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notesSlides/notesSlide4.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8"/>
  </p:notesMasterIdLst>
  <p:handoutMasterIdLst>
    <p:handoutMasterId r:id="rId19"/>
  </p:handoutMasterIdLst>
  <p:sldIdLst>
    <p:sldId id="420" r:id="rId2"/>
    <p:sldId id="379" r:id="rId3"/>
    <p:sldId id="417" r:id="rId4"/>
    <p:sldId id="413" r:id="rId5"/>
    <p:sldId id="381" r:id="rId6"/>
    <p:sldId id="382" r:id="rId7"/>
    <p:sldId id="331" r:id="rId8"/>
    <p:sldId id="397" r:id="rId9"/>
    <p:sldId id="387" r:id="rId10"/>
    <p:sldId id="386" r:id="rId11"/>
    <p:sldId id="415" r:id="rId12"/>
    <p:sldId id="402" r:id="rId13"/>
    <p:sldId id="398" r:id="rId14"/>
    <p:sldId id="394" r:id="rId15"/>
    <p:sldId id="395" r:id="rId16"/>
    <p:sldId id="421" r:id="rId17"/>
  </p:sldIdLst>
  <p:sldSz cx="9144000" cy="6858000" type="screen4x3"/>
  <p:notesSz cx="6865938" cy="9998075"/>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22" autoAdjust="0"/>
    <p:restoredTop sz="94340" autoAdjust="0"/>
  </p:normalViewPr>
  <p:slideViewPr>
    <p:cSldViewPr>
      <p:cViewPr varScale="1">
        <p:scale>
          <a:sx n="70" d="100"/>
          <a:sy n="70" d="100"/>
        </p:scale>
        <p:origin x="1392" y="66"/>
      </p:cViewPr>
      <p:guideLst>
        <p:guide orient="horz" pos="2160"/>
        <p:guide pos="2880"/>
      </p:guideLst>
    </p:cSldViewPr>
  </p:slideViewPr>
  <p:notesTextViewPr>
    <p:cViewPr>
      <p:scale>
        <a:sx n="100" d="100"/>
        <a:sy n="100" d="100"/>
      </p:scale>
      <p:origin x="0" y="0"/>
    </p:cViewPr>
  </p:notesTextViewPr>
  <p:sorterViewPr>
    <p:cViewPr>
      <p:scale>
        <a:sx n="60" d="100"/>
        <a:sy n="6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iagrams/colors1.xml><?xml version="1.0" encoding="utf-8"?>
<dgm:colorsDef xmlns:dgm="http://schemas.openxmlformats.org/drawingml/2006/diagram" xmlns:a="http://schemas.openxmlformats.org/drawingml/2006/main" uniqueId="urn:microsoft.com/office/officeart/2005/8/colors/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66969C1-AD2C-48D5-9669-32B4517C0110}" type="doc">
      <dgm:prSet loTypeId="urn:microsoft.com/office/officeart/2005/8/layout/radial1" loCatId="cycle" qsTypeId="urn:microsoft.com/office/officeart/2005/8/quickstyle/simple1" qsCatId="simple" csTypeId="urn:microsoft.com/office/officeart/2005/8/colors/colorful1" csCatId="colorful" phldr="1"/>
      <dgm:spPr/>
      <dgm:t>
        <a:bodyPr/>
        <a:lstStyle/>
        <a:p>
          <a:endParaRPr lang="zh-CN" altLang="en-US"/>
        </a:p>
      </dgm:t>
    </dgm:pt>
    <dgm:pt modelId="{CA4421AD-E463-4486-AA58-3FC7F3366494}">
      <dgm:prSet phldrT="[Text]" custT="1"/>
      <dgm:spPr/>
      <dgm:t>
        <a:bodyPr lIns="0" tIns="0" rIns="0" bIns="0"/>
        <a:lstStyle/>
        <a:p>
          <a:r>
            <a:rPr lang="en-US" sz="1200" b="1" dirty="0" smtClean="0">
              <a:solidFill>
                <a:schemeClr val="tx1"/>
              </a:solidFill>
              <a:latin typeface="+mn-ea"/>
              <a:ea typeface="+mn-ea"/>
              <a:cs typeface="Garamond"/>
            </a:rPr>
            <a:t>8-Point Agenda</a:t>
          </a:r>
          <a:endParaRPr lang="zh-CN" altLang="en-US" sz="1200" b="1" dirty="0">
            <a:solidFill>
              <a:schemeClr val="tx1"/>
            </a:solidFill>
          </a:endParaRPr>
        </a:p>
      </dgm:t>
    </dgm:pt>
    <dgm:pt modelId="{8F98B593-1921-44DE-A7AC-36E03E19ACFD}" type="parTrans" cxnId="{779B3C22-E7A6-4244-9789-A7DAFE82861F}">
      <dgm:prSet/>
      <dgm:spPr/>
      <dgm:t>
        <a:bodyPr/>
        <a:lstStyle/>
        <a:p>
          <a:endParaRPr lang="zh-CN" altLang="en-US" sz="3200">
            <a:solidFill>
              <a:schemeClr val="tx1"/>
            </a:solidFill>
          </a:endParaRPr>
        </a:p>
      </dgm:t>
    </dgm:pt>
    <dgm:pt modelId="{7479EBA1-6E86-4827-860E-9A6370D13B2C}" type="sibTrans" cxnId="{779B3C22-E7A6-4244-9789-A7DAFE82861F}">
      <dgm:prSet/>
      <dgm:spPr/>
      <dgm:t>
        <a:bodyPr/>
        <a:lstStyle/>
        <a:p>
          <a:endParaRPr lang="zh-CN" altLang="en-US" sz="3200">
            <a:solidFill>
              <a:schemeClr val="tx1"/>
            </a:solidFill>
          </a:endParaRPr>
        </a:p>
      </dgm:t>
    </dgm:pt>
    <dgm:pt modelId="{E369189D-69EB-4F49-AB73-D18C2AA40CB8}">
      <dgm:prSet custT="1"/>
      <dgm:spPr/>
      <dgm:t>
        <a:bodyPr/>
        <a:lstStyle/>
        <a:p>
          <a:r>
            <a:rPr lang="en-US" altLang="zh-CN" sz="1000" b="0" dirty="0" smtClean="0">
              <a:solidFill>
                <a:schemeClr val="tx1"/>
              </a:solidFill>
              <a:latin typeface="+mn-ea"/>
              <a:ea typeface="+mn-ea"/>
            </a:rPr>
            <a:t>2. Improve QoS</a:t>
          </a:r>
          <a:endParaRPr lang="zh-CN" altLang="zh-CN" sz="1000" b="0" dirty="0" smtClean="0">
            <a:solidFill>
              <a:schemeClr val="tx1"/>
            </a:solidFill>
            <a:latin typeface="+mn-ea"/>
            <a:ea typeface="+mn-ea"/>
          </a:endParaRPr>
        </a:p>
      </dgm:t>
    </dgm:pt>
    <dgm:pt modelId="{1DD04CCF-81A2-49E5-8D12-629E2B8A46E7}" type="parTrans" cxnId="{749B5321-AFC8-45A7-BD67-743C3C9557BF}">
      <dgm:prSet custT="1"/>
      <dgm:spPr/>
      <dgm:t>
        <a:bodyPr/>
        <a:lstStyle/>
        <a:p>
          <a:endParaRPr lang="zh-CN" altLang="en-US" sz="900">
            <a:solidFill>
              <a:schemeClr val="tx1"/>
            </a:solidFill>
          </a:endParaRPr>
        </a:p>
      </dgm:t>
    </dgm:pt>
    <dgm:pt modelId="{D237C186-E95E-4CEE-9601-F93E2F134618}" type="sibTrans" cxnId="{749B5321-AFC8-45A7-BD67-743C3C9557BF}">
      <dgm:prSet/>
      <dgm:spPr/>
      <dgm:t>
        <a:bodyPr/>
        <a:lstStyle/>
        <a:p>
          <a:endParaRPr lang="zh-CN" altLang="en-US" sz="3200">
            <a:solidFill>
              <a:schemeClr val="tx1"/>
            </a:solidFill>
          </a:endParaRPr>
        </a:p>
      </dgm:t>
    </dgm:pt>
    <dgm:pt modelId="{5EBE2825-A33D-4DAD-A6E1-FFCDCFD0C601}">
      <dgm:prSet custT="1"/>
      <dgm:spPr/>
      <dgm:t>
        <a:bodyPr/>
        <a:lstStyle/>
        <a:p>
          <a:r>
            <a:rPr lang="en-US" altLang="zh-CN" sz="1000" b="0" dirty="0" smtClean="0">
              <a:solidFill>
                <a:schemeClr val="tx1"/>
              </a:solidFill>
              <a:latin typeface="+mn-ea"/>
              <a:ea typeface="+mn-ea"/>
            </a:rPr>
            <a:t>3. Optimize Usage &amp; Benefits of Spectrum</a:t>
          </a:r>
          <a:endParaRPr lang="zh-CN" altLang="zh-CN" sz="1000" b="0" dirty="0" smtClean="0">
            <a:solidFill>
              <a:schemeClr val="tx1"/>
            </a:solidFill>
            <a:latin typeface="+mn-ea"/>
            <a:ea typeface="+mn-ea"/>
          </a:endParaRPr>
        </a:p>
      </dgm:t>
    </dgm:pt>
    <dgm:pt modelId="{A0ADF5BA-738B-49E1-9006-1727051291C1}" type="parTrans" cxnId="{F4E4B823-2858-4A26-A5B2-93E4D9A0F0F5}">
      <dgm:prSet custT="1"/>
      <dgm:spPr/>
      <dgm:t>
        <a:bodyPr/>
        <a:lstStyle/>
        <a:p>
          <a:endParaRPr lang="zh-CN" altLang="en-US" sz="900">
            <a:solidFill>
              <a:schemeClr val="tx1"/>
            </a:solidFill>
          </a:endParaRPr>
        </a:p>
      </dgm:t>
    </dgm:pt>
    <dgm:pt modelId="{CF346947-D232-420F-9F44-2CFCFB883C8D}" type="sibTrans" cxnId="{F4E4B823-2858-4A26-A5B2-93E4D9A0F0F5}">
      <dgm:prSet/>
      <dgm:spPr/>
      <dgm:t>
        <a:bodyPr/>
        <a:lstStyle/>
        <a:p>
          <a:endParaRPr lang="zh-CN" altLang="en-US" sz="3200">
            <a:solidFill>
              <a:schemeClr val="tx1"/>
            </a:solidFill>
          </a:endParaRPr>
        </a:p>
      </dgm:t>
    </dgm:pt>
    <dgm:pt modelId="{6B65B425-89F6-48B8-B73F-DA00593A5B5E}">
      <dgm:prSet custT="1"/>
      <dgm:spPr/>
      <dgm:t>
        <a:bodyPr/>
        <a:lstStyle/>
        <a:p>
          <a:r>
            <a:rPr lang="en-US" altLang="zh-CN" sz="1000" b="0" dirty="0" smtClean="0">
              <a:solidFill>
                <a:schemeClr val="tx1"/>
              </a:solidFill>
              <a:latin typeface="+mn-ea"/>
              <a:ea typeface="+mn-ea"/>
            </a:rPr>
            <a:t>4. Promote ICT Innovation &amp; Investment Opportunities</a:t>
          </a:r>
          <a:endParaRPr lang="zh-CN" altLang="zh-CN" sz="1000" b="0" dirty="0" smtClean="0">
            <a:solidFill>
              <a:schemeClr val="tx1"/>
            </a:solidFill>
            <a:latin typeface="+mn-ea"/>
            <a:ea typeface="+mn-ea"/>
          </a:endParaRPr>
        </a:p>
      </dgm:t>
    </dgm:pt>
    <dgm:pt modelId="{19287DF4-C36C-4EC6-AF46-7D9412BE721B}" type="parTrans" cxnId="{BE0F959C-CE2E-48A0-BBFD-393958050824}">
      <dgm:prSet custT="1"/>
      <dgm:spPr/>
      <dgm:t>
        <a:bodyPr/>
        <a:lstStyle/>
        <a:p>
          <a:endParaRPr lang="zh-CN" altLang="en-US" sz="900">
            <a:solidFill>
              <a:schemeClr val="tx1"/>
            </a:solidFill>
          </a:endParaRPr>
        </a:p>
      </dgm:t>
    </dgm:pt>
    <dgm:pt modelId="{2A2F8681-201F-4B5D-81EF-BF8C4CCA0EEF}" type="sibTrans" cxnId="{BE0F959C-CE2E-48A0-BBFD-393958050824}">
      <dgm:prSet/>
      <dgm:spPr/>
      <dgm:t>
        <a:bodyPr/>
        <a:lstStyle/>
        <a:p>
          <a:endParaRPr lang="zh-CN" altLang="en-US" sz="3200">
            <a:solidFill>
              <a:schemeClr val="tx1"/>
            </a:solidFill>
          </a:endParaRPr>
        </a:p>
      </dgm:t>
    </dgm:pt>
    <dgm:pt modelId="{A1E9FF3B-7D45-4391-A382-1A769A054ED9}">
      <dgm:prSet custT="1"/>
      <dgm:spPr/>
      <dgm:t>
        <a:bodyPr/>
        <a:lstStyle/>
        <a:p>
          <a:r>
            <a:rPr lang="en-US" altLang="zh-CN" sz="1000" b="0" dirty="0" smtClean="0">
              <a:solidFill>
                <a:schemeClr val="tx1"/>
              </a:solidFill>
              <a:latin typeface="+mn-ea"/>
              <a:ea typeface="+mn-ea"/>
            </a:rPr>
            <a:t>5. Facilitate Strategic Collaboration &amp; Partnership</a:t>
          </a:r>
          <a:endParaRPr lang="zh-CN" altLang="zh-CN" sz="1000" b="0" dirty="0" smtClean="0">
            <a:solidFill>
              <a:schemeClr val="tx1"/>
            </a:solidFill>
            <a:latin typeface="+mn-ea"/>
            <a:ea typeface="+mn-ea"/>
          </a:endParaRPr>
        </a:p>
      </dgm:t>
    </dgm:pt>
    <dgm:pt modelId="{33A5A255-CFDC-4E7B-96C9-EBD8E77E7C54}" type="parTrans" cxnId="{D17046CB-CB63-41F7-A544-C9F3DA7B3CD4}">
      <dgm:prSet custT="1"/>
      <dgm:spPr/>
      <dgm:t>
        <a:bodyPr/>
        <a:lstStyle/>
        <a:p>
          <a:endParaRPr lang="zh-CN" altLang="en-US" sz="900">
            <a:solidFill>
              <a:schemeClr val="tx1"/>
            </a:solidFill>
          </a:endParaRPr>
        </a:p>
      </dgm:t>
    </dgm:pt>
    <dgm:pt modelId="{66897897-659D-47A9-98F0-27D29E76E414}" type="sibTrans" cxnId="{D17046CB-CB63-41F7-A544-C9F3DA7B3CD4}">
      <dgm:prSet/>
      <dgm:spPr/>
      <dgm:t>
        <a:bodyPr/>
        <a:lstStyle/>
        <a:p>
          <a:endParaRPr lang="zh-CN" altLang="en-US" sz="3200">
            <a:solidFill>
              <a:schemeClr val="tx1"/>
            </a:solidFill>
          </a:endParaRPr>
        </a:p>
      </dgm:t>
    </dgm:pt>
    <dgm:pt modelId="{93BE2780-E368-4674-9DF3-AA99931B099D}">
      <dgm:prSet custT="1"/>
      <dgm:spPr/>
      <dgm:t>
        <a:bodyPr/>
        <a:lstStyle/>
        <a:p>
          <a:r>
            <a:rPr lang="en-US" altLang="zh-CN" sz="1000" b="0" dirty="0" smtClean="0">
              <a:solidFill>
                <a:schemeClr val="tx1"/>
              </a:solidFill>
              <a:latin typeface="+mn-ea"/>
              <a:ea typeface="+mn-ea"/>
            </a:rPr>
            <a:t>6. Protect &amp; Empower Consumers</a:t>
          </a:r>
          <a:endParaRPr lang="zh-CN" altLang="zh-CN" sz="1000" b="0" dirty="0" smtClean="0">
            <a:solidFill>
              <a:schemeClr val="tx1"/>
            </a:solidFill>
            <a:latin typeface="+mn-ea"/>
            <a:ea typeface="+mn-ea"/>
          </a:endParaRPr>
        </a:p>
      </dgm:t>
    </dgm:pt>
    <dgm:pt modelId="{343A2DB0-1497-47E0-826D-5498D8F6A828}" type="parTrans" cxnId="{C7B90E75-577F-48F4-99F0-77069FFC1042}">
      <dgm:prSet custT="1"/>
      <dgm:spPr/>
      <dgm:t>
        <a:bodyPr/>
        <a:lstStyle/>
        <a:p>
          <a:endParaRPr lang="zh-CN" altLang="en-US" sz="900">
            <a:solidFill>
              <a:schemeClr val="tx1"/>
            </a:solidFill>
          </a:endParaRPr>
        </a:p>
      </dgm:t>
    </dgm:pt>
    <dgm:pt modelId="{A546D544-4DA8-4F9A-B98D-8D334715387F}" type="sibTrans" cxnId="{C7B90E75-577F-48F4-99F0-77069FFC1042}">
      <dgm:prSet/>
      <dgm:spPr/>
      <dgm:t>
        <a:bodyPr/>
        <a:lstStyle/>
        <a:p>
          <a:endParaRPr lang="zh-CN" altLang="en-US" sz="3200">
            <a:solidFill>
              <a:schemeClr val="tx1"/>
            </a:solidFill>
          </a:endParaRPr>
        </a:p>
      </dgm:t>
    </dgm:pt>
    <dgm:pt modelId="{0A7E8C81-2D5D-4027-9C77-EC559C561E87}">
      <dgm:prSet custT="1"/>
      <dgm:spPr/>
      <dgm:t>
        <a:bodyPr/>
        <a:lstStyle/>
        <a:p>
          <a:r>
            <a:rPr lang="en-US" altLang="zh-CN" sz="1000" b="0" dirty="0" smtClean="0">
              <a:solidFill>
                <a:schemeClr val="tx1"/>
              </a:solidFill>
              <a:latin typeface="+mn-ea"/>
              <a:ea typeface="+mn-ea"/>
            </a:rPr>
            <a:t>7. Promote Fair Competition and Inclusive growth</a:t>
          </a:r>
          <a:endParaRPr lang="zh-CN" altLang="zh-CN" sz="1000" b="0" dirty="0" smtClean="0">
            <a:solidFill>
              <a:schemeClr val="tx1"/>
            </a:solidFill>
            <a:latin typeface="+mn-ea"/>
            <a:ea typeface="+mn-ea"/>
          </a:endParaRPr>
        </a:p>
      </dgm:t>
    </dgm:pt>
    <dgm:pt modelId="{7060FC17-6E35-4DC9-AD40-1DC7F36106B0}" type="parTrans" cxnId="{78F5F491-D8E4-49FC-8E9D-074F50EFCD6D}">
      <dgm:prSet custT="1"/>
      <dgm:spPr/>
      <dgm:t>
        <a:bodyPr/>
        <a:lstStyle/>
        <a:p>
          <a:endParaRPr lang="zh-CN" altLang="en-US" sz="900">
            <a:solidFill>
              <a:schemeClr val="tx1"/>
            </a:solidFill>
          </a:endParaRPr>
        </a:p>
      </dgm:t>
    </dgm:pt>
    <dgm:pt modelId="{6229F99F-5A07-4471-98F5-1FCB46BAADE4}" type="sibTrans" cxnId="{78F5F491-D8E4-49FC-8E9D-074F50EFCD6D}">
      <dgm:prSet/>
      <dgm:spPr/>
      <dgm:t>
        <a:bodyPr/>
        <a:lstStyle/>
        <a:p>
          <a:endParaRPr lang="zh-CN" altLang="en-US" sz="3200">
            <a:solidFill>
              <a:schemeClr val="tx1"/>
            </a:solidFill>
          </a:endParaRPr>
        </a:p>
      </dgm:t>
    </dgm:pt>
    <dgm:pt modelId="{D343189B-8431-4FB4-AF28-ECC6E3399C97}">
      <dgm:prSet custT="1"/>
      <dgm:spPr/>
      <dgm:t>
        <a:bodyPr/>
        <a:lstStyle/>
        <a:p>
          <a:r>
            <a:rPr lang="en-US" altLang="zh-CN" sz="1000" b="0" dirty="0" smtClean="0">
              <a:solidFill>
                <a:schemeClr val="tx1"/>
              </a:solidFill>
              <a:latin typeface="+mn-ea"/>
              <a:ea typeface="+mn-ea"/>
            </a:rPr>
            <a:t>8. Ensure Regulatory Excellence &amp; Operational Efficiency</a:t>
          </a:r>
          <a:endParaRPr lang="zh-CN" altLang="zh-CN" sz="1000" b="0" dirty="0" smtClean="0">
            <a:solidFill>
              <a:schemeClr val="tx1"/>
            </a:solidFill>
            <a:latin typeface="+mn-ea"/>
            <a:ea typeface="+mn-ea"/>
          </a:endParaRPr>
        </a:p>
      </dgm:t>
    </dgm:pt>
    <dgm:pt modelId="{EA768065-F32E-4E19-8837-9D48FE58EA65}" type="parTrans" cxnId="{38BC605C-5DA2-46B7-9DC7-C96FCD856FDA}">
      <dgm:prSet custT="1"/>
      <dgm:spPr/>
      <dgm:t>
        <a:bodyPr/>
        <a:lstStyle/>
        <a:p>
          <a:endParaRPr lang="zh-CN" altLang="en-US" sz="900">
            <a:solidFill>
              <a:schemeClr val="tx1"/>
            </a:solidFill>
          </a:endParaRPr>
        </a:p>
      </dgm:t>
    </dgm:pt>
    <dgm:pt modelId="{A55E2236-0BB6-4C7C-8245-4959B66C3585}" type="sibTrans" cxnId="{38BC605C-5DA2-46B7-9DC7-C96FCD856FDA}">
      <dgm:prSet/>
      <dgm:spPr/>
      <dgm:t>
        <a:bodyPr/>
        <a:lstStyle/>
        <a:p>
          <a:endParaRPr lang="zh-CN" altLang="en-US" sz="3200">
            <a:solidFill>
              <a:schemeClr val="tx1"/>
            </a:solidFill>
          </a:endParaRPr>
        </a:p>
      </dgm:t>
    </dgm:pt>
    <dgm:pt modelId="{0CFD3703-2053-486E-AFD9-A10460D47C58}">
      <dgm:prSet custT="1"/>
      <dgm:spPr/>
      <dgm:t>
        <a:bodyPr/>
        <a:lstStyle/>
        <a:p>
          <a:r>
            <a:rPr lang="en-US" sz="1000" b="0" dirty="0" smtClean="0">
              <a:solidFill>
                <a:schemeClr val="tx1"/>
              </a:solidFill>
              <a:latin typeface="+mn-ea"/>
              <a:ea typeface="+mn-ea"/>
              <a:cs typeface="Garamond"/>
            </a:rPr>
            <a:t>1. Facilitate Broadband Penetration</a:t>
          </a:r>
          <a:endParaRPr lang="zh-CN" altLang="zh-CN" sz="1000" b="0" dirty="0" smtClean="0">
            <a:solidFill>
              <a:schemeClr val="tx1"/>
            </a:solidFill>
            <a:latin typeface="+mn-ea"/>
            <a:ea typeface="+mn-ea"/>
          </a:endParaRPr>
        </a:p>
      </dgm:t>
    </dgm:pt>
    <dgm:pt modelId="{40C65817-D758-42A0-96C0-DEB3A2F66A98}" type="parTrans" cxnId="{B6E84CCF-96E5-4588-958A-4BC108ED9360}">
      <dgm:prSet custT="1"/>
      <dgm:spPr/>
      <dgm:t>
        <a:bodyPr/>
        <a:lstStyle/>
        <a:p>
          <a:endParaRPr lang="zh-CN" altLang="en-US" sz="900">
            <a:solidFill>
              <a:schemeClr val="tx1"/>
            </a:solidFill>
          </a:endParaRPr>
        </a:p>
      </dgm:t>
    </dgm:pt>
    <dgm:pt modelId="{A6AC7CDC-2F07-4A40-887F-377553034F92}" type="sibTrans" cxnId="{B6E84CCF-96E5-4588-958A-4BC108ED9360}">
      <dgm:prSet/>
      <dgm:spPr/>
      <dgm:t>
        <a:bodyPr/>
        <a:lstStyle/>
        <a:p>
          <a:endParaRPr lang="zh-CN" altLang="en-US" sz="3200">
            <a:solidFill>
              <a:schemeClr val="tx1"/>
            </a:solidFill>
          </a:endParaRPr>
        </a:p>
      </dgm:t>
    </dgm:pt>
    <dgm:pt modelId="{781B3013-2140-4C26-81D5-55CBD118C893}" type="pres">
      <dgm:prSet presAssocID="{D66969C1-AD2C-48D5-9669-32B4517C0110}" presName="cycle" presStyleCnt="0">
        <dgm:presLayoutVars>
          <dgm:chMax val="1"/>
          <dgm:dir/>
          <dgm:animLvl val="ctr"/>
          <dgm:resizeHandles val="exact"/>
        </dgm:presLayoutVars>
      </dgm:prSet>
      <dgm:spPr/>
      <dgm:t>
        <a:bodyPr/>
        <a:lstStyle/>
        <a:p>
          <a:endParaRPr lang="en-US"/>
        </a:p>
      </dgm:t>
    </dgm:pt>
    <dgm:pt modelId="{B25B0351-8474-4E38-B419-D59C3D975E30}" type="pres">
      <dgm:prSet presAssocID="{CA4421AD-E463-4486-AA58-3FC7F3366494}" presName="centerShape" presStyleLbl="node0" presStyleIdx="0" presStyleCnt="1" custScaleX="113019" custScaleY="116304" custLinFactNeighborX="-12" custLinFactNeighborY="-1052"/>
      <dgm:spPr/>
      <dgm:t>
        <a:bodyPr/>
        <a:lstStyle/>
        <a:p>
          <a:endParaRPr lang="zh-CN" altLang="en-US"/>
        </a:p>
      </dgm:t>
    </dgm:pt>
    <dgm:pt modelId="{44C5FDB4-7A5A-40E1-9AEA-E239E274621D}" type="pres">
      <dgm:prSet presAssocID="{40C65817-D758-42A0-96C0-DEB3A2F66A98}" presName="Name9" presStyleLbl="parChTrans1D2" presStyleIdx="0" presStyleCnt="8"/>
      <dgm:spPr/>
      <dgm:t>
        <a:bodyPr/>
        <a:lstStyle/>
        <a:p>
          <a:endParaRPr lang="en-US"/>
        </a:p>
      </dgm:t>
    </dgm:pt>
    <dgm:pt modelId="{AB95984F-7AA2-48B2-9DF5-8B74CBCC0AF2}" type="pres">
      <dgm:prSet presAssocID="{40C65817-D758-42A0-96C0-DEB3A2F66A98}" presName="connTx" presStyleLbl="parChTrans1D2" presStyleIdx="0" presStyleCnt="8"/>
      <dgm:spPr/>
      <dgm:t>
        <a:bodyPr/>
        <a:lstStyle/>
        <a:p>
          <a:endParaRPr lang="en-US"/>
        </a:p>
      </dgm:t>
    </dgm:pt>
    <dgm:pt modelId="{E3004A28-0B7E-4EDB-9B72-C7B07FE0C475}" type="pres">
      <dgm:prSet presAssocID="{0CFD3703-2053-486E-AFD9-A10460D47C58}" presName="node" presStyleLbl="node1" presStyleIdx="0" presStyleCnt="8" custScaleX="258343" custScaleY="79110">
        <dgm:presLayoutVars>
          <dgm:bulletEnabled val="1"/>
        </dgm:presLayoutVars>
      </dgm:prSet>
      <dgm:spPr/>
      <dgm:t>
        <a:bodyPr/>
        <a:lstStyle/>
        <a:p>
          <a:endParaRPr lang="zh-CN" altLang="en-US"/>
        </a:p>
      </dgm:t>
    </dgm:pt>
    <dgm:pt modelId="{07152309-F011-47D7-8D5E-BF5D5D534166}" type="pres">
      <dgm:prSet presAssocID="{1DD04CCF-81A2-49E5-8D12-629E2B8A46E7}" presName="Name9" presStyleLbl="parChTrans1D2" presStyleIdx="1" presStyleCnt="8"/>
      <dgm:spPr/>
      <dgm:t>
        <a:bodyPr/>
        <a:lstStyle/>
        <a:p>
          <a:endParaRPr lang="en-US"/>
        </a:p>
      </dgm:t>
    </dgm:pt>
    <dgm:pt modelId="{8BB44033-6B16-4B0E-8C04-ACF37E2EC373}" type="pres">
      <dgm:prSet presAssocID="{1DD04CCF-81A2-49E5-8D12-629E2B8A46E7}" presName="connTx" presStyleLbl="parChTrans1D2" presStyleIdx="1" presStyleCnt="8"/>
      <dgm:spPr/>
      <dgm:t>
        <a:bodyPr/>
        <a:lstStyle/>
        <a:p>
          <a:endParaRPr lang="en-US"/>
        </a:p>
      </dgm:t>
    </dgm:pt>
    <dgm:pt modelId="{50829FE1-A38C-4F14-9516-69255C149D49}" type="pres">
      <dgm:prSet presAssocID="{E369189D-69EB-4F49-AB73-D18C2AA40CB8}" presName="node" presStyleLbl="node1" presStyleIdx="1" presStyleCnt="8" custScaleX="208570" custScaleY="118794" custRadScaleRad="118783" custRadScaleInc="68276">
        <dgm:presLayoutVars>
          <dgm:bulletEnabled val="1"/>
        </dgm:presLayoutVars>
      </dgm:prSet>
      <dgm:spPr/>
      <dgm:t>
        <a:bodyPr/>
        <a:lstStyle/>
        <a:p>
          <a:endParaRPr lang="en-US"/>
        </a:p>
      </dgm:t>
    </dgm:pt>
    <dgm:pt modelId="{450D917D-94C7-478A-B906-5197ADF0DE12}" type="pres">
      <dgm:prSet presAssocID="{A0ADF5BA-738B-49E1-9006-1727051291C1}" presName="Name9" presStyleLbl="parChTrans1D2" presStyleIdx="2" presStyleCnt="8"/>
      <dgm:spPr/>
      <dgm:t>
        <a:bodyPr/>
        <a:lstStyle/>
        <a:p>
          <a:endParaRPr lang="en-US"/>
        </a:p>
      </dgm:t>
    </dgm:pt>
    <dgm:pt modelId="{47DB78D4-7E1B-429D-8FA1-54452DDF8299}" type="pres">
      <dgm:prSet presAssocID="{A0ADF5BA-738B-49E1-9006-1727051291C1}" presName="connTx" presStyleLbl="parChTrans1D2" presStyleIdx="2" presStyleCnt="8"/>
      <dgm:spPr/>
      <dgm:t>
        <a:bodyPr/>
        <a:lstStyle/>
        <a:p>
          <a:endParaRPr lang="en-US"/>
        </a:p>
      </dgm:t>
    </dgm:pt>
    <dgm:pt modelId="{CABFB07E-7568-4618-9E81-63F8BFD35305}" type="pres">
      <dgm:prSet presAssocID="{5EBE2825-A33D-4DAD-A6E1-FFCDCFD0C601}" presName="node" presStyleLbl="node1" presStyleIdx="2" presStyleCnt="8" custScaleX="208570" custScaleY="118794" custRadScaleRad="192015" custRadScaleInc="-1651">
        <dgm:presLayoutVars>
          <dgm:bulletEnabled val="1"/>
        </dgm:presLayoutVars>
      </dgm:prSet>
      <dgm:spPr/>
      <dgm:t>
        <a:bodyPr/>
        <a:lstStyle/>
        <a:p>
          <a:endParaRPr lang="en-US"/>
        </a:p>
      </dgm:t>
    </dgm:pt>
    <dgm:pt modelId="{7BBC7F7B-A04A-4838-8B64-45834DF86946}" type="pres">
      <dgm:prSet presAssocID="{19287DF4-C36C-4EC6-AF46-7D9412BE721B}" presName="Name9" presStyleLbl="parChTrans1D2" presStyleIdx="3" presStyleCnt="8"/>
      <dgm:spPr/>
      <dgm:t>
        <a:bodyPr/>
        <a:lstStyle/>
        <a:p>
          <a:endParaRPr lang="en-US"/>
        </a:p>
      </dgm:t>
    </dgm:pt>
    <dgm:pt modelId="{3F21B8CF-FB66-4392-87A6-EEDEF1634B21}" type="pres">
      <dgm:prSet presAssocID="{19287DF4-C36C-4EC6-AF46-7D9412BE721B}" presName="connTx" presStyleLbl="parChTrans1D2" presStyleIdx="3" presStyleCnt="8"/>
      <dgm:spPr/>
      <dgm:t>
        <a:bodyPr/>
        <a:lstStyle/>
        <a:p>
          <a:endParaRPr lang="en-US"/>
        </a:p>
      </dgm:t>
    </dgm:pt>
    <dgm:pt modelId="{8E6888F5-E705-44C0-8DDF-162EC07FD316}" type="pres">
      <dgm:prSet presAssocID="{6B65B425-89F6-48B8-B73F-DA00593A5B5E}" presName="node" presStyleLbl="node1" presStyleIdx="3" presStyleCnt="8" custScaleX="208570" custScaleY="118794" custRadScaleRad="136875" custRadScaleInc="-72322">
        <dgm:presLayoutVars>
          <dgm:bulletEnabled val="1"/>
        </dgm:presLayoutVars>
      </dgm:prSet>
      <dgm:spPr/>
      <dgm:t>
        <a:bodyPr/>
        <a:lstStyle/>
        <a:p>
          <a:endParaRPr lang="en-US"/>
        </a:p>
      </dgm:t>
    </dgm:pt>
    <dgm:pt modelId="{7FDE1F0A-282B-4BFE-893C-70982EBAA8BE}" type="pres">
      <dgm:prSet presAssocID="{33A5A255-CFDC-4E7B-96C9-EBD8E77E7C54}" presName="Name9" presStyleLbl="parChTrans1D2" presStyleIdx="4" presStyleCnt="8"/>
      <dgm:spPr/>
      <dgm:t>
        <a:bodyPr/>
        <a:lstStyle/>
        <a:p>
          <a:endParaRPr lang="en-US"/>
        </a:p>
      </dgm:t>
    </dgm:pt>
    <dgm:pt modelId="{B8DD8305-F5B5-4A8A-B9B8-4B8C3585C72A}" type="pres">
      <dgm:prSet presAssocID="{33A5A255-CFDC-4E7B-96C9-EBD8E77E7C54}" presName="connTx" presStyleLbl="parChTrans1D2" presStyleIdx="4" presStyleCnt="8"/>
      <dgm:spPr/>
      <dgm:t>
        <a:bodyPr/>
        <a:lstStyle/>
        <a:p>
          <a:endParaRPr lang="en-US"/>
        </a:p>
      </dgm:t>
    </dgm:pt>
    <dgm:pt modelId="{7E756523-588B-443F-84FA-22E4BAC7C4D0}" type="pres">
      <dgm:prSet presAssocID="{A1E9FF3B-7D45-4391-A382-1A769A054ED9}" presName="node" presStyleLbl="node1" presStyleIdx="4" presStyleCnt="8" custScaleX="208570" custScaleY="118794">
        <dgm:presLayoutVars>
          <dgm:bulletEnabled val="1"/>
        </dgm:presLayoutVars>
      </dgm:prSet>
      <dgm:spPr/>
      <dgm:t>
        <a:bodyPr/>
        <a:lstStyle/>
        <a:p>
          <a:endParaRPr lang="en-US"/>
        </a:p>
      </dgm:t>
    </dgm:pt>
    <dgm:pt modelId="{97FC7F67-A46A-409B-B427-DF6AA9CD85B1}" type="pres">
      <dgm:prSet presAssocID="{343A2DB0-1497-47E0-826D-5498D8F6A828}" presName="Name9" presStyleLbl="parChTrans1D2" presStyleIdx="5" presStyleCnt="8"/>
      <dgm:spPr/>
      <dgm:t>
        <a:bodyPr/>
        <a:lstStyle/>
        <a:p>
          <a:endParaRPr lang="en-US"/>
        </a:p>
      </dgm:t>
    </dgm:pt>
    <dgm:pt modelId="{663F8E27-520A-40F1-9292-FF8F9F9A4652}" type="pres">
      <dgm:prSet presAssocID="{343A2DB0-1497-47E0-826D-5498D8F6A828}" presName="connTx" presStyleLbl="parChTrans1D2" presStyleIdx="5" presStyleCnt="8"/>
      <dgm:spPr/>
      <dgm:t>
        <a:bodyPr/>
        <a:lstStyle/>
        <a:p>
          <a:endParaRPr lang="en-US"/>
        </a:p>
      </dgm:t>
    </dgm:pt>
    <dgm:pt modelId="{CDD2D2B5-6E3D-417D-AB1D-C8D6FFF9B539}" type="pres">
      <dgm:prSet presAssocID="{93BE2780-E368-4674-9DF3-AA99931B099D}" presName="node" presStyleLbl="node1" presStyleIdx="5" presStyleCnt="8" custScaleX="208570" custScaleY="118794" custRadScaleRad="130274" custRadScaleInc="72752">
        <dgm:presLayoutVars>
          <dgm:bulletEnabled val="1"/>
        </dgm:presLayoutVars>
      </dgm:prSet>
      <dgm:spPr/>
      <dgm:t>
        <a:bodyPr/>
        <a:lstStyle/>
        <a:p>
          <a:endParaRPr lang="en-US"/>
        </a:p>
      </dgm:t>
    </dgm:pt>
    <dgm:pt modelId="{7207FE25-0C14-4243-8F58-C8160EDFA33C}" type="pres">
      <dgm:prSet presAssocID="{7060FC17-6E35-4DC9-AD40-1DC7F36106B0}" presName="Name9" presStyleLbl="parChTrans1D2" presStyleIdx="6" presStyleCnt="8"/>
      <dgm:spPr/>
      <dgm:t>
        <a:bodyPr/>
        <a:lstStyle/>
        <a:p>
          <a:endParaRPr lang="en-US"/>
        </a:p>
      </dgm:t>
    </dgm:pt>
    <dgm:pt modelId="{8DCE2314-A559-4AC2-95DD-4B42F682A7D4}" type="pres">
      <dgm:prSet presAssocID="{7060FC17-6E35-4DC9-AD40-1DC7F36106B0}" presName="connTx" presStyleLbl="parChTrans1D2" presStyleIdx="6" presStyleCnt="8"/>
      <dgm:spPr/>
      <dgm:t>
        <a:bodyPr/>
        <a:lstStyle/>
        <a:p>
          <a:endParaRPr lang="en-US"/>
        </a:p>
      </dgm:t>
    </dgm:pt>
    <dgm:pt modelId="{6E048D7D-CBFE-4007-B8F5-CB3891CC5873}" type="pres">
      <dgm:prSet presAssocID="{0A7E8C81-2D5D-4027-9C77-EC559C561E87}" presName="node" presStyleLbl="node1" presStyleIdx="6" presStyleCnt="8" custScaleX="208570" custScaleY="118794" custRadScaleRad="180167" custRadScaleInc="1759">
        <dgm:presLayoutVars>
          <dgm:bulletEnabled val="1"/>
        </dgm:presLayoutVars>
      </dgm:prSet>
      <dgm:spPr/>
      <dgm:t>
        <a:bodyPr/>
        <a:lstStyle/>
        <a:p>
          <a:endParaRPr lang="en-US"/>
        </a:p>
      </dgm:t>
    </dgm:pt>
    <dgm:pt modelId="{9E14A92F-FF58-4343-8B51-D42656ED278D}" type="pres">
      <dgm:prSet presAssocID="{EA768065-F32E-4E19-8837-9D48FE58EA65}" presName="Name9" presStyleLbl="parChTrans1D2" presStyleIdx="7" presStyleCnt="8"/>
      <dgm:spPr/>
      <dgm:t>
        <a:bodyPr/>
        <a:lstStyle/>
        <a:p>
          <a:endParaRPr lang="en-US"/>
        </a:p>
      </dgm:t>
    </dgm:pt>
    <dgm:pt modelId="{3D2A0C10-1370-4BEB-A672-91887F9E2740}" type="pres">
      <dgm:prSet presAssocID="{EA768065-F32E-4E19-8837-9D48FE58EA65}" presName="connTx" presStyleLbl="parChTrans1D2" presStyleIdx="7" presStyleCnt="8"/>
      <dgm:spPr/>
      <dgm:t>
        <a:bodyPr/>
        <a:lstStyle/>
        <a:p>
          <a:endParaRPr lang="en-US"/>
        </a:p>
      </dgm:t>
    </dgm:pt>
    <dgm:pt modelId="{BD4AA8A4-B62C-4E81-A13B-A929A95FD0F6}" type="pres">
      <dgm:prSet presAssocID="{D343189B-8431-4FB4-AF28-ECC6E3399C97}" presName="node" presStyleLbl="node1" presStyleIdx="7" presStyleCnt="8" custScaleX="208570" custScaleY="118794" custRadScaleRad="137988" custRadScaleInc="-71059">
        <dgm:presLayoutVars>
          <dgm:bulletEnabled val="1"/>
        </dgm:presLayoutVars>
      </dgm:prSet>
      <dgm:spPr/>
      <dgm:t>
        <a:bodyPr/>
        <a:lstStyle/>
        <a:p>
          <a:endParaRPr lang="en-US"/>
        </a:p>
      </dgm:t>
    </dgm:pt>
  </dgm:ptLst>
  <dgm:cxnLst>
    <dgm:cxn modelId="{BCFE6F69-96A9-4CD1-AC7F-2EE876C63DA5}" type="presOf" srcId="{E369189D-69EB-4F49-AB73-D18C2AA40CB8}" destId="{50829FE1-A38C-4F14-9516-69255C149D49}" srcOrd="0" destOrd="0" presId="urn:microsoft.com/office/officeart/2005/8/layout/radial1"/>
    <dgm:cxn modelId="{3339B5A7-0CAF-4C42-9CC6-BFF97455B3A1}" type="presOf" srcId="{A1E9FF3B-7D45-4391-A382-1A769A054ED9}" destId="{7E756523-588B-443F-84FA-22E4BAC7C4D0}" srcOrd="0" destOrd="0" presId="urn:microsoft.com/office/officeart/2005/8/layout/radial1"/>
    <dgm:cxn modelId="{A5FE119E-BC91-4935-9FFA-EA8B856BADD7}" type="presOf" srcId="{40C65817-D758-42A0-96C0-DEB3A2F66A98}" destId="{44C5FDB4-7A5A-40E1-9AEA-E239E274621D}" srcOrd="0" destOrd="0" presId="urn:microsoft.com/office/officeart/2005/8/layout/radial1"/>
    <dgm:cxn modelId="{749B5321-AFC8-45A7-BD67-743C3C9557BF}" srcId="{CA4421AD-E463-4486-AA58-3FC7F3366494}" destId="{E369189D-69EB-4F49-AB73-D18C2AA40CB8}" srcOrd="1" destOrd="0" parTransId="{1DD04CCF-81A2-49E5-8D12-629E2B8A46E7}" sibTransId="{D237C186-E95E-4CEE-9601-F93E2F134618}"/>
    <dgm:cxn modelId="{ABBE6DEF-2386-4764-A2E5-E02C7FBF9677}" type="presOf" srcId="{EA768065-F32E-4E19-8837-9D48FE58EA65}" destId="{3D2A0C10-1370-4BEB-A672-91887F9E2740}" srcOrd="1" destOrd="0" presId="urn:microsoft.com/office/officeart/2005/8/layout/radial1"/>
    <dgm:cxn modelId="{63B6EB9E-6A1D-4EB2-935A-D45B09FE3C65}" type="presOf" srcId="{D66969C1-AD2C-48D5-9669-32B4517C0110}" destId="{781B3013-2140-4C26-81D5-55CBD118C893}" srcOrd="0" destOrd="0" presId="urn:microsoft.com/office/officeart/2005/8/layout/radial1"/>
    <dgm:cxn modelId="{B867B391-5D10-47B0-A25F-295C34AE61FA}" type="presOf" srcId="{0CFD3703-2053-486E-AFD9-A10460D47C58}" destId="{E3004A28-0B7E-4EDB-9B72-C7B07FE0C475}" srcOrd="0" destOrd="0" presId="urn:microsoft.com/office/officeart/2005/8/layout/radial1"/>
    <dgm:cxn modelId="{38BC605C-5DA2-46B7-9DC7-C96FCD856FDA}" srcId="{CA4421AD-E463-4486-AA58-3FC7F3366494}" destId="{D343189B-8431-4FB4-AF28-ECC6E3399C97}" srcOrd="7" destOrd="0" parTransId="{EA768065-F32E-4E19-8837-9D48FE58EA65}" sibTransId="{A55E2236-0BB6-4C7C-8245-4959B66C3585}"/>
    <dgm:cxn modelId="{A1EADEE8-3869-435D-A6EA-8A0A7FDAFE1F}" type="presOf" srcId="{40C65817-D758-42A0-96C0-DEB3A2F66A98}" destId="{AB95984F-7AA2-48B2-9DF5-8B74CBCC0AF2}" srcOrd="1" destOrd="0" presId="urn:microsoft.com/office/officeart/2005/8/layout/radial1"/>
    <dgm:cxn modelId="{2F66C97A-C4FE-472E-BE89-3E4C1EC5E6C1}" type="presOf" srcId="{D343189B-8431-4FB4-AF28-ECC6E3399C97}" destId="{BD4AA8A4-B62C-4E81-A13B-A929A95FD0F6}" srcOrd="0" destOrd="0" presId="urn:microsoft.com/office/officeart/2005/8/layout/radial1"/>
    <dgm:cxn modelId="{A99A4EF0-ECD4-4C1C-8AE7-BD48F50AF05D}" type="presOf" srcId="{1DD04CCF-81A2-49E5-8D12-629E2B8A46E7}" destId="{8BB44033-6B16-4B0E-8C04-ACF37E2EC373}" srcOrd="1" destOrd="0" presId="urn:microsoft.com/office/officeart/2005/8/layout/radial1"/>
    <dgm:cxn modelId="{78F5F491-D8E4-49FC-8E9D-074F50EFCD6D}" srcId="{CA4421AD-E463-4486-AA58-3FC7F3366494}" destId="{0A7E8C81-2D5D-4027-9C77-EC559C561E87}" srcOrd="6" destOrd="0" parTransId="{7060FC17-6E35-4DC9-AD40-1DC7F36106B0}" sibTransId="{6229F99F-5A07-4471-98F5-1FCB46BAADE4}"/>
    <dgm:cxn modelId="{F5F16E17-B27B-4866-A27E-72D1F8454E6A}" type="presOf" srcId="{343A2DB0-1497-47E0-826D-5498D8F6A828}" destId="{663F8E27-520A-40F1-9292-FF8F9F9A4652}" srcOrd="1" destOrd="0" presId="urn:microsoft.com/office/officeart/2005/8/layout/radial1"/>
    <dgm:cxn modelId="{BE0F959C-CE2E-48A0-BBFD-393958050824}" srcId="{CA4421AD-E463-4486-AA58-3FC7F3366494}" destId="{6B65B425-89F6-48B8-B73F-DA00593A5B5E}" srcOrd="3" destOrd="0" parTransId="{19287DF4-C36C-4EC6-AF46-7D9412BE721B}" sibTransId="{2A2F8681-201F-4B5D-81EF-BF8C4CCA0EEF}"/>
    <dgm:cxn modelId="{69A20E0E-D14E-4667-98F8-D4E2F71A0CD7}" type="presOf" srcId="{19287DF4-C36C-4EC6-AF46-7D9412BE721B}" destId="{7BBC7F7B-A04A-4838-8B64-45834DF86946}" srcOrd="0" destOrd="0" presId="urn:microsoft.com/office/officeart/2005/8/layout/radial1"/>
    <dgm:cxn modelId="{D27D3A1C-D73E-4375-A49B-A4D97A1B12D9}" type="presOf" srcId="{A0ADF5BA-738B-49E1-9006-1727051291C1}" destId="{47DB78D4-7E1B-429D-8FA1-54452DDF8299}" srcOrd="1" destOrd="0" presId="urn:microsoft.com/office/officeart/2005/8/layout/radial1"/>
    <dgm:cxn modelId="{CE33BECC-1FD7-41AF-83BD-65B937EDB135}" type="presOf" srcId="{93BE2780-E368-4674-9DF3-AA99931B099D}" destId="{CDD2D2B5-6E3D-417D-AB1D-C8D6FFF9B539}" srcOrd="0" destOrd="0" presId="urn:microsoft.com/office/officeart/2005/8/layout/radial1"/>
    <dgm:cxn modelId="{B6E84CCF-96E5-4588-958A-4BC108ED9360}" srcId="{CA4421AD-E463-4486-AA58-3FC7F3366494}" destId="{0CFD3703-2053-486E-AFD9-A10460D47C58}" srcOrd="0" destOrd="0" parTransId="{40C65817-D758-42A0-96C0-DEB3A2F66A98}" sibTransId="{A6AC7CDC-2F07-4A40-887F-377553034F92}"/>
    <dgm:cxn modelId="{C7B90E75-577F-48F4-99F0-77069FFC1042}" srcId="{CA4421AD-E463-4486-AA58-3FC7F3366494}" destId="{93BE2780-E368-4674-9DF3-AA99931B099D}" srcOrd="5" destOrd="0" parTransId="{343A2DB0-1497-47E0-826D-5498D8F6A828}" sibTransId="{A546D544-4DA8-4F9A-B98D-8D334715387F}"/>
    <dgm:cxn modelId="{652AA3FB-5CFB-4EA9-AA85-B30442EC947A}" type="presOf" srcId="{1DD04CCF-81A2-49E5-8D12-629E2B8A46E7}" destId="{07152309-F011-47D7-8D5E-BF5D5D534166}" srcOrd="0" destOrd="0" presId="urn:microsoft.com/office/officeart/2005/8/layout/radial1"/>
    <dgm:cxn modelId="{DF23A08E-7924-4019-9E82-B8308AA7652B}" type="presOf" srcId="{0A7E8C81-2D5D-4027-9C77-EC559C561E87}" destId="{6E048D7D-CBFE-4007-B8F5-CB3891CC5873}" srcOrd="0" destOrd="0" presId="urn:microsoft.com/office/officeart/2005/8/layout/radial1"/>
    <dgm:cxn modelId="{779B3C22-E7A6-4244-9789-A7DAFE82861F}" srcId="{D66969C1-AD2C-48D5-9669-32B4517C0110}" destId="{CA4421AD-E463-4486-AA58-3FC7F3366494}" srcOrd="0" destOrd="0" parTransId="{8F98B593-1921-44DE-A7AC-36E03E19ACFD}" sibTransId="{7479EBA1-6E86-4827-860E-9A6370D13B2C}"/>
    <dgm:cxn modelId="{882DE614-92DD-42B5-B8EA-C83E72FB5B52}" type="presOf" srcId="{6B65B425-89F6-48B8-B73F-DA00593A5B5E}" destId="{8E6888F5-E705-44C0-8DDF-162EC07FD316}" srcOrd="0" destOrd="0" presId="urn:microsoft.com/office/officeart/2005/8/layout/radial1"/>
    <dgm:cxn modelId="{9236E0B0-9961-47F8-A28E-759899B52BF9}" type="presOf" srcId="{7060FC17-6E35-4DC9-AD40-1DC7F36106B0}" destId="{7207FE25-0C14-4243-8F58-C8160EDFA33C}" srcOrd="0" destOrd="0" presId="urn:microsoft.com/office/officeart/2005/8/layout/radial1"/>
    <dgm:cxn modelId="{AC23A4A9-0894-4414-B187-1FC8C1B50C86}" type="presOf" srcId="{A0ADF5BA-738B-49E1-9006-1727051291C1}" destId="{450D917D-94C7-478A-B906-5197ADF0DE12}" srcOrd="0" destOrd="0" presId="urn:microsoft.com/office/officeart/2005/8/layout/radial1"/>
    <dgm:cxn modelId="{8D0A4BBE-CA37-4051-97DF-0E036D4051F1}" type="presOf" srcId="{33A5A255-CFDC-4E7B-96C9-EBD8E77E7C54}" destId="{7FDE1F0A-282B-4BFE-893C-70982EBAA8BE}" srcOrd="0" destOrd="0" presId="urn:microsoft.com/office/officeart/2005/8/layout/radial1"/>
    <dgm:cxn modelId="{D17046CB-CB63-41F7-A544-C9F3DA7B3CD4}" srcId="{CA4421AD-E463-4486-AA58-3FC7F3366494}" destId="{A1E9FF3B-7D45-4391-A382-1A769A054ED9}" srcOrd="4" destOrd="0" parTransId="{33A5A255-CFDC-4E7B-96C9-EBD8E77E7C54}" sibTransId="{66897897-659D-47A9-98F0-27D29E76E414}"/>
    <dgm:cxn modelId="{9E20D942-2756-478E-82AA-9AE40C732EAF}" type="presOf" srcId="{EA768065-F32E-4E19-8837-9D48FE58EA65}" destId="{9E14A92F-FF58-4343-8B51-D42656ED278D}" srcOrd="0" destOrd="0" presId="urn:microsoft.com/office/officeart/2005/8/layout/radial1"/>
    <dgm:cxn modelId="{1025085F-CEF3-4907-86DA-86200F3D4DF3}" type="presOf" srcId="{5EBE2825-A33D-4DAD-A6E1-FFCDCFD0C601}" destId="{CABFB07E-7568-4618-9E81-63F8BFD35305}" srcOrd="0" destOrd="0" presId="urn:microsoft.com/office/officeart/2005/8/layout/radial1"/>
    <dgm:cxn modelId="{FDA566AB-BFA2-4EEB-8437-67939E2969A5}" type="presOf" srcId="{33A5A255-CFDC-4E7B-96C9-EBD8E77E7C54}" destId="{B8DD8305-F5B5-4A8A-B9B8-4B8C3585C72A}" srcOrd="1" destOrd="0" presId="urn:microsoft.com/office/officeart/2005/8/layout/radial1"/>
    <dgm:cxn modelId="{79A5EFA2-658B-4747-AF21-993F8E2FDF9C}" type="presOf" srcId="{343A2DB0-1497-47E0-826D-5498D8F6A828}" destId="{97FC7F67-A46A-409B-B427-DF6AA9CD85B1}" srcOrd="0" destOrd="0" presId="urn:microsoft.com/office/officeart/2005/8/layout/radial1"/>
    <dgm:cxn modelId="{EA9AEB87-4C49-4B29-B0EE-33D639821585}" type="presOf" srcId="{7060FC17-6E35-4DC9-AD40-1DC7F36106B0}" destId="{8DCE2314-A559-4AC2-95DD-4B42F682A7D4}" srcOrd="1" destOrd="0" presId="urn:microsoft.com/office/officeart/2005/8/layout/radial1"/>
    <dgm:cxn modelId="{F4E4B823-2858-4A26-A5B2-93E4D9A0F0F5}" srcId="{CA4421AD-E463-4486-AA58-3FC7F3366494}" destId="{5EBE2825-A33D-4DAD-A6E1-FFCDCFD0C601}" srcOrd="2" destOrd="0" parTransId="{A0ADF5BA-738B-49E1-9006-1727051291C1}" sibTransId="{CF346947-D232-420F-9F44-2CFCFB883C8D}"/>
    <dgm:cxn modelId="{CD15CE82-E216-43FB-8689-B5ADE2E4062F}" type="presOf" srcId="{CA4421AD-E463-4486-AA58-3FC7F3366494}" destId="{B25B0351-8474-4E38-B419-D59C3D975E30}" srcOrd="0" destOrd="0" presId="urn:microsoft.com/office/officeart/2005/8/layout/radial1"/>
    <dgm:cxn modelId="{266D4143-FFB6-43B9-B7F5-AB22CBFF49AF}" type="presOf" srcId="{19287DF4-C36C-4EC6-AF46-7D9412BE721B}" destId="{3F21B8CF-FB66-4392-87A6-EEDEF1634B21}" srcOrd="1" destOrd="0" presId="urn:microsoft.com/office/officeart/2005/8/layout/radial1"/>
    <dgm:cxn modelId="{D2B7EB8E-9DE1-4426-B360-1D47BC7199CB}" type="presParOf" srcId="{781B3013-2140-4C26-81D5-55CBD118C893}" destId="{B25B0351-8474-4E38-B419-D59C3D975E30}" srcOrd="0" destOrd="0" presId="urn:microsoft.com/office/officeart/2005/8/layout/radial1"/>
    <dgm:cxn modelId="{55134528-7B05-4617-B6D3-8CEBA7D33C7F}" type="presParOf" srcId="{781B3013-2140-4C26-81D5-55CBD118C893}" destId="{44C5FDB4-7A5A-40E1-9AEA-E239E274621D}" srcOrd="1" destOrd="0" presId="urn:microsoft.com/office/officeart/2005/8/layout/radial1"/>
    <dgm:cxn modelId="{3D6F3227-6FD2-4901-83C1-4DF93F13E8C8}" type="presParOf" srcId="{44C5FDB4-7A5A-40E1-9AEA-E239E274621D}" destId="{AB95984F-7AA2-48B2-9DF5-8B74CBCC0AF2}" srcOrd="0" destOrd="0" presId="urn:microsoft.com/office/officeart/2005/8/layout/radial1"/>
    <dgm:cxn modelId="{BF92CFCA-0573-47D6-8E08-8E8199076DF7}" type="presParOf" srcId="{781B3013-2140-4C26-81D5-55CBD118C893}" destId="{E3004A28-0B7E-4EDB-9B72-C7B07FE0C475}" srcOrd="2" destOrd="0" presId="urn:microsoft.com/office/officeart/2005/8/layout/radial1"/>
    <dgm:cxn modelId="{C4278348-B378-4E23-8AA2-D4DCCDDC748D}" type="presParOf" srcId="{781B3013-2140-4C26-81D5-55CBD118C893}" destId="{07152309-F011-47D7-8D5E-BF5D5D534166}" srcOrd="3" destOrd="0" presId="urn:microsoft.com/office/officeart/2005/8/layout/radial1"/>
    <dgm:cxn modelId="{E4F3B191-F46A-456D-A4E1-73D093AA2C5F}" type="presParOf" srcId="{07152309-F011-47D7-8D5E-BF5D5D534166}" destId="{8BB44033-6B16-4B0E-8C04-ACF37E2EC373}" srcOrd="0" destOrd="0" presId="urn:microsoft.com/office/officeart/2005/8/layout/radial1"/>
    <dgm:cxn modelId="{EC571015-F854-4498-9A4C-695447CEEA84}" type="presParOf" srcId="{781B3013-2140-4C26-81D5-55CBD118C893}" destId="{50829FE1-A38C-4F14-9516-69255C149D49}" srcOrd="4" destOrd="0" presId="urn:microsoft.com/office/officeart/2005/8/layout/radial1"/>
    <dgm:cxn modelId="{54251D57-805F-4404-9CD1-4C569B091D6D}" type="presParOf" srcId="{781B3013-2140-4C26-81D5-55CBD118C893}" destId="{450D917D-94C7-478A-B906-5197ADF0DE12}" srcOrd="5" destOrd="0" presId="urn:microsoft.com/office/officeart/2005/8/layout/radial1"/>
    <dgm:cxn modelId="{574EE1F7-98C7-4B33-BDCD-88865DD2E37B}" type="presParOf" srcId="{450D917D-94C7-478A-B906-5197ADF0DE12}" destId="{47DB78D4-7E1B-429D-8FA1-54452DDF8299}" srcOrd="0" destOrd="0" presId="urn:microsoft.com/office/officeart/2005/8/layout/radial1"/>
    <dgm:cxn modelId="{FDE442F6-7891-42BA-B307-31F4896B80E3}" type="presParOf" srcId="{781B3013-2140-4C26-81D5-55CBD118C893}" destId="{CABFB07E-7568-4618-9E81-63F8BFD35305}" srcOrd="6" destOrd="0" presId="urn:microsoft.com/office/officeart/2005/8/layout/radial1"/>
    <dgm:cxn modelId="{B91DEEB2-D601-4C21-B8CD-F88AA0B3B241}" type="presParOf" srcId="{781B3013-2140-4C26-81D5-55CBD118C893}" destId="{7BBC7F7B-A04A-4838-8B64-45834DF86946}" srcOrd="7" destOrd="0" presId="urn:microsoft.com/office/officeart/2005/8/layout/radial1"/>
    <dgm:cxn modelId="{20EDCDED-66E7-47AA-90ED-B71DF0469F46}" type="presParOf" srcId="{7BBC7F7B-A04A-4838-8B64-45834DF86946}" destId="{3F21B8CF-FB66-4392-87A6-EEDEF1634B21}" srcOrd="0" destOrd="0" presId="urn:microsoft.com/office/officeart/2005/8/layout/radial1"/>
    <dgm:cxn modelId="{01188D5A-F509-48FF-ADD7-84C5FB6FA931}" type="presParOf" srcId="{781B3013-2140-4C26-81D5-55CBD118C893}" destId="{8E6888F5-E705-44C0-8DDF-162EC07FD316}" srcOrd="8" destOrd="0" presId="urn:microsoft.com/office/officeart/2005/8/layout/radial1"/>
    <dgm:cxn modelId="{C4F1904F-1AEE-4809-98E4-196D81F75738}" type="presParOf" srcId="{781B3013-2140-4C26-81D5-55CBD118C893}" destId="{7FDE1F0A-282B-4BFE-893C-70982EBAA8BE}" srcOrd="9" destOrd="0" presId="urn:microsoft.com/office/officeart/2005/8/layout/radial1"/>
    <dgm:cxn modelId="{D8EBC131-69D4-40E5-B045-14FFA7AD1102}" type="presParOf" srcId="{7FDE1F0A-282B-4BFE-893C-70982EBAA8BE}" destId="{B8DD8305-F5B5-4A8A-B9B8-4B8C3585C72A}" srcOrd="0" destOrd="0" presId="urn:microsoft.com/office/officeart/2005/8/layout/radial1"/>
    <dgm:cxn modelId="{5CD20F9B-B70B-4058-853A-80739D256233}" type="presParOf" srcId="{781B3013-2140-4C26-81D5-55CBD118C893}" destId="{7E756523-588B-443F-84FA-22E4BAC7C4D0}" srcOrd="10" destOrd="0" presId="urn:microsoft.com/office/officeart/2005/8/layout/radial1"/>
    <dgm:cxn modelId="{6378028A-AC70-4067-80C5-17B49C0A1152}" type="presParOf" srcId="{781B3013-2140-4C26-81D5-55CBD118C893}" destId="{97FC7F67-A46A-409B-B427-DF6AA9CD85B1}" srcOrd="11" destOrd="0" presId="urn:microsoft.com/office/officeart/2005/8/layout/radial1"/>
    <dgm:cxn modelId="{3722E436-9FDD-4D7D-8C01-F21A6982567F}" type="presParOf" srcId="{97FC7F67-A46A-409B-B427-DF6AA9CD85B1}" destId="{663F8E27-520A-40F1-9292-FF8F9F9A4652}" srcOrd="0" destOrd="0" presId="urn:microsoft.com/office/officeart/2005/8/layout/radial1"/>
    <dgm:cxn modelId="{B72EA5DB-5284-4BA4-A36B-424C5A688FA4}" type="presParOf" srcId="{781B3013-2140-4C26-81D5-55CBD118C893}" destId="{CDD2D2B5-6E3D-417D-AB1D-C8D6FFF9B539}" srcOrd="12" destOrd="0" presId="urn:microsoft.com/office/officeart/2005/8/layout/radial1"/>
    <dgm:cxn modelId="{86144E55-FABE-4BF6-850A-42520BEF61E0}" type="presParOf" srcId="{781B3013-2140-4C26-81D5-55CBD118C893}" destId="{7207FE25-0C14-4243-8F58-C8160EDFA33C}" srcOrd="13" destOrd="0" presId="urn:microsoft.com/office/officeart/2005/8/layout/radial1"/>
    <dgm:cxn modelId="{B2066E7F-B1F3-4CE7-A198-FD10A092645C}" type="presParOf" srcId="{7207FE25-0C14-4243-8F58-C8160EDFA33C}" destId="{8DCE2314-A559-4AC2-95DD-4B42F682A7D4}" srcOrd="0" destOrd="0" presId="urn:microsoft.com/office/officeart/2005/8/layout/radial1"/>
    <dgm:cxn modelId="{B54AA0C2-8B12-424B-A015-EC4EBC642864}" type="presParOf" srcId="{781B3013-2140-4C26-81D5-55CBD118C893}" destId="{6E048D7D-CBFE-4007-B8F5-CB3891CC5873}" srcOrd="14" destOrd="0" presId="urn:microsoft.com/office/officeart/2005/8/layout/radial1"/>
    <dgm:cxn modelId="{CE0DE904-3A62-4F01-8593-9E5281996003}" type="presParOf" srcId="{781B3013-2140-4C26-81D5-55CBD118C893}" destId="{9E14A92F-FF58-4343-8B51-D42656ED278D}" srcOrd="15" destOrd="0" presId="urn:microsoft.com/office/officeart/2005/8/layout/radial1"/>
    <dgm:cxn modelId="{E4039B5C-CFA4-46AC-869E-17AC45C29C3D}" type="presParOf" srcId="{9E14A92F-FF58-4343-8B51-D42656ED278D}" destId="{3D2A0C10-1370-4BEB-A672-91887F9E2740}" srcOrd="0" destOrd="0" presId="urn:microsoft.com/office/officeart/2005/8/layout/radial1"/>
    <dgm:cxn modelId="{97FBE816-7FBF-4065-8A7A-1FE8E892C821}" type="presParOf" srcId="{781B3013-2140-4C26-81D5-55CBD118C893}" destId="{BD4AA8A4-B62C-4E81-A13B-A929A95FD0F6}" srcOrd="16" destOrd="0" presId="urn:microsoft.com/office/officeart/2005/8/layout/radial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radial1">
  <dgm:title val=""/>
  <dgm:desc val=""/>
  <dgm:catLst>
    <dgm:cat type="relationship" pri="22000"/>
    <dgm:cat type="cycle" pri="10000"/>
  </dgm:catLst>
  <dgm:sampData>
    <dgm:dataModel>
      <dgm:ptLst>
        <dgm:pt modelId="0" type="doc"/>
        <dgm:pt modelId="1">
          <dgm:prSet phldr="1"/>
        </dgm:pt>
        <dgm:pt modelId="11">
          <dgm:prSet phldr="1"/>
        </dgm:pt>
        <dgm:pt modelId="12">
          <dgm:prSet phldr="1"/>
        </dgm:pt>
        <dgm:pt modelId="13">
          <dgm:prSet phldr="1"/>
        </dgm:pt>
        <dgm:pt modelId="14">
          <dgm:prSet phldr="1"/>
        </dgm:pt>
      </dgm:ptLst>
      <dgm:cxnLst>
        <dgm:cxn modelId="2" srcId="0" destId="1" srcOrd="0" destOrd="0"/>
        <dgm:cxn modelId="3" srcId="1" destId="11" srcOrd="0" destOrd="0"/>
        <dgm:cxn modelId="4" srcId="1" destId="12" srcOrd="1" destOrd="0"/>
        <dgm:cxn modelId="5" srcId="1" destId="13" srcOrd="2" destOrd="0"/>
        <dgm:cxn modelId="6" srcId="1" destId="14" srcOrd="3" destOrd="0"/>
      </dgm:cxnLst>
      <dgm:bg/>
      <dgm:whole/>
    </dgm:dataModel>
  </dgm:sampData>
  <dgm:styleData>
    <dgm:dataModel>
      <dgm:ptLst>
        <dgm:pt modelId="0" type="doc"/>
        <dgm:pt modelId="1"/>
        <dgm:pt modelId="11"/>
        <dgm:pt modelId="12"/>
        <dgm:pt modelId="13"/>
      </dgm:ptLst>
      <dgm:cxnLst>
        <dgm:cxn modelId="2" srcId="0" destId="1" srcOrd="0" destOrd="0"/>
        <dgm:cxn modelId="15" srcId="1" destId="11" srcOrd="0" destOrd="0"/>
        <dgm:cxn modelId="16" srcId="1" destId="12" srcOrd="1" destOrd="0"/>
        <dgm:cxn modelId="17" srcId="1" destId="13" srcOrd="2"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90"/>
              <dgm:param type="spanAng" val="360"/>
              <dgm:param type="ctrShpMap" val="fNode"/>
            </dgm:alg>
          </dgm:if>
          <dgm:else name="Name4">
            <dgm:alg type="cycle">
              <dgm:param type="stAng" val="0"/>
              <dgm:param type="spanAng" val="360"/>
              <dgm:param type="ctrShpMap" val="fNode"/>
            </dgm:alg>
          </dgm:else>
        </dgm:choose>
      </dgm:if>
      <dgm:else name="Name5">
        <dgm:alg type="cycle">
          <dgm:param type="stAng" val="0"/>
          <dgm:param type="spanAng" val="-360"/>
          <dgm:param type="ctrShpMap" val="fNode"/>
        </dgm:alg>
      </dgm:else>
    </dgm:choose>
    <dgm:shape xmlns:r="http://schemas.openxmlformats.org/officeDocument/2006/relationships" r:blip="">
      <dgm:adjLst/>
    </dgm:shape>
    <dgm:presOf/>
    <dgm:constrLst>
      <dgm:constr type="w" for="ch" forName="centerShape" refType="w"/>
      <dgm:constr type="w" for="ch" forName="node" refType="w" refFor="ch" refForName="centerShape" op="equ"/>
      <dgm:constr type="sp" refType="w" refFor="ch" refForName="node" fact="0.3"/>
      <dgm:constr type="sibSp" refType="w" refFor="ch" refForName="node" fact="0.3"/>
      <dgm:constr type="primFontSz" for="ch" forName="centerShape" val="65"/>
      <dgm:constr type="primFontSz" for="des" forName="node" op="equ" val="65"/>
      <dgm:constr type="primFontSz" for="des" forName="connTx" val="55"/>
      <dgm:constr type="primFontSz" for="des" forName="connTx" refType="primFontSz" refFor="ch" refForName="centerShape" op="lte" fact="0.8"/>
    </dgm:constrLst>
    <dgm:ruleLst/>
    <dgm:forEach name="Name6" axis="ch" ptType="node" cnt="1">
      <dgm:layoutNode name="centerShape" styleLbl="node0">
        <dgm:alg type="tx"/>
        <dgm:shape xmlns:r="http://schemas.openxmlformats.org/officeDocument/2006/relationships" type="ellipse" r:blip="">
          <dgm:adjLst/>
        </dgm:shape>
        <dgm:presOf axis="self"/>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name="Name7" axis="ch">
        <dgm:forEach name="Name8" axis="self" ptType="parTrans">
          <dgm:layoutNode name="Name9">
            <dgm:alg type="conn">
              <dgm:param type="dim" val="1D"/>
              <dgm:param type="begPts" val="auto"/>
              <dgm:param type="endPts" val="auto"/>
              <dgm:param type="begSty" val="noArr"/>
              <dgm:param type="endSty" val="noArr"/>
            </dgm:alg>
            <dgm:shape xmlns:r="http://schemas.openxmlformats.org/officeDocument/2006/relationships" type="conn" r:blip="">
              <dgm:adjLst/>
            </dgm:shape>
            <dgm:presOf axis="self"/>
            <dgm:constrLst>
              <dgm:constr type="connDist"/>
              <dgm:constr type="userA" for="ch" refType="connDist"/>
              <dgm:constr type="w" val="1"/>
              <dgm:constr type="h" val="5"/>
              <dgm:constr type="begPad"/>
              <dgm:constr type="endPad"/>
            </dgm:constrLst>
            <dgm:ruleLst/>
            <dgm:layoutNode name="connTx">
              <dgm:alg type="tx">
                <dgm:param type="autoTxRot" val="grav"/>
              </dgm:alg>
              <dgm:shape xmlns:r="http://schemas.openxmlformats.org/officeDocument/2006/relationships" type="rect" r:blip="" hideGeom="1">
                <dgm:adjLst/>
              </dgm:shape>
              <dgm:presOf axis="self"/>
              <dgm:constrLst>
                <dgm:constr type="userA"/>
                <dgm:constr type="w" refType="userA" fact="0.05"/>
                <dgm:constr type="h" refType="userA" fact="0.05"/>
                <dgm:constr type="lMarg" val="1"/>
                <dgm:constr type="rMarg" val="1"/>
                <dgm:constr type="tMarg"/>
                <dgm:constr type="bMarg"/>
              </dgm:constrLst>
              <dgm:ruleLst>
                <dgm:rule type="w" val="NaN" fact="0.8" max="NaN"/>
                <dgm:rule type="h" val="NaN" fact="1" max="NaN"/>
                <dgm:rule type="primFontSz" val="5" fact="NaN" max="NaN"/>
              </dgm:ruleLst>
            </dgm:layoutNode>
          </dgm:layoutNode>
        </dgm:forEach>
        <dgm:forEach name="Name10" axis="self" ptType="node">
          <dgm:layoutNode name="node" styleLbl="node1">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tMarg" refType="primFontSz" fact="0.05"/>
              <dgm:constr type="bMarg" refType="primFontSz" fact="0.05"/>
              <dgm:constr type="lMarg" refType="primFontSz" fact="0.05"/>
              <dgm:constr type="rMarg" refType="primFontSz" fact="0.0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99904"/>
          </a:xfrm>
          <a:prstGeom prst="rect">
            <a:avLst/>
          </a:prstGeom>
        </p:spPr>
        <p:txBody>
          <a:bodyPr vert="horz" lIns="96359" tIns="48180" rIns="96359" bIns="48180" rtlCol="0"/>
          <a:lstStyle>
            <a:lvl1pPr algn="l">
              <a:defRPr sz="1300"/>
            </a:lvl1pPr>
          </a:lstStyle>
          <a:p>
            <a:endParaRPr lang="en-US"/>
          </a:p>
        </p:txBody>
      </p:sp>
      <p:sp>
        <p:nvSpPr>
          <p:cNvPr id="3" name="Date Placeholder 2"/>
          <p:cNvSpPr>
            <a:spLocks noGrp="1"/>
          </p:cNvSpPr>
          <p:nvPr>
            <p:ph type="dt" sz="quarter" idx="1"/>
          </p:nvPr>
        </p:nvSpPr>
        <p:spPr>
          <a:xfrm>
            <a:off x="3889109" y="0"/>
            <a:ext cx="2975240" cy="499904"/>
          </a:xfrm>
          <a:prstGeom prst="rect">
            <a:avLst/>
          </a:prstGeom>
        </p:spPr>
        <p:txBody>
          <a:bodyPr vert="horz" lIns="96359" tIns="48180" rIns="96359" bIns="48180" rtlCol="0"/>
          <a:lstStyle>
            <a:lvl1pPr algn="r">
              <a:defRPr sz="1300"/>
            </a:lvl1pPr>
          </a:lstStyle>
          <a:p>
            <a:fld id="{F5BE13EA-7B59-48B4-8D30-438FF6BACC2C}" type="datetimeFigureOut">
              <a:rPr lang="en-US" smtClean="0"/>
              <a:pPr/>
              <a:t>3/11/2019</a:t>
            </a:fld>
            <a:endParaRPr lang="en-US"/>
          </a:p>
        </p:txBody>
      </p:sp>
      <p:sp>
        <p:nvSpPr>
          <p:cNvPr id="4" name="Footer Placeholder 3"/>
          <p:cNvSpPr>
            <a:spLocks noGrp="1"/>
          </p:cNvSpPr>
          <p:nvPr>
            <p:ph type="ftr" sz="quarter" idx="2"/>
          </p:nvPr>
        </p:nvSpPr>
        <p:spPr>
          <a:xfrm>
            <a:off x="0" y="9496436"/>
            <a:ext cx="2975240" cy="499904"/>
          </a:xfrm>
          <a:prstGeom prst="rect">
            <a:avLst/>
          </a:prstGeom>
        </p:spPr>
        <p:txBody>
          <a:bodyPr vert="horz" lIns="96359" tIns="48180" rIns="96359" bIns="48180" rtlCol="0" anchor="b"/>
          <a:lstStyle>
            <a:lvl1pPr algn="l">
              <a:defRPr sz="1300"/>
            </a:lvl1pPr>
          </a:lstStyle>
          <a:p>
            <a:endParaRPr lang="en-US"/>
          </a:p>
        </p:txBody>
      </p:sp>
      <p:sp>
        <p:nvSpPr>
          <p:cNvPr id="5" name="Slide Number Placeholder 4"/>
          <p:cNvSpPr>
            <a:spLocks noGrp="1"/>
          </p:cNvSpPr>
          <p:nvPr>
            <p:ph type="sldNum" sz="quarter" idx="3"/>
          </p:nvPr>
        </p:nvSpPr>
        <p:spPr>
          <a:xfrm>
            <a:off x="3889109" y="9496436"/>
            <a:ext cx="2975240" cy="499904"/>
          </a:xfrm>
          <a:prstGeom prst="rect">
            <a:avLst/>
          </a:prstGeom>
        </p:spPr>
        <p:txBody>
          <a:bodyPr vert="horz" lIns="96359" tIns="48180" rIns="96359" bIns="48180" rtlCol="0" anchor="b"/>
          <a:lstStyle>
            <a:lvl1pPr algn="r">
              <a:defRPr sz="1300"/>
            </a:lvl1pPr>
          </a:lstStyle>
          <a:p>
            <a:fld id="{54036314-63F9-43A1-B835-D6FC0627479F}" type="slidenum">
              <a:rPr lang="en-US" smtClean="0"/>
              <a:pPr/>
              <a:t>‹#›</a:t>
            </a:fld>
            <a:endParaRPr lang="en-US"/>
          </a:p>
        </p:txBody>
      </p:sp>
    </p:spTree>
    <p:extLst>
      <p:ext uri="{BB962C8B-B14F-4D97-AF65-F5344CB8AC3E}">
        <p14:creationId xmlns:p14="http://schemas.microsoft.com/office/powerpoint/2010/main" val="3583633132"/>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240" cy="499904"/>
          </a:xfrm>
          <a:prstGeom prst="rect">
            <a:avLst/>
          </a:prstGeom>
        </p:spPr>
        <p:txBody>
          <a:bodyPr vert="horz" lIns="96359" tIns="48180" rIns="96359" bIns="48180" rtlCol="0"/>
          <a:lstStyle>
            <a:lvl1pPr algn="l">
              <a:defRPr sz="1300"/>
            </a:lvl1pPr>
          </a:lstStyle>
          <a:p>
            <a:endParaRPr lang="en-US"/>
          </a:p>
        </p:txBody>
      </p:sp>
      <p:sp>
        <p:nvSpPr>
          <p:cNvPr id="3" name="Date Placeholder 2"/>
          <p:cNvSpPr>
            <a:spLocks noGrp="1"/>
          </p:cNvSpPr>
          <p:nvPr>
            <p:ph type="dt" idx="1"/>
          </p:nvPr>
        </p:nvSpPr>
        <p:spPr>
          <a:xfrm>
            <a:off x="3889109" y="0"/>
            <a:ext cx="2975240" cy="499904"/>
          </a:xfrm>
          <a:prstGeom prst="rect">
            <a:avLst/>
          </a:prstGeom>
        </p:spPr>
        <p:txBody>
          <a:bodyPr vert="horz" lIns="96359" tIns="48180" rIns="96359" bIns="48180" rtlCol="0"/>
          <a:lstStyle>
            <a:lvl1pPr algn="r">
              <a:defRPr sz="1300"/>
            </a:lvl1pPr>
          </a:lstStyle>
          <a:p>
            <a:fld id="{FE67CFBB-9324-4079-BE7B-58E6D06FCFF2}" type="datetimeFigureOut">
              <a:rPr lang="en-US" smtClean="0"/>
              <a:pPr/>
              <a:t>3/11/2019</a:t>
            </a:fld>
            <a:endParaRPr lang="en-US"/>
          </a:p>
        </p:txBody>
      </p:sp>
      <p:sp>
        <p:nvSpPr>
          <p:cNvPr id="4" name="Slide Image Placeholder 3"/>
          <p:cNvSpPr>
            <a:spLocks noGrp="1" noRot="1" noChangeAspect="1"/>
          </p:cNvSpPr>
          <p:nvPr>
            <p:ph type="sldImg" idx="2"/>
          </p:nvPr>
        </p:nvSpPr>
        <p:spPr>
          <a:xfrm>
            <a:off x="933450" y="749300"/>
            <a:ext cx="4999038" cy="3749675"/>
          </a:xfrm>
          <a:prstGeom prst="rect">
            <a:avLst/>
          </a:prstGeom>
          <a:noFill/>
          <a:ln w="12700">
            <a:solidFill>
              <a:prstClr val="black"/>
            </a:solidFill>
          </a:ln>
        </p:spPr>
        <p:txBody>
          <a:bodyPr vert="horz" lIns="96359" tIns="48180" rIns="96359" bIns="48180" rtlCol="0" anchor="ctr"/>
          <a:lstStyle/>
          <a:p>
            <a:endParaRPr lang="en-US"/>
          </a:p>
        </p:txBody>
      </p:sp>
      <p:sp>
        <p:nvSpPr>
          <p:cNvPr id="5" name="Notes Placeholder 4"/>
          <p:cNvSpPr>
            <a:spLocks noGrp="1"/>
          </p:cNvSpPr>
          <p:nvPr>
            <p:ph type="body" sz="quarter" idx="3"/>
          </p:nvPr>
        </p:nvSpPr>
        <p:spPr>
          <a:xfrm>
            <a:off x="686594" y="4749086"/>
            <a:ext cx="5492750" cy="4499134"/>
          </a:xfrm>
          <a:prstGeom prst="rect">
            <a:avLst/>
          </a:prstGeom>
        </p:spPr>
        <p:txBody>
          <a:bodyPr vert="horz" lIns="96359" tIns="48180" rIns="96359" bIns="4818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9496436"/>
            <a:ext cx="2975240" cy="499904"/>
          </a:xfrm>
          <a:prstGeom prst="rect">
            <a:avLst/>
          </a:prstGeom>
        </p:spPr>
        <p:txBody>
          <a:bodyPr vert="horz" lIns="96359" tIns="48180" rIns="96359" bIns="48180" rtlCol="0" anchor="b"/>
          <a:lstStyle>
            <a:lvl1pPr algn="l">
              <a:defRPr sz="1300"/>
            </a:lvl1pPr>
          </a:lstStyle>
          <a:p>
            <a:endParaRPr lang="en-US"/>
          </a:p>
        </p:txBody>
      </p:sp>
      <p:sp>
        <p:nvSpPr>
          <p:cNvPr id="7" name="Slide Number Placeholder 6"/>
          <p:cNvSpPr>
            <a:spLocks noGrp="1"/>
          </p:cNvSpPr>
          <p:nvPr>
            <p:ph type="sldNum" sz="quarter" idx="5"/>
          </p:nvPr>
        </p:nvSpPr>
        <p:spPr>
          <a:xfrm>
            <a:off x="3889109" y="9496436"/>
            <a:ext cx="2975240" cy="499904"/>
          </a:xfrm>
          <a:prstGeom prst="rect">
            <a:avLst/>
          </a:prstGeom>
        </p:spPr>
        <p:txBody>
          <a:bodyPr vert="horz" lIns="96359" tIns="48180" rIns="96359" bIns="48180" rtlCol="0" anchor="b"/>
          <a:lstStyle>
            <a:lvl1pPr algn="r">
              <a:defRPr sz="1300"/>
            </a:lvl1pPr>
          </a:lstStyle>
          <a:p>
            <a:fld id="{91267917-C84A-4AE7-A79B-64DC2BA91662}" type="slidenum">
              <a:rPr lang="en-US" smtClean="0"/>
              <a:pPr/>
              <a:t>‹#›</a:t>
            </a:fld>
            <a:endParaRPr lang="en-US"/>
          </a:p>
        </p:txBody>
      </p:sp>
    </p:spTree>
    <p:extLst>
      <p:ext uri="{BB962C8B-B14F-4D97-AF65-F5344CB8AC3E}">
        <p14:creationId xmlns:p14="http://schemas.microsoft.com/office/powerpoint/2010/main" val="296433201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4143375" y="9118602"/>
            <a:ext cx="3170238" cy="481013"/>
          </a:xfrm>
          <a:prstGeom prst="rect">
            <a:avLst/>
          </a:prstGeom>
          <a:noFill/>
          <a:ln w="9525">
            <a:noFill/>
            <a:miter lim="800000"/>
            <a:headEnd/>
            <a:tailEnd/>
          </a:ln>
        </p:spPr>
        <p:txBody>
          <a:bodyPr lIns="94357" tIns="47178" rIns="94357" bIns="47178" anchor="b"/>
          <a:lstStyle/>
          <a:p>
            <a:pPr algn="r" defTabSz="941061"/>
            <a:fld id="{7070AD64-E41F-413B-90DE-995F703F741D}" type="slidenum">
              <a:rPr lang="en-US" sz="1200" smtClean="0">
                <a:solidFill>
                  <a:prstClr val="black"/>
                </a:solidFill>
              </a:rPr>
              <a:pPr algn="r" defTabSz="941061"/>
              <a:t>2</a:t>
            </a:fld>
            <a:endParaRPr lang="en-US" sz="1200" dirty="0" smtClean="0">
              <a:solidFill>
                <a:prstClr val="black"/>
              </a:solidFill>
            </a:endParaRPr>
          </a:p>
        </p:txBody>
      </p:sp>
      <p:sp>
        <p:nvSpPr>
          <p:cNvPr id="37891" name="Rectangle 2"/>
          <p:cNvSpPr>
            <a:spLocks noGrp="1" noRot="1" noChangeAspect="1" noChangeArrowheads="1" noTextEdit="1"/>
          </p:cNvSpPr>
          <p:nvPr>
            <p:ph type="sldImg"/>
          </p:nvPr>
        </p:nvSpPr>
        <p:spPr>
          <a:xfrm>
            <a:off x="1244600" y="742950"/>
            <a:ext cx="4835525" cy="3625850"/>
          </a:xfrm>
          <a:ln/>
        </p:spPr>
      </p:sp>
      <p:sp>
        <p:nvSpPr>
          <p:cNvPr id="37892" name="Rectangle 3"/>
          <p:cNvSpPr>
            <a:spLocks noGrp="1" noChangeArrowheads="1"/>
          </p:cNvSpPr>
          <p:nvPr>
            <p:ph type="body" idx="1"/>
          </p:nvPr>
        </p:nvSpPr>
        <p:spPr>
          <a:xfrm>
            <a:off x="955676" y="4576763"/>
            <a:ext cx="5403850" cy="4262437"/>
          </a:xfrm>
          <a:noFill/>
          <a:ln/>
        </p:spPr>
        <p:txBody>
          <a:bodyPr lIns="95952" tIns="47974" rIns="95952" bIns="47974"/>
          <a:lstStyle/>
          <a:p>
            <a:pPr eaLnBrk="1" hangingPunct="1"/>
            <a:endParaRPr lang="en-GB" smtClean="0"/>
          </a:p>
        </p:txBody>
      </p:sp>
    </p:spTree>
    <p:extLst>
      <p:ext uri="{BB962C8B-B14F-4D97-AF65-F5344CB8AC3E}">
        <p14:creationId xmlns:p14="http://schemas.microsoft.com/office/powerpoint/2010/main" val="400441127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fontScale="92500"/>
          </a:bodyPr>
          <a:lstStyle/>
          <a:p>
            <a:r>
              <a:rPr lang="en-US" sz="1300" dirty="0"/>
              <a:t>Many people in the past have defined broadband in terms of numbers, bits/sec, but the trend is changing fast; the emphasis now is on what can be delivered. The Secretary General of the International Telecommunications Union (ITU), Dr </a:t>
            </a:r>
            <a:r>
              <a:rPr lang="en-US" sz="1300" dirty="0" err="1"/>
              <a:t>Hamadoun</a:t>
            </a:r>
            <a:r>
              <a:rPr lang="en-US" sz="1300" dirty="0"/>
              <a:t> I. </a:t>
            </a:r>
            <a:r>
              <a:rPr lang="en-US" sz="1300" dirty="0" err="1"/>
              <a:t>Touré</a:t>
            </a:r>
            <a:r>
              <a:rPr lang="en-US" sz="1300" dirty="0"/>
              <a:t>,</a:t>
            </a:r>
            <a:r>
              <a:rPr lang="en-US" sz="1300" b="1" dirty="0"/>
              <a:t> </a:t>
            </a:r>
            <a:r>
              <a:rPr lang="en-US" sz="1300" dirty="0"/>
              <a:t>defining broadband during </a:t>
            </a:r>
            <a:r>
              <a:rPr lang="en-US" sz="1300" b="1" dirty="0"/>
              <a:t>  </a:t>
            </a:r>
            <a:r>
              <a:rPr lang="en-US" sz="1300" dirty="0" err="1"/>
              <a:t>Informática</a:t>
            </a:r>
            <a:r>
              <a:rPr lang="en-US" sz="1300" dirty="0"/>
              <a:t> 2011,</a:t>
            </a:r>
            <a:r>
              <a:rPr lang="en-US" sz="1300" b="1" dirty="0"/>
              <a:t> </a:t>
            </a:r>
            <a:r>
              <a:rPr lang="en-US" sz="1300" dirty="0"/>
              <a:t>in a speech he presented</a:t>
            </a:r>
            <a:r>
              <a:rPr lang="en-US" sz="1300" b="1" dirty="0"/>
              <a:t> </a:t>
            </a:r>
            <a:r>
              <a:rPr lang="en-US" sz="1300" dirty="0"/>
              <a:t>on February 8, 2011, in Havana, Cuba,</a:t>
            </a:r>
            <a:r>
              <a:rPr lang="en-US" sz="1300" b="1" dirty="0"/>
              <a:t> </a:t>
            </a:r>
            <a:r>
              <a:rPr lang="en-US" sz="1300" dirty="0"/>
              <a:t>said and I quote “I do not want to define any particular speed for this kind of connection to the Internet — because speeds are constantly rising as technologies advance. Rather, broadband means connections that are ‘always on’, without the need to dial-up every time you want to go online. Broadband also means high-capacity networks that can deliver very large amounts of information simultaneously. As a result, they can deliver voice, data and video, all at the same time.” </a:t>
            </a:r>
          </a:p>
          <a:p>
            <a:r>
              <a:rPr lang="en-US" sz="1300" dirty="0"/>
              <a:t>The Organization for Economic Cooperation and Development (OECD) as one of the entities that tried to proffer a definition based on numbers, specified a download speed of 256 Kilobits per second or higher as constituting broadband connection. One thing is certain, Broadband connectivity is critical to the development of all sectors of a nation’s economy, ranging from banking and education to agriculture, commerce and healthcare etc. </a:t>
            </a:r>
          </a:p>
          <a:p>
            <a:endParaRPr lang="en-US" sz="1300" dirty="0"/>
          </a:p>
          <a:p>
            <a:pPr defTabSz="963595">
              <a:defRPr/>
            </a:pPr>
            <a:r>
              <a:rPr lang="en-US" sz="1300" dirty="0"/>
              <a:t>Although ITU acknowledged that fixed broadband penetration was rising in Africa, the penetration rate is still less than one percent. The story is not different with Nigeria, where Broadband as well as internet penetration are very low.  The Nigerian Government noting the dare need to focus the right energy that will further the gains of the ICT subsector, recently created the Ministry of Communications Technology  and charged it with the responsibility of bringing further development to the sector.  </a:t>
            </a:r>
          </a:p>
          <a:p>
            <a:endParaRPr lang="en-US" sz="1300" dirty="0"/>
          </a:p>
        </p:txBody>
      </p:sp>
      <p:sp>
        <p:nvSpPr>
          <p:cNvPr id="4" name="Slide Number Placeholder 3"/>
          <p:cNvSpPr>
            <a:spLocks noGrp="1"/>
          </p:cNvSpPr>
          <p:nvPr>
            <p:ph type="sldNum" sz="quarter" idx="10"/>
          </p:nvPr>
        </p:nvSpPr>
        <p:spPr/>
        <p:txBody>
          <a:bodyPr/>
          <a:lstStyle/>
          <a:p>
            <a:fld id="{91267917-C84A-4AE7-A79B-64DC2BA91662}" type="slidenum">
              <a:rPr lang="en-US" smtClean="0"/>
              <a:pPr/>
              <a:t>3</a:t>
            </a:fld>
            <a:endParaRPr lang="en-US"/>
          </a:p>
        </p:txBody>
      </p:sp>
    </p:spTree>
    <p:extLst>
      <p:ext uri="{BB962C8B-B14F-4D97-AF65-F5344CB8AC3E}">
        <p14:creationId xmlns:p14="http://schemas.microsoft.com/office/powerpoint/2010/main" val="177529070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91267917-C84A-4AE7-A79B-64DC2BA91662}" type="slidenum">
              <a:rPr lang="en-US" smtClean="0"/>
              <a:pPr/>
              <a:t>7</a:t>
            </a:fld>
            <a:endParaRPr lang="en-US"/>
          </a:p>
        </p:txBody>
      </p:sp>
    </p:spTree>
    <p:extLst>
      <p:ext uri="{BB962C8B-B14F-4D97-AF65-F5344CB8AC3E}">
        <p14:creationId xmlns:p14="http://schemas.microsoft.com/office/powerpoint/2010/main" val="358962321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7"/>
          <p:cNvSpPr>
            <a:spLocks noGrp="1" noChangeArrowheads="1"/>
          </p:cNvSpPr>
          <p:nvPr>
            <p:ph type="sldNum" sz="quarter" idx="5"/>
          </p:nvPr>
        </p:nvSpPr>
        <p:spPr>
          <a:noFill/>
        </p:spPr>
        <p:txBody>
          <a:bodyPr/>
          <a:lstStyle/>
          <a:p>
            <a:fld id="{45301657-2988-4D37-A1DB-726B68EF5852}" type="slidenum">
              <a:rPr lang="en-US" smtClean="0">
                <a:latin typeface="Arial" pitchFamily="34" charset="0"/>
                <a:cs typeface="Arial" pitchFamily="34" charset="0"/>
              </a:rPr>
              <a:pPr/>
              <a:t>9</a:t>
            </a:fld>
            <a:endParaRPr lang="en-US" dirty="0" smtClean="0">
              <a:latin typeface="Arial" pitchFamily="34" charset="0"/>
              <a:cs typeface="Arial" pitchFamily="34" charset="0"/>
            </a:endParaRPr>
          </a:p>
        </p:txBody>
      </p:sp>
      <p:sp>
        <p:nvSpPr>
          <p:cNvPr id="18435" name="Rectangle 2"/>
          <p:cNvSpPr>
            <a:spLocks noGrp="1" noRot="1" noChangeAspect="1" noChangeArrowheads="1" noTextEdit="1"/>
          </p:cNvSpPr>
          <p:nvPr>
            <p:ph type="sldImg"/>
          </p:nvPr>
        </p:nvSpPr>
        <p:spPr>
          <a:xfrm>
            <a:off x="1257300" y="720725"/>
            <a:ext cx="4803775" cy="3602038"/>
          </a:xfrm>
          <a:ln/>
        </p:spPr>
      </p:sp>
      <p:sp>
        <p:nvSpPr>
          <p:cNvPr id="18436" name="Rectangle 3"/>
          <p:cNvSpPr>
            <a:spLocks noGrp="1" noChangeArrowheads="1"/>
          </p:cNvSpPr>
          <p:nvPr>
            <p:ph type="body" idx="1"/>
          </p:nvPr>
        </p:nvSpPr>
        <p:spPr>
          <a:xfrm>
            <a:off x="731179" y="4558255"/>
            <a:ext cx="5852844" cy="4322084"/>
          </a:xfrm>
          <a:noFill/>
          <a:ln/>
        </p:spPr>
        <p:txBody>
          <a:bodyPr/>
          <a:lstStyle/>
          <a:p>
            <a:endParaRPr lang="en-GB" dirty="0" smtClean="0">
              <a:latin typeface="Arial" pitchFamily="34" charset="0"/>
            </a:endParaRPr>
          </a:p>
        </p:txBody>
      </p:sp>
    </p:spTree>
    <p:extLst>
      <p:ext uri="{BB962C8B-B14F-4D97-AF65-F5344CB8AC3E}">
        <p14:creationId xmlns:p14="http://schemas.microsoft.com/office/powerpoint/2010/main" val="16045366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txBox="1">
            <a:spLocks noGrp="1" noChangeArrowheads="1"/>
          </p:cNvSpPr>
          <p:nvPr/>
        </p:nvSpPr>
        <p:spPr bwMode="auto">
          <a:xfrm>
            <a:off x="4270790" y="8539460"/>
            <a:ext cx="3267727" cy="450463"/>
          </a:xfrm>
          <a:prstGeom prst="rect">
            <a:avLst/>
          </a:prstGeom>
          <a:noFill/>
          <a:ln w="9525">
            <a:noFill/>
            <a:miter lim="800000"/>
            <a:headEnd/>
            <a:tailEnd/>
          </a:ln>
        </p:spPr>
        <p:txBody>
          <a:bodyPr lIns="94357" tIns="47178" rIns="94357" bIns="47178" anchor="b"/>
          <a:lstStyle/>
          <a:p>
            <a:pPr algn="r" defTabSz="941061"/>
            <a:fld id="{7070AD64-E41F-413B-90DE-995F703F741D}" type="slidenum">
              <a:rPr lang="en-US" sz="1200" smtClean="0">
                <a:solidFill>
                  <a:prstClr val="black"/>
                </a:solidFill>
              </a:rPr>
              <a:pPr algn="r" defTabSz="941061"/>
              <a:t>11</a:t>
            </a:fld>
            <a:endParaRPr lang="en-US" sz="1200" dirty="0" smtClean="0">
              <a:solidFill>
                <a:prstClr val="black"/>
              </a:solidFill>
            </a:endParaRPr>
          </a:p>
        </p:txBody>
      </p:sp>
      <p:sp>
        <p:nvSpPr>
          <p:cNvPr id="37891" name="Rectangle 2"/>
          <p:cNvSpPr>
            <a:spLocks noGrp="1" noRot="1" noChangeAspect="1" noChangeArrowheads="1" noTextEdit="1"/>
          </p:cNvSpPr>
          <p:nvPr>
            <p:ph type="sldImg"/>
          </p:nvPr>
        </p:nvSpPr>
        <p:spPr>
          <a:xfrm>
            <a:off x="1511300" y="695325"/>
            <a:ext cx="4527550" cy="3395663"/>
          </a:xfrm>
          <a:ln/>
        </p:spPr>
      </p:sp>
      <p:sp>
        <p:nvSpPr>
          <p:cNvPr id="37892" name="Rectangle 3"/>
          <p:cNvSpPr>
            <a:spLocks noGrp="1" noChangeArrowheads="1"/>
          </p:cNvSpPr>
          <p:nvPr>
            <p:ph type="body" idx="1"/>
          </p:nvPr>
        </p:nvSpPr>
        <p:spPr>
          <a:xfrm>
            <a:off x="985064" y="4286083"/>
            <a:ext cx="5570026" cy="3991720"/>
          </a:xfrm>
          <a:noFill/>
          <a:ln/>
        </p:spPr>
        <p:txBody>
          <a:bodyPr lIns="95952" tIns="47974" rIns="95952" bIns="47974"/>
          <a:lstStyle/>
          <a:p>
            <a:pPr eaLnBrk="1" hangingPunct="1"/>
            <a:endParaRPr lang="en-GB" smtClean="0"/>
          </a:p>
        </p:txBody>
      </p:sp>
    </p:spTree>
    <p:extLst>
      <p:ext uri="{BB962C8B-B14F-4D97-AF65-F5344CB8AC3E}">
        <p14:creationId xmlns:p14="http://schemas.microsoft.com/office/powerpoint/2010/main" val="301410246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3" name="Rectangle 22"/>
          <p:cNvSpPr/>
          <p:nvPr/>
        </p:nvSpPr>
        <p:spPr>
          <a:xfrm flipV="1">
            <a:off x="5410182" y="3810000"/>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4" name="Rectangle 23"/>
          <p:cNvSpPr/>
          <p:nvPr/>
        </p:nvSpPr>
        <p:spPr>
          <a:xfrm flipV="1">
            <a:off x="5410200" y="3897010"/>
            <a:ext cx="3733801" cy="192024"/>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5" name="Rectangle 24"/>
          <p:cNvSpPr/>
          <p:nvPr/>
        </p:nvSpPr>
        <p:spPr>
          <a:xfrm flipV="1">
            <a:off x="5410200" y="4115167"/>
            <a:ext cx="3733801"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6" name="Rectangle 25"/>
          <p:cNvSpPr/>
          <p:nvPr/>
        </p:nvSpPr>
        <p:spPr>
          <a:xfrm flipV="1">
            <a:off x="5410200" y="4164403"/>
            <a:ext cx="1965960" cy="18288"/>
          </a:xfrm>
          <a:prstGeom prst="rect">
            <a:avLst/>
          </a:prstGeom>
          <a:solidFill>
            <a:schemeClr val="accent2">
              <a:alpha val="6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Rectangle 26"/>
          <p:cNvSpPr/>
          <p:nvPr/>
        </p:nvSpPr>
        <p:spPr>
          <a:xfrm flipV="1">
            <a:off x="5410200" y="4199572"/>
            <a:ext cx="1965960" cy="9144"/>
          </a:xfrm>
          <a:prstGeom prst="rect">
            <a:avLst/>
          </a:prstGeom>
          <a:solidFill>
            <a:schemeClr val="accent2">
              <a:alpha val="65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0" name="Rounded Rectangle 29"/>
          <p:cNvSpPr/>
          <p:nvPr/>
        </p:nvSpPr>
        <p:spPr bwMode="white">
          <a:xfrm>
            <a:off x="5410200" y="3962400"/>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1" name="Rounded Rectangle 30"/>
          <p:cNvSpPr/>
          <p:nvPr/>
        </p:nvSpPr>
        <p:spPr bwMode="white">
          <a:xfrm>
            <a:off x="7376507" y="406098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Rectangle 6"/>
          <p:cNvSpPr/>
          <p:nvPr/>
        </p:nvSpPr>
        <p:spPr>
          <a:xfrm>
            <a:off x="1" y="3649662"/>
            <a:ext cx="9144000" cy="244170"/>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0" y="3675527"/>
            <a:ext cx="9144001" cy="14067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flipV="1">
            <a:off x="6414051" y="3643090"/>
            <a:ext cx="2729950" cy="248432"/>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Rectangle 18"/>
          <p:cNvSpPr/>
          <p:nvPr/>
        </p:nvSpPr>
        <p:spPr>
          <a:xfrm>
            <a:off x="0" y="0"/>
            <a:ext cx="9144000" cy="3701700"/>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457200" y="2401887"/>
            <a:ext cx="8458200" cy="1470025"/>
          </a:xfrm>
        </p:spPr>
        <p:txBody>
          <a:bodyPr anchor="b"/>
          <a:lstStyle>
            <a:lvl1pPr>
              <a:defRPr sz="4400">
                <a:solidFill>
                  <a:schemeClr val="bg1"/>
                </a:solidFill>
              </a:defRPr>
            </a:lvl1pPr>
          </a:lstStyle>
          <a:p>
            <a:r>
              <a:rPr kumimoji="0" lang="en-US" smtClean="0"/>
              <a:t>Click to edit Master title style</a:t>
            </a:r>
            <a:endParaRPr kumimoji="0" lang="en-US"/>
          </a:p>
        </p:txBody>
      </p:sp>
      <p:sp>
        <p:nvSpPr>
          <p:cNvPr id="9" name="Subtitle 8"/>
          <p:cNvSpPr>
            <a:spLocks noGrp="1"/>
          </p:cNvSpPr>
          <p:nvPr>
            <p:ph type="subTitle" idx="1"/>
          </p:nvPr>
        </p:nvSpPr>
        <p:spPr>
          <a:xfrm>
            <a:off x="457200" y="3899938"/>
            <a:ext cx="4953000" cy="1752600"/>
          </a:xfrm>
        </p:spPr>
        <p:txBody>
          <a:bodyPr/>
          <a:lstStyle>
            <a:lvl1pPr marL="64008" indent="0" algn="l">
              <a:buNone/>
              <a:defRPr sz="240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6705600" y="4206240"/>
            <a:ext cx="960120" cy="457200"/>
          </a:xfrm>
        </p:spPr>
        <p:txBody>
          <a:bodyPr/>
          <a:lstStyle/>
          <a:p>
            <a:fld id="{B66BC824-284B-4C6C-AA78-66833DC97E08}" type="datetimeFigureOut">
              <a:rPr lang="en-US" smtClean="0"/>
              <a:pPr/>
              <a:t>3/11/2019</a:t>
            </a:fld>
            <a:endParaRPr lang="en-US"/>
          </a:p>
        </p:txBody>
      </p:sp>
      <p:sp>
        <p:nvSpPr>
          <p:cNvPr id="17" name="Footer Placeholder 16"/>
          <p:cNvSpPr>
            <a:spLocks noGrp="1"/>
          </p:cNvSpPr>
          <p:nvPr>
            <p:ph type="ftr" sz="quarter" idx="11"/>
          </p:nvPr>
        </p:nvSpPr>
        <p:spPr>
          <a:xfrm>
            <a:off x="5410200" y="4205288"/>
            <a:ext cx="1295400" cy="457200"/>
          </a:xfrm>
        </p:spPr>
        <p:txBody>
          <a:bodyPr/>
          <a:lstStyle/>
          <a:p>
            <a:endParaRPr lang="en-US"/>
          </a:p>
        </p:txBody>
      </p:sp>
      <p:sp>
        <p:nvSpPr>
          <p:cNvPr id="29" name="Slide Number Placeholder 28"/>
          <p:cNvSpPr>
            <a:spLocks noGrp="1"/>
          </p:cNvSpPr>
          <p:nvPr>
            <p:ph type="sldNum" sz="quarter" idx="12"/>
          </p:nvPr>
        </p:nvSpPr>
        <p:spPr>
          <a:xfrm>
            <a:off x="8320088" y="1136"/>
            <a:ext cx="747712" cy="365760"/>
          </a:xfrm>
        </p:spPr>
        <p:txBody>
          <a:bodyPr/>
          <a:lstStyle>
            <a:lvl1pPr algn="r">
              <a:defRPr sz="1800">
                <a:solidFill>
                  <a:schemeClr val="bg1"/>
                </a:solidFill>
              </a:defRPr>
            </a:lvl1p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6BC824-284B-4C6C-AA78-66833DC97E08}"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781800" y="1143000"/>
            <a:ext cx="1905000" cy="5486400"/>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143000"/>
            <a:ext cx="6248400" cy="5486400"/>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6BC824-284B-4C6C-AA78-66833DC97E08}"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0_Title Only">
    <p:spTree>
      <p:nvGrpSpPr>
        <p:cNvPr id="1" name=""/>
        <p:cNvGrpSpPr/>
        <p:nvPr/>
      </p:nvGrpSpPr>
      <p:grpSpPr>
        <a:xfrm>
          <a:off x="0" y="0"/>
          <a:ext cx="0" cy="0"/>
          <a:chOff x="0" y="0"/>
          <a:chExt cx="0" cy="0"/>
        </a:xfrm>
      </p:grpSpPr>
      <p:sp>
        <p:nvSpPr>
          <p:cNvPr id="3" name="Title 2"/>
          <p:cNvSpPr>
            <a:spLocks noGrp="1"/>
          </p:cNvSpPr>
          <p:nvPr>
            <p:ph type="title"/>
          </p:nvPr>
        </p:nvSpPr>
        <p:spPr bwMode="gray"/>
        <p:txBody>
          <a:bodyPr/>
          <a:lstStyle/>
          <a:p>
            <a:r>
              <a:rPr lang="en-US" smtClean="0"/>
              <a:t>Click to edit Master title style</a:t>
            </a:r>
            <a:endParaRPr lang="en-GB" dirty="0"/>
          </a:p>
        </p:txBody>
      </p:sp>
      <p:sp>
        <p:nvSpPr>
          <p:cNvPr id="4" name="Slide Number Placeholder 3"/>
          <p:cNvSpPr>
            <a:spLocks noGrp="1"/>
          </p:cNvSpPr>
          <p:nvPr>
            <p:ph type="sldNum" sz="quarter" idx="10"/>
          </p:nvPr>
        </p:nvSpPr>
        <p:spPr>
          <a:xfrm>
            <a:off x="8632589" y="6445265"/>
            <a:ext cx="511419" cy="296863"/>
          </a:xfrm>
        </p:spPr>
        <p:txBody>
          <a:bodyPr/>
          <a:lstStyle>
            <a:lvl1pPr>
              <a:defRPr/>
            </a:lvl1pPr>
          </a:lstStyle>
          <a:p>
            <a:pPr>
              <a:defRPr/>
            </a:pPr>
            <a:fld id="{F018FFDE-FC22-4D9D-A9B4-3CEB5A2B393A}" type="slidenum">
              <a:rPr lang="en-US">
                <a:solidFill>
                  <a:srgbClr val="000000"/>
                </a:solidFill>
              </a:rPr>
              <a:pPr>
                <a:defRPr/>
              </a:pPr>
              <a:t>‹#›</a:t>
            </a:fld>
            <a:endParaRPr lang="en-US" dirty="0">
              <a:solidFill>
                <a:srgbClr val="000000"/>
              </a:solidFill>
            </a:endParaRPr>
          </a:p>
        </p:txBody>
      </p:sp>
    </p:spTree>
    <p:extLst>
      <p:ext uri="{BB962C8B-B14F-4D97-AF65-F5344CB8AC3E}">
        <p14:creationId xmlns:p14="http://schemas.microsoft.com/office/powerpoint/2010/main" val="1852391886"/>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Section Header">
    <p:spTree>
      <p:nvGrpSpPr>
        <p:cNvPr id="1" name=""/>
        <p:cNvGrpSpPr/>
        <p:nvPr/>
      </p:nvGrpSpPr>
      <p:grpSpPr>
        <a:xfrm>
          <a:off x="0" y="0"/>
          <a:ext cx="0" cy="0"/>
          <a:chOff x="0" y="0"/>
          <a:chExt cx="0" cy="0"/>
        </a:xfrm>
      </p:grpSpPr>
    </p:spTree>
    <p:extLst>
      <p:ext uri="{BB962C8B-B14F-4D97-AF65-F5344CB8AC3E}">
        <p14:creationId xmlns:p14="http://schemas.microsoft.com/office/powerpoint/2010/main" val="3943403787"/>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B66BC824-284B-4C6C-AA78-66833DC97E08}"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1981200"/>
            <a:ext cx="7772400" cy="1362075"/>
          </a:xfrm>
        </p:spPr>
        <p:txBody>
          <a:bodyPr anchor="b">
            <a:noAutofit/>
          </a:bodyPr>
          <a:lstStyle>
            <a:lvl1pPr algn="l">
              <a:buNone/>
              <a:defRPr sz="4300" b="1" cap="none" baseline="0">
                <a:ln w="12700">
                  <a:solidFill>
                    <a:schemeClr val="accent2">
                      <a:shade val="90000"/>
                      <a:satMod val="150000"/>
                    </a:schemeClr>
                  </a:solidFill>
                </a:ln>
                <a:solidFill>
                  <a:srgbClr val="FFFFFF"/>
                </a:solidFill>
                <a:effectLst>
                  <a:outerShdw blurRad="38100" dist="38100" dir="5400000" algn="tl" rotWithShape="0">
                    <a:srgbClr val="000000">
                      <a:alpha val="25000"/>
                    </a:srgbClr>
                  </a:outerShdw>
                </a:effectLst>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722313" y="3367088"/>
            <a:ext cx="7772400" cy="1509712"/>
          </a:xfrm>
        </p:spPr>
        <p:txBody>
          <a:bodyPr anchor="t"/>
          <a:lstStyle>
            <a:lvl1pPr marL="45720" indent="0">
              <a:buNone/>
              <a:defRPr sz="2100" b="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B66BC824-284B-4C6C-AA78-66833DC97E08}" type="datetimeFigureOut">
              <a:rPr lang="en-US" smtClean="0"/>
              <a:pPr/>
              <a:t>3/11/2019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2249424"/>
            <a:ext cx="4038600" cy="4525963"/>
          </a:xfrm>
        </p:spPr>
        <p:txBody>
          <a:bodyPr/>
          <a:lstStyle>
            <a:lvl1pPr>
              <a:defRPr sz="2000"/>
            </a:lvl1pPr>
            <a:lvl2pPr>
              <a:defRPr sz="1900"/>
            </a:lvl2pPr>
            <a:lvl3pPr>
              <a:defRPr sz="18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6BC824-284B-4C6C-AA78-66833DC97E08}" type="datetimeFigureOut">
              <a:rPr lang="en-US" smtClean="0"/>
              <a:pPr/>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81000" y="1143000"/>
            <a:ext cx="8382000" cy="1069848"/>
          </a:xfrm>
        </p:spPr>
        <p:txBody>
          <a:bodyPr anchor="ctr"/>
          <a:lstStyle>
            <a:lvl1pPr>
              <a:defRPr sz="4000" b="0" i="0" cap="none" baseline="0"/>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381000" y="2244970"/>
            <a:ext cx="4041648"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721225" y="2244970"/>
            <a:ext cx="4041775" cy="457200"/>
          </a:xfrm>
          <a:solidFill>
            <a:schemeClr val="accent2">
              <a:satMod val="150000"/>
              <a:alpha val="25000"/>
            </a:schemeClr>
          </a:solidFill>
          <a:ln w="12700">
            <a:solidFill>
              <a:schemeClr val="accent2"/>
            </a:solidFill>
          </a:ln>
        </p:spPr>
        <p:txBody>
          <a:bodyPr anchor="ctr">
            <a:noAutofit/>
          </a:bodyPr>
          <a:lstStyle>
            <a:lvl1pPr marL="45720" indent="0">
              <a:buNone/>
              <a:defRPr sz="1900" b="1">
                <a:solidFill>
                  <a:schemeClr val="tx1">
                    <a:tint val="95000"/>
                  </a:schemeClr>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381000" y="2708519"/>
            <a:ext cx="4041648"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718304" y="2708519"/>
            <a:ext cx="4041775" cy="3886200"/>
          </a:xfrm>
        </p:spPr>
        <p:txBody>
          <a:bodyPr/>
          <a:lstStyle>
            <a:lvl1pPr>
              <a:defRPr sz="20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6" name="Date Placeholder 25"/>
          <p:cNvSpPr>
            <a:spLocks noGrp="1"/>
          </p:cNvSpPr>
          <p:nvPr>
            <p:ph type="dt" sz="half" idx="10"/>
          </p:nvPr>
        </p:nvSpPr>
        <p:spPr/>
        <p:txBody>
          <a:bodyPr rtlCol="0"/>
          <a:lstStyle/>
          <a:p>
            <a:fld id="{B66BC824-284B-4C6C-AA78-66833DC97E08}" type="datetimeFigureOut">
              <a:rPr lang="en-US" smtClean="0"/>
              <a:pPr/>
              <a:t>3/11/2019</a:t>
            </a:fld>
            <a:endParaRPr lang="en-US"/>
          </a:p>
        </p:txBody>
      </p:sp>
      <p:sp>
        <p:nvSpPr>
          <p:cNvPr id="27" name="Slide Number Placeholder 26"/>
          <p:cNvSpPr>
            <a:spLocks noGrp="1"/>
          </p:cNvSpPr>
          <p:nvPr>
            <p:ph type="sldNum" sz="quarter" idx="11"/>
          </p:nvPr>
        </p:nvSpPr>
        <p:spPr/>
        <p:txBody>
          <a:bodyPr rtlCol="0"/>
          <a:lstStyle/>
          <a:p>
            <a:fld id="{1961EA0F-3E93-40E3-B9BF-AE13CC190B2F}" type="slidenum">
              <a:rPr lang="en-US" smtClean="0"/>
              <a:pPr/>
              <a:t>‹#›</a:t>
            </a:fld>
            <a:endParaRPr lang="en-US"/>
          </a:p>
        </p:txBody>
      </p:sp>
      <p:sp>
        <p:nvSpPr>
          <p:cNvPr id="28" name="Footer Placeholder 27"/>
          <p:cNvSpPr>
            <a:spLocks noGrp="1"/>
          </p:cNvSpPr>
          <p:nvPr>
            <p:ph type="ftr" sz="quarter" idx="12"/>
          </p:nvPr>
        </p:nvSpPr>
        <p:spPr/>
        <p:txBody>
          <a:bodyPr rtlCol="0"/>
          <a:lstStyle/>
          <a:p>
            <a:endParaRPr lang="en-US"/>
          </a:p>
        </p:txBody>
      </p:sp>
    </p:spTree>
  </p:cSld>
  <p:clrMapOvr>
    <a:masterClrMapping/>
  </p:clrMapOvr>
  <p:transition advTm="0">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1143000"/>
            <a:ext cx="8229600" cy="1069848"/>
          </a:xfrm>
        </p:spPr>
        <p:txBody>
          <a:bodyPr anchor="ctr"/>
          <a:lstStyle>
            <a:lvl1pPr>
              <a:defRPr sz="4000">
                <a:solidFill>
                  <a:schemeClr val="tx2"/>
                </a:solidFill>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a:xfrm>
            <a:off x="6583680" y="612648"/>
            <a:ext cx="957264" cy="457200"/>
          </a:xfrm>
        </p:spPr>
        <p:txBody>
          <a:bodyPr/>
          <a:lstStyle/>
          <a:p>
            <a:fld id="{B66BC824-284B-4C6C-AA78-66833DC97E08}" type="datetimeFigureOut">
              <a:rPr lang="en-US" smtClean="0"/>
              <a:pPr/>
              <a:t>3/11/2019</a:t>
            </a:fld>
            <a:endParaRPr lang="en-US"/>
          </a:p>
        </p:txBody>
      </p:sp>
      <p:sp>
        <p:nvSpPr>
          <p:cNvPr id="4" name="Footer Placeholder 3"/>
          <p:cNvSpPr>
            <a:spLocks noGrp="1"/>
          </p:cNvSpPr>
          <p:nvPr>
            <p:ph type="ftr" sz="quarter" idx="11"/>
          </p:nvPr>
        </p:nvSpPr>
        <p:spPr>
          <a:xfrm>
            <a:off x="5257800" y="612648"/>
            <a:ext cx="1325880" cy="457200"/>
          </a:xfrm>
        </p:spPr>
        <p:txBody>
          <a:bodyPr/>
          <a:lstStyle/>
          <a:p>
            <a:endParaRPr lang="en-US"/>
          </a:p>
        </p:txBody>
      </p:sp>
      <p:sp>
        <p:nvSpPr>
          <p:cNvPr id="5" name="Slide Number Placeholder 4"/>
          <p:cNvSpPr>
            <a:spLocks noGrp="1"/>
          </p:cNvSpPr>
          <p:nvPr>
            <p:ph type="sldNum" sz="quarter" idx="12"/>
          </p:nvPr>
        </p:nvSpPr>
        <p:spPr>
          <a:xfrm>
            <a:off x="8174736" y="2272"/>
            <a:ext cx="762000" cy="365760"/>
          </a:xfrm>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6BC824-284B-4C6C-AA78-66833DC97E08}" type="datetimeFigureOut">
              <a:rPr lang="en-US" smtClean="0"/>
              <a:pPr/>
              <a:t>3/11/2019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353496" y="1101970"/>
            <a:ext cx="3383280" cy="877824"/>
          </a:xfrm>
        </p:spPr>
        <p:txBody>
          <a:bodyPr anchor="b"/>
          <a:lstStyle>
            <a:lvl1pPr algn="l">
              <a:buNone/>
              <a:defRPr sz="1800" b="1"/>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5353496" y="2010727"/>
            <a:ext cx="3383280" cy="4617720"/>
          </a:xfrm>
        </p:spPr>
        <p:txBody>
          <a:bodyPr/>
          <a:lstStyle>
            <a:lvl1pPr marL="9144"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152400" y="776287"/>
            <a:ext cx="5102352" cy="585216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B66BC824-284B-4C6C-AA78-66833DC97E08}" type="datetimeFigureOut">
              <a:rPr lang="en-US" smtClean="0"/>
              <a:pPr/>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5440434" y="1109160"/>
            <a:ext cx="586803" cy="4681637"/>
          </a:xfrm>
        </p:spPr>
        <p:txBody>
          <a:bodyPr vert="vert270" lIns="45720" tIns="0" rIns="45720" anchor="t"/>
          <a:lstStyle>
            <a:lvl1pPr algn="ctr">
              <a:buNone/>
              <a:defRPr sz="2000" b="1"/>
            </a:lvl1pPr>
          </a:lstStyle>
          <a:p>
            <a:r>
              <a:rPr kumimoji="0" lang="en-US" smtClean="0"/>
              <a:t>Click to edit Master title style</a:t>
            </a:r>
            <a:endParaRPr kumimoji="0" lang="en-US"/>
          </a:p>
        </p:txBody>
      </p:sp>
      <p:sp>
        <p:nvSpPr>
          <p:cNvPr id="3" name="Picture Placeholder 2"/>
          <p:cNvSpPr>
            <a:spLocks noGrp="1"/>
          </p:cNvSpPr>
          <p:nvPr>
            <p:ph type="pic" idx="1"/>
          </p:nvPr>
        </p:nvSpPr>
        <p:spPr>
          <a:xfrm>
            <a:off x="403671" y="1143000"/>
            <a:ext cx="4572000" cy="4572000"/>
          </a:xfrm>
          <a:solidFill>
            <a:srgbClr val="EAEAEA"/>
          </a:solidFill>
          <a:ln w="50800">
            <a:solidFill>
              <a:srgbClr val="FFFFFF"/>
            </a:solidFill>
            <a:miter lim="800000"/>
          </a:ln>
          <a:effectLst>
            <a:outerShdw blurRad="57150" dist="31750" dir="4800000" algn="tl" rotWithShape="0">
              <a:srgbClr val="000000">
                <a:alpha val="25000"/>
              </a:srgbClr>
            </a:outerShdw>
          </a:effectLst>
          <a:scene3d>
            <a:camera prst="orthographicFront"/>
            <a:lightRig rig="twoPt" dir="t">
              <a:rot lat="0" lon="0" rev="7200000"/>
            </a:lightRig>
          </a:scene3d>
          <a:sp3d contourW="2540">
            <a:bevelT w="25400" h="19050"/>
            <a:contourClr>
              <a:srgbClr val="AEAEAE"/>
            </a:contourClr>
          </a:sp3d>
        </p:spPr>
        <p:txBody>
          <a:bodyPr/>
          <a:lstStyle>
            <a:lvl1pPr marL="0" indent="0">
              <a:buNone/>
              <a:defRPr sz="3200"/>
            </a:lvl1pPr>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6088443" y="3274308"/>
            <a:ext cx="2590800" cy="2516489"/>
          </a:xfrm>
        </p:spPr>
        <p:txBody>
          <a:bodyPr lIns="0" tIns="0" rIns="45720" anchor="t"/>
          <a:lstStyle>
            <a:lvl1pPr marL="0" indent="0">
              <a:lnSpc>
                <a:spcPct val="100000"/>
              </a:lnSpc>
              <a:spcBef>
                <a:spcPts val="0"/>
              </a:spcBef>
              <a:buFontTx/>
              <a:buNone/>
              <a:defRPr sz="13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B66BC824-284B-4C6C-AA78-66833DC97E08}" type="datetimeFigureOut">
              <a:rPr lang="en-US" smtClean="0"/>
              <a:pPr/>
              <a:t>3/11/2019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961EA0F-3E93-40E3-B9BF-AE13CC190B2F}" type="slidenum">
              <a:rPr lang="en-US" smtClean="0"/>
              <a:pPr/>
              <a:t>‹#›</a:t>
            </a:fld>
            <a:endParaRPr lang="en-US"/>
          </a:p>
        </p:txBody>
      </p:sp>
    </p:spTree>
  </p:cSld>
  <p:clrMapOvr>
    <a:masterClrMapping/>
  </p:clrMapOvr>
  <p:transition advTm="0">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8" name="Rectangle 27"/>
          <p:cNvSpPr/>
          <p:nvPr/>
        </p:nvSpPr>
        <p:spPr>
          <a:xfrm>
            <a:off x="1" y="366818"/>
            <a:ext cx="9144000" cy="84407"/>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Rectangle 28"/>
          <p:cNvSpPr/>
          <p:nvPr/>
        </p:nvSpPr>
        <p:spPr>
          <a:xfrm>
            <a:off x="0" y="-1"/>
            <a:ext cx="9144000" cy="310663"/>
          </a:xfrm>
          <a:prstGeom prst="rect">
            <a:avLst/>
          </a:prstGeom>
          <a:solidFill>
            <a:schemeClr val="tx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0" name="Rectangle 29"/>
          <p:cNvSpPr/>
          <p:nvPr/>
        </p:nvSpPr>
        <p:spPr>
          <a:xfrm>
            <a:off x="0" y="308276"/>
            <a:ext cx="9144001" cy="91441"/>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1" name="Rectangle 30"/>
          <p:cNvSpPr/>
          <p:nvPr/>
        </p:nvSpPr>
        <p:spPr>
          <a:xfrm flipV="1">
            <a:off x="5410182" y="360246"/>
            <a:ext cx="3733819" cy="91087"/>
          </a:xfrm>
          <a:prstGeom prst="rect">
            <a:avLst/>
          </a:prstGeom>
          <a:solidFill>
            <a:schemeClr val="accent2">
              <a:alpha val="10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2" name="Rectangle 31"/>
          <p:cNvSpPr/>
          <p:nvPr/>
        </p:nvSpPr>
        <p:spPr>
          <a:xfrm flipV="1">
            <a:off x="5410200" y="440112"/>
            <a:ext cx="3733801" cy="180035"/>
          </a:xfrm>
          <a:prstGeom prst="rect">
            <a:avLst/>
          </a:prstGeom>
          <a:solidFill>
            <a:schemeClr val="accent2">
              <a:alpha val="50000"/>
            </a:scheme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3" name="Rounded Rectangle 32"/>
          <p:cNvSpPr/>
          <p:nvPr/>
        </p:nvSpPr>
        <p:spPr bwMode="white">
          <a:xfrm>
            <a:off x="5407339" y="497504"/>
            <a:ext cx="3063240" cy="27432"/>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useBgFill="1">
        <p:nvSpPr>
          <p:cNvPr id="34" name="Rounded Rectangle 33"/>
          <p:cNvSpPr/>
          <p:nvPr/>
        </p:nvSpPr>
        <p:spPr bwMode="white">
          <a:xfrm>
            <a:off x="7373646" y="588943"/>
            <a:ext cx="1600200" cy="36576"/>
          </a:xfrm>
          <a:prstGeom prst="roundRect">
            <a:avLst>
              <a:gd name="adj" fmla="val 16667"/>
            </a:avLst>
          </a:prstGeom>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5" name="Rectangle 34"/>
          <p:cNvSpPr/>
          <p:nvPr/>
        </p:nvSpPr>
        <p:spPr bwMode="invGray">
          <a:xfrm>
            <a:off x="9084966" y="-2001"/>
            <a:ext cx="57626"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6" name="Rectangle 35"/>
          <p:cNvSpPr/>
          <p:nvPr/>
        </p:nvSpPr>
        <p:spPr bwMode="invGray">
          <a:xfrm>
            <a:off x="9044481" y="-2001"/>
            <a:ext cx="27432" cy="621792"/>
          </a:xfrm>
          <a:prstGeom prst="rect">
            <a:avLst/>
          </a:prstGeom>
          <a:solidFill>
            <a:srgbClr val="FFFFFF">
              <a:alpha val="65098"/>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7" name="Rectangle 36"/>
          <p:cNvSpPr/>
          <p:nvPr/>
        </p:nvSpPr>
        <p:spPr bwMode="invGray">
          <a:xfrm>
            <a:off x="9025428" y="-2001"/>
            <a:ext cx="9144" cy="621792"/>
          </a:xfrm>
          <a:prstGeom prst="rect">
            <a:avLst/>
          </a:prstGeom>
          <a:solidFill>
            <a:srgbClr val="FFFFFF">
              <a:alpha val="6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8" name="Rectangle 37"/>
          <p:cNvSpPr/>
          <p:nvPr/>
        </p:nvSpPr>
        <p:spPr bwMode="invGray">
          <a:xfrm>
            <a:off x="8975423" y="-2001"/>
            <a:ext cx="27432" cy="621792"/>
          </a:xfrm>
          <a:prstGeom prst="rect">
            <a:avLst/>
          </a:prstGeom>
          <a:solidFill>
            <a:srgbClr val="FFFFFF">
              <a:alpha val="4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9" name="Rectangle 38"/>
          <p:cNvSpPr/>
          <p:nvPr/>
        </p:nvSpPr>
        <p:spPr bwMode="invGray">
          <a:xfrm>
            <a:off x="8915677" y="380"/>
            <a:ext cx="54864" cy="585216"/>
          </a:xfrm>
          <a:prstGeom prst="rect">
            <a:avLst/>
          </a:prstGeom>
          <a:solidFill>
            <a:srgbClr val="FFFFFF">
              <a:alpha val="2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40" name="Rectangle 39"/>
          <p:cNvSpPr/>
          <p:nvPr/>
        </p:nvSpPr>
        <p:spPr bwMode="invGray">
          <a:xfrm>
            <a:off x="8873475" y="380"/>
            <a:ext cx="9144" cy="585216"/>
          </a:xfrm>
          <a:prstGeom prst="rect">
            <a:avLst/>
          </a:prstGeom>
          <a:solidFill>
            <a:srgbClr val="FFFFFF">
              <a:alpha val="30196"/>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57200" y="1143000"/>
            <a:ext cx="8229600" cy="10668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457200" y="2249424"/>
            <a:ext cx="8229600" cy="4325112"/>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586536" y="612648"/>
            <a:ext cx="957264" cy="457200"/>
          </a:xfrm>
          <a:prstGeom prst="rect">
            <a:avLst/>
          </a:prstGeom>
        </p:spPr>
        <p:txBody>
          <a:bodyPr vert="horz"/>
          <a:lstStyle>
            <a:lvl1pPr algn="l" eaLnBrk="1" latinLnBrk="0" hangingPunct="1">
              <a:defRPr kumimoji="0" sz="800">
                <a:solidFill>
                  <a:schemeClr val="accent2"/>
                </a:solidFill>
              </a:defRPr>
            </a:lvl1pPr>
          </a:lstStyle>
          <a:p>
            <a:fld id="{B66BC824-284B-4C6C-AA78-66833DC97E08}" type="datetimeFigureOut">
              <a:rPr lang="en-US" smtClean="0"/>
              <a:pPr/>
              <a:t>3/11/2019</a:t>
            </a:fld>
            <a:endParaRPr lang="en-US"/>
          </a:p>
        </p:txBody>
      </p:sp>
      <p:sp>
        <p:nvSpPr>
          <p:cNvPr id="3" name="Footer Placeholder 2"/>
          <p:cNvSpPr>
            <a:spLocks noGrp="1"/>
          </p:cNvSpPr>
          <p:nvPr>
            <p:ph type="ftr" sz="quarter" idx="3"/>
          </p:nvPr>
        </p:nvSpPr>
        <p:spPr>
          <a:xfrm>
            <a:off x="5257800" y="612648"/>
            <a:ext cx="1325880" cy="457200"/>
          </a:xfrm>
          <a:prstGeom prst="rect">
            <a:avLst/>
          </a:prstGeom>
        </p:spPr>
        <p:txBody>
          <a:bodyPr vert="horz"/>
          <a:lstStyle>
            <a:lvl1pPr algn="r" eaLnBrk="1" latinLnBrk="0" hangingPunct="1">
              <a:defRPr kumimoji="0" sz="800">
                <a:solidFill>
                  <a:schemeClr val="accent2"/>
                </a:solidFill>
              </a:defRPr>
            </a:lvl1pPr>
          </a:lstStyle>
          <a:p>
            <a:endParaRPr lang="en-US"/>
          </a:p>
        </p:txBody>
      </p:sp>
      <p:sp>
        <p:nvSpPr>
          <p:cNvPr id="23" name="Slide Number Placeholder 22"/>
          <p:cNvSpPr>
            <a:spLocks noGrp="1"/>
          </p:cNvSpPr>
          <p:nvPr>
            <p:ph type="sldNum" sz="quarter" idx="4"/>
          </p:nvPr>
        </p:nvSpPr>
        <p:spPr>
          <a:xfrm>
            <a:off x="8174736" y="2272"/>
            <a:ext cx="762000" cy="365760"/>
          </a:xfrm>
          <a:prstGeom prst="rect">
            <a:avLst/>
          </a:prstGeom>
        </p:spPr>
        <p:txBody>
          <a:bodyPr vert="horz" anchor="b"/>
          <a:lstStyle>
            <a:lvl1pPr algn="r" eaLnBrk="1" latinLnBrk="0" hangingPunct="1">
              <a:defRPr kumimoji="0" sz="1800">
                <a:solidFill>
                  <a:srgbClr val="FFFFFF"/>
                </a:solidFill>
              </a:defRPr>
            </a:lvl1pPr>
          </a:lstStyle>
          <a:p>
            <a:fld id="{1961EA0F-3E93-40E3-B9BF-AE13CC190B2F}"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Lst>
  <p:transition advTm="0">
    <p:wipe dir="d"/>
  </p:transition>
  <p:txStyles>
    <p:titleStyle>
      <a:lvl1pPr algn="l" rtl="0" eaLnBrk="1" latinLnBrk="0" hangingPunct="1">
        <a:spcBef>
          <a:spcPct val="0"/>
        </a:spcBef>
        <a:buNone/>
        <a:defRPr kumimoji="0" sz="4000" kern="1200">
          <a:solidFill>
            <a:schemeClr val="tx2"/>
          </a:solidFill>
          <a:latin typeface="+mj-lt"/>
          <a:ea typeface="+mj-ea"/>
          <a:cs typeface="+mj-cs"/>
        </a:defRPr>
      </a:lvl1pPr>
    </p:titleStyle>
    <p:bodyStyle>
      <a:lvl1pPr marL="365760" indent="-256032" algn="l" rtl="0" eaLnBrk="1" latinLnBrk="0" hangingPunct="1">
        <a:spcBef>
          <a:spcPts val="300"/>
        </a:spcBef>
        <a:buClr>
          <a:schemeClr val="accent3"/>
        </a:buClr>
        <a:buFont typeface="Georgia"/>
        <a:buChar char="•"/>
        <a:defRPr kumimoji="0" sz="2800" kern="1200">
          <a:solidFill>
            <a:schemeClr val="tx1"/>
          </a:solidFill>
          <a:latin typeface="+mn-lt"/>
          <a:ea typeface="+mn-ea"/>
          <a:cs typeface="+mn-cs"/>
        </a:defRPr>
      </a:lvl1pPr>
      <a:lvl2pPr marL="658368" indent="-246888" algn="l" rtl="0" eaLnBrk="1" latinLnBrk="0" hangingPunct="1">
        <a:spcBef>
          <a:spcPts val="300"/>
        </a:spcBef>
        <a:buClr>
          <a:schemeClr val="accent2"/>
        </a:buClr>
        <a:buFont typeface="Georgia"/>
        <a:buChar char="▫"/>
        <a:defRPr kumimoji="0" sz="2600" kern="1200">
          <a:solidFill>
            <a:schemeClr val="accent2"/>
          </a:solidFill>
          <a:latin typeface="+mn-lt"/>
          <a:ea typeface="+mn-ea"/>
          <a:cs typeface="+mn-cs"/>
        </a:defRPr>
      </a:lvl2pPr>
      <a:lvl3pPr marL="923544" indent="-219456" algn="l" rtl="0" eaLnBrk="1" latinLnBrk="0" hangingPunct="1">
        <a:spcBef>
          <a:spcPts val="300"/>
        </a:spcBef>
        <a:buClr>
          <a:schemeClr val="accent1"/>
        </a:buClr>
        <a:buFont typeface="Wingdings 2"/>
        <a:buChar char=""/>
        <a:defRPr kumimoji="0" sz="2400" kern="1200">
          <a:solidFill>
            <a:schemeClr val="accent1"/>
          </a:solidFill>
          <a:latin typeface="+mn-lt"/>
          <a:ea typeface="+mn-ea"/>
          <a:cs typeface="+mn-cs"/>
        </a:defRPr>
      </a:lvl3pPr>
      <a:lvl4pPr marL="1179576" indent="-201168" algn="l" rtl="0" eaLnBrk="1" latinLnBrk="0" hangingPunct="1">
        <a:spcBef>
          <a:spcPts val="300"/>
        </a:spcBef>
        <a:buClr>
          <a:schemeClr val="accent1"/>
        </a:buClr>
        <a:buFont typeface="Wingdings 2"/>
        <a:buChar char=""/>
        <a:defRPr kumimoji="0" sz="2200" kern="1200">
          <a:solidFill>
            <a:schemeClr val="accent1"/>
          </a:solidFill>
          <a:latin typeface="+mn-lt"/>
          <a:ea typeface="+mn-ea"/>
          <a:cs typeface="+mn-cs"/>
        </a:defRPr>
      </a:lvl4pPr>
      <a:lvl5pPr marL="1389888" indent="-182880" algn="l" rtl="0" eaLnBrk="1" latinLnBrk="0" hangingPunct="1">
        <a:spcBef>
          <a:spcPts val="300"/>
        </a:spcBef>
        <a:buClr>
          <a:schemeClr val="accent3"/>
        </a:buClr>
        <a:buFont typeface="Georgia"/>
        <a:buChar char="▫"/>
        <a:defRPr kumimoji="0" sz="2000" kern="1200">
          <a:solidFill>
            <a:schemeClr val="accent3"/>
          </a:solidFill>
          <a:latin typeface="+mn-lt"/>
          <a:ea typeface="+mn-ea"/>
          <a:cs typeface="+mn-cs"/>
        </a:defRPr>
      </a:lvl5pPr>
      <a:lvl6pPr marL="1609344" indent="-182880" algn="l" rtl="0" eaLnBrk="1" latinLnBrk="0" hangingPunct="1">
        <a:spcBef>
          <a:spcPts val="300"/>
        </a:spcBef>
        <a:buClr>
          <a:schemeClr val="accent3"/>
        </a:buClr>
        <a:buFont typeface="Georgia"/>
        <a:buChar char="▫"/>
        <a:defRPr kumimoji="0" sz="1800" kern="1200">
          <a:solidFill>
            <a:schemeClr val="accent3"/>
          </a:solidFill>
          <a:latin typeface="+mn-lt"/>
          <a:ea typeface="+mn-ea"/>
          <a:cs typeface="+mn-cs"/>
        </a:defRPr>
      </a:lvl6pPr>
      <a:lvl7pPr marL="1828800" indent="-182880" algn="l" rtl="0" eaLnBrk="1" latinLnBrk="0" hangingPunct="1">
        <a:spcBef>
          <a:spcPts val="300"/>
        </a:spcBef>
        <a:buClr>
          <a:schemeClr val="accent3"/>
        </a:buClr>
        <a:buFont typeface="Georgia"/>
        <a:buChar char="▫"/>
        <a:defRPr kumimoji="0" sz="1600" kern="1200">
          <a:solidFill>
            <a:schemeClr val="accent3"/>
          </a:solidFill>
          <a:latin typeface="+mn-lt"/>
          <a:ea typeface="+mn-ea"/>
          <a:cs typeface="+mn-cs"/>
        </a:defRPr>
      </a:lvl7pPr>
      <a:lvl8pPr marL="2029968" indent="-182880" algn="l" rtl="0" eaLnBrk="1" latinLnBrk="0" hangingPunct="1">
        <a:spcBef>
          <a:spcPts val="300"/>
        </a:spcBef>
        <a:buClr>
          <a:schemeClr val="accent3"/>
        </a:buClr>
        <a:buFont typeface="Georgia"/>
        <a:buChar char="◦"/>
        <a:defRPr kumimoji="0" sz="1500" kern="1200">
          <a:solidFill>
            <a:schemeClr val="accent3"/>
          </a:solidFill>
          <a:latin typeface="+mn-lt"/>
          <a:ea typeface="+mn-ea"/>
          <a:cs typeface="+mn-cs"/>
        </a:defRPr>
      </a:lvl8pPr>
      <a:lvl9pPr marL="2240280" indent="-182880" algn="l" rtl="0" eaLnBrk="1" latinLnBrk="0" hangingPunct="1">
        <a:spcBef>
          <a:spcPts val="300"/>
        </a:spcBef>
        <a:buClr>
          <a:schemeClr val="accent3"/>
        </a:buClr>
        <a:buFont typeface="Georgia"/>
        <a:buChar char="◦"/>
        <a:defRPr kumimoji="0" sz="1400" kern="1200" baseline="0">
          <a:solidFill>
            <a:schemeClr val="accent3"/>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4.xml.rels><?xml version="1.0" encoding="UTF-8" standalone="yes"?>
<Relationships xmlns="http://schemas.openxmlformats.org/package/2006/relationships"><Relationship Id="rId8" Type="http://schemas.openxmlformats.org/officeDocument/2006/relationships/image" Target="../media/image10.png"/><Relationship Id="rId3" Type="http://schemas.openxmlformats.org/officeDocument/2006/relationships/image" Target="../media/image5.png"/><Relationship Id="rId7" Type="http://schemas.openxmlformats.org/officeDocument/2006/relationships/image" Target="../media/image9.png"/><Relationship Id="rId2" Type="http://schemas.openxmlformats.org/officeDocument/2006/relationships/image" Target="../media/image4.png"/><Relationship Id="rId1" Type="http://schemas.openxmlformats.org/officeDocument/2006/relationships/slideLayout" Target="../slideLayouts/slideLayout13.xml"/><Relationship Id="rId6" Type="http://schemas.openxmlformats.org/officeDocument/2006/relationships/image" Target="../media/image8.png"/><Relationship Id="rId5" Type="http://schemas.openxmlformats.org/officeDocument/2006/relationships/image" Target="../media/image7.png"/><Relationship Id="rId4" Type="http://schemas.openxmlformats.org/officeDocument/2006/relationships/image" Target="../media/image6.png"/><Relationship Id="rId9" Type="http://schemas.openxmlformats.org/officeDocument/2006/relationships/image" Target="../media/image2.jpeg"/></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2.jpeg"/></Relationships>
</file>

<file path=ppt/slides/_rels/slide8.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2.xml"/><Relationship Id="rId1" Type="http://schemas.openxmlformats.org/officeDocument/2006/relationships/tags" Target="../tags/tag1.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2.xml"/><Relationship Id="rId1" Type="http://schemas.openxmlformats.org/officeDocument/2006/relationships/tags" Target="../tags/tag2.xml"/><Relationship Id="rId4" Type="http://schemas.openxmlformats.org/officeDocument/2006/relationships/image" Target="../media/image2.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0480" y="228600"/>
            <a:ext cx="8915400" cy="3271652"/>
          </a:xfrm>
        </p:spPr>
        <p:txBody>
          <a:bodyPr>
            <a:normAutofit fontScale="90000"/>
          </a:bodyPr>
          <a:lstStyle/>
          <a:p>
            <a:r>
              <a:rPr lang="en-US" sz="3100" dirty="0" smtClean="0"/>
              <a:t>SUSTAINABLE ENGINEERING INFRASTRUCTURE FOR ACCELERATED RURAL DEVELOPMENT – THE ROLE OF PERVASIVE BROADBAND INFRASTRUCTURES </a:t>
            </a:r>
            <a:r>
              <a:rPr lang="en-US" sz="3200" dirty="0" smtClean="0"/>
              <a:t>–</a:t>
            </a:r>
            <a:br>
              <a:rPr lang="en-US" sz="3200" dirty="0" smtClean="0"/>
            </a:br>
            <a:r>
              <a:rPr lang="en-US" sz="3200" dirty="0" smtClean="0"/>
              <a:t> </a:t>
            </a:r>
            <a:r>
              <a:rPr lang="en-US" sz="2700" i="1" dirty="0" smtClean="0"/>
              <a:t>Keynote address on the occasion of the 2018 National Engineering Conference and Annual General Meeting of the Nigerian Society of Engineers held at Kaduna in November, 2018.</a:t>
            </a:r>
            <a:endParaRPr lang="en-US" sz="2700" i="1" dirty="0"/>
          </a:p>
        </p:txBody>
      </p:sp>
      <p:sp>
        <p:nvSpPr>
          <p:cNvPr id="3" name="Subtitle 2"/>
          <p:cNvSpPr>
            <a:spLocks noGrp="1"/>
          </p:cNvSpPr>
          <p:nvPr>
            <p:ph type="subTitle" idx="1"/>
          </p:nvPr>
        </p:nvSpPr>
        <p:spPr>
          <a:xfrm>
            <a:off x="457200" y="4724400"/>
            <a:ext cx="7315200" cy="1752600"/>
          </a:xfrm>
        </p:spPr>
        <p:txBody>
          <a:bodyPr>
            <a:normAutofit/>
          </a:bodyPr>
          <a:lstStyle/>
          <a:p>
            <a:r>
              <a:rPr lang="en-US" b="1" dirty="0" smtClean="0"/>
              <a:t>Prof. U.G. Danbatta, </a:t>
            </a:r>
            <a:r>
              <a:rPr lang="en-US" b="1" i="1" dirty="0">
                <a:solidFill>
                  <a:srgbClr val="1A1660"/>
                </a:solidFill>
              </a:rPr>
              <a:t>FNSE, </a:t>
            </a:r>
            <a:r>
              <a:rPr lang="en-US" b="1" i="1" dirty="0" smtClean="0">
                <a:solidFill>
                  <a:srgbClr val="1A1660"/>
                </a:solidFill>
              </a:rPr>
              <a:t>FRAES, </a:t>
            </a:r>
            <a:r>
              <a:rPr lang="en-US" b="1" i="1" dirty="0" err="1" smtClean="0">
                <a:solidFill>
                  <a:srgbClr val="1A1660"/>
                </a:solidFill>
              </a:rPr>
              <a:t>FAEng</a:t>
            </a:r>
            <a:endParaRPr lang="en-US" b="1" dirty="0" smtClean="0"/>
          </a:p>
          <a:p>
            <a:r>
              <a:rPr lang="en-US" b="1" dirty="0" smtClean="0"/>
              <a:t>Executive Vice Chairman</a:t>
            </a:r>
          </a:p>
          <a:p>
            <a:r>
              <a:rPr lang="en-US" b="1" dirty="0" smtClean="0"/>
              <a:t>Nigerian Communications Commission</a:t>
            </a:r>
          </a:p>
          <a:p>
            <a:endParaRPr lang="en-US" dirty="0"/>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675904"/>
          </a:xfrm>
          <a:prstGeom prst="rect">
            <a:avLst/>
          </a:prstGeom>
          <a:noFill/>
          <a:ln w="9525">
            <a:noFill/>
            <a:miter lim="800000"/>
            <a:headEnd/>
            <a:tailEnd/>
          </a:ln>
        </p:spPr>
      </p:pic>
    </p:spTree>
    <p:extLst>
      <p:ext uri="{BB962C8B-B14F-4D97-AF65-F5344CB8AC3E}">
        <p14:creationId xmlns:p14="http://schemas.microsoft.com/office/powerpoint/2010/main" val="438200538"/>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79A4F584-56AC-4C57-B537-9DE5E87228A8}" type="slidenum">
              <a:rPr lang="en-US" smtClean="0"/>
              <a:pPr>
                <a:defRPr/>
              </a:pPr>
              <a:t>10</a:t>
            </a:fld>
            <a:endParaRPr lang="en-US" dirty="0"/>
          </a:p>
        </p:txBody>
      </p:sp>
      <p:sp>
        <p:nvSpPr>
          <p:cNvPr id="6" name="Title 1"/>
          <p:cNvSpPr txBox="1">
            <a:spLocks/>
          </p:cNvSpPr>
          <p:nvPr/>
        </p:nvSpPr>
        <p:spPr bwMode="gray">
          <a:xfrm>
            <a:off x="298947" y="152400"/>
            <a:ext cx="7513027" cy="731226"/>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lgn="l" eaLnBrk="0" fontAlgn="base" hangingPunct="0">
              <a:spcBef>
                <a:spcPct val="40000"/>
              </a:spcBef>
              <a:spcAft>
                <a:spcPct val="0"/>
              </a:spcAft>
              <a:defRPr/>
            </a:pPr>
            <a:r>
              <a:rPr lang="en-US" sz="1846" b="1" kern="0" dirty="0">
                <a:solidFill>
                  <a:srgbClr val="FFFFFF"/>
                </a:solidFill>
                <a:ea typeface="+mj-ea"/>
              </a:rPr>
              <a:t>NCC Initiatives to Advance Broadband</a:t>
            </a:r>
            <a:endParaRPr lang="en-US" sz="1846" b="1" kern="0" dirty="0">
              <a:solidFill>
                <a:srgbClr val="FFFFFF"/>
              </a:solidFill>
              <a:latin typeface="Arial"/>
              <a:ea typeface="+mj-ea"/>
              <a:cs typeface="+mj-cs"/>
            </a:endParaRPr>
          </a:p>
        </p:txBody>
      </p:sp>
      <p:sp>
        <p:nvSpPr>
          <p:cNvPr id="2" name="TextBox 1"/>
          <p:cNvSpPr txBox="1"/>
          <p:nvPr/>
        </p:nvSpPr>
        <p:spPr>
          <a:xfrm>
            <a:off x="3733800" y="883626"/>
            <a:ext cx="184731" cy="369332"/>
          </a:xfrm>
          <a:prstGeom prst="rect">
            <a:avLst/>
          </a:prstGeom>
          <a:noFill/>
        </p:spPr>
        <p:txBody>
          <a:bodyPr wrap="none" rtlCol="0">
            <a:spAutoFit/>
          </a:bodyPr>
          <a:lstStyle/>
          <a:p>
            <a:endParaRPr lang="en-GB" dirty="0"/>
          </a:p>
        </p:txBody>
      </p:sp>
      <p:sp>
        <p:nvSpPr>
          <p:cNvPr id="7" name="TextBox 6"/>
          <p:cNvSpPr txBox="1"/>
          <p:nvPr/>
        </p:nvSpPr>
        <p:spPr>
          <a:xfrm>
            <a:off x="990600" y="874467"/>
            <a:ext cx="7162800" cy="584775"/>
          </a:xfrm>
          <a:prstGeom prst="rect">
            <a:avLst/>
          </a:prstGeom>
          <a:noFill/>
        </p:spPr>
        <p:txBody>
          <a:bodyPr wrap="square" rtlCol="0">
            <a:spAutoFit/>
          </a:bodyPr>
          <a:lstStyle/>
          <a:p>
            <a:r>
              <a:rPr lang="en-GB" sz="3200" dirty="0" smtClean="0"/>
              <a:t>NCC Initiatives to Advance Broadband</a:t>
            </a:r>
            <a:endParaRPr lang="en-GB" sz="3200" dirty="0"/>
          </a:p>
        </p:txBody>
      </p:sp>
      <p:graphicFrame>
        <p:nvGraphicFramePr>
          <p:cNvPr id="8" name="Diagram 7"/>
          <p:cNvGraphicFramePr/>
          <p:nvPr>
            <p:extLst>
              <p:ext uri="{D42A27DB-BD31-4B8C-83A1-F6EECF244321}">
                <p14:modId xmlns:p14="http://schemas.microsoft.com/office/powerpoint/2010/main" val="3274933245"/>
              </p:ext>
            </p:extLst>
          </p:nvPr>
        </p:nvGraphicFramePr>
        <p:xfrm>
          <a:off x="457200" y="1791914"/>
          <a:ext cx="8153400" cy="483748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02879941"/>
      </p:ext>
    </p:extLst>
  </p:cSld>
  <p:clrMapOvr>
    <a:masterClrMapping/>
  </p:clrMapOvr>
  <p:transition>
    <p:wipe dir="d"/>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529046" y="1300869"/>
            <a:ext cx="8610600" cy="4739759"/>
          </a:xfrm>
          <a:prstGeom prst="rect">
            <a:avLst/>
          </a:prstGeom>
        </p:spPr>
        <p:txBody>
          <a:bodyPr wrap="square">
            <a:spAutoFit/>
          </a:bodyPr>
          <a:lstStyle/>
          <a:p>
            <a:pPr marL="350838" algn="just">
              <a:spcBef>
                <a:spcPts val="600"/>
              </a:spcBef>
              <a:spcAft>
                <a:spcPts val="600"/>
              </a:spcAft>
            </a:pPr>
            <a:endParaRPr lang="en-US" sz="1400" b="1" dirty="0" smtClean="0">
              <a:solidFill>
                <a:schemeClr val="tx2"/>
              </a:solidFill>
            </a:endParaRPr>
          </a:p>
          <a:p>
            <a:pPr marL="681038" indent="-330200" algn="just">
              <a:spcBef>
                <a:spcPts val="600"/>
              </a:spcBef>
              <a:spcAft>
                <a:spcPts val="600"/>
              </a:spcAft>
              <a:buFont typeface="Wingdings" pitchFamily="2" charset="2"/>
              <a:buChar char="ü"/>
            </a:pPr>
            <a:r>
              <a:rPr lang="en-US" sz="1600" b="1" dirty="0" smtClean="0">
                <a:solidFill>
                  <a:schemeClr val="tx2"/>
                </a:solidFill>
              </a:rPr>
              <a:t>To </a:t>
            </a:r>
            <a:r>
              <a:rPr lang="en-US" sz="1600" b="1" dirty="0">
                <a:solidFill>
                  <a:schemeClr val="tx2"/>
                </a:solidFill>
              </a:rPr>
              <a:t>achieve high level of broadband penetration across all geo-political zones in the </a:t>
            </a:r>
            <a:r>
              <a:rPr lang="en-US" sz="1600" b="1" dirty="0" smtClean="0">
                <a:solidFill>
                  <a:schemeClr val="tx2"/>
                </a:solidFill>
              </a:rPr>
              <a:t>country. </a:t>
            </a:r>
          </a:p>
          <a:p>
            <a:pPr marL="681038" indent="-330200" algn="just">
              <a:spcBef>
                <a:spcPts val="600"/>
              </a:spcBef>
              <a:spcAft>
                <a:spcPts val="600"/>
              </a:spcAft>
              <a:buFont typeface="Wingdings" pitchFamily="2" charset="2"/>
              <a:buChar char="ü"/>
            </a:pPr>
            <a:r>
              <a:rPr lang="en-US" sz="1600" b="1" dirty="0" smtClean="0">
                <a:solidFill>
                  <a:schemeClr val="tx2"/>
                </a:solidFill>
              </a:rPr>
              <a:t>To license </a:t>
            </a:r>
            <a:r>
              <a:rPr lang="en-US" sz="1600" b="1" dirty="0" err="1" smtClean="0">
                <a:solidFill>
                  <a:schemeClr val="tx2"/>
                </a:solidFill>
              </a:rPr>
              <a:t>InfraCo</a:t>
            </a:r>
            <a:r>
              <a:rPr lang="en-US" sz="1600" b="1" dirty="0" smtClean="0">
                <a:solidFill>
                  <a:schemeClr val="tx2"/>
                </a:solidFill>
              </a:rPr>
              <a:t> companies for the deployment of broadband infrastructure in the six geo-political zones and Lagos</a:t>
            </a:r>
          </a:p>
          <a:p>
            <a:pPr marL="681038" indent="-330200" algn="just">
              <a:spcBef>
                <a:spcPts val="600"/>
              </a:spcBef>
              <a:spcAft>
                <a:spcPts val="600"/>
              </a:spcAft>
              <a:buFont typeface="Wingdings" pitchFamily="2" charset="2"/>
              <a:buChar char="ü"/>
            </a:pPr>
            <a:r>
              <a:rPr lang="en-US" sz="1600" b="1" dirty="0" smtClean="0"/>
              <a:t>To provide at least one Point of Access (</a:t>
            </a:r>
            <a:r>
              <a:rPr lang="en-US" sz="1600" b="1" dirty="0" err="1" smtClean="0"/>
              <a:t>PoA</a:t>
            </a:r>
            <a:r>
              <a:rPr lang="en-US" sz="1600" b="1" dirty="0" smtClean="0"/>
              <a:t>) in every LGA of the Country.</a:t>
            </a:r>
          </a:p>
          <a:p>
            <a:pPr marL="681038" indent="-330200" algn="just">
              <a:spcBef>
                <a:spcPts val="600"/>
              </a:spcBef>
              <a:spcAft>
                <a:spcPts val="600"/>
              </a:spcAft>
              <a:buFont typeface="Wingdings" pitchFamily="2" charset="2"/>
              <a:buChar char="ü"/>
            </a:pPr>
            <a:r>
              <a:rPr lang="en-US" sz="1600" b="1" dirty="0" smtClean="0"/>
              <a:t>Each </a:t>
            </a:r>
            <a:r>
              <a:rPr lang="en-US" sz="1600" b="1" dirty="0" err="1" smtClean="0"/>
              <a:t>PoA</a:t>
            </a:r>
            <a:r>
              <a:rPr lang="en-US" sz="1600" b="1" dirty="0" smtClean="0"/>
              <a:t> will have a capacity of 10 </a:t>
            </a:r>
            <a:r>
              <a:rPr lang="en-US" sz="1600" b="1" dirty="0" err="1" smtClean="0"/>
              <a:t>Gbps</a:t>
            </a:r>
            <a:r>
              <a:rPr lang="en-US" sz="1600" b="1" dirty="0" smtClean="0"/>
              <a:t>.</a:t>
            </a:r>
          </a:p>
          <a:p>
            <a:pPr marL="681038" indent="-330200" algn="just">
              <a:spcBef>
                <a:spcPts val="600"/>
              </a:spcBef>
              <a:spcAft>
                <a:spcPts val="600"/>
              </a:spcAft>
              <a:buFont typeface="Wingdings" pitchFamily="2" charset="2"/>
              <a:buChar char="ü"/>
            </a:pPr>
            <a:r>
              <a:rPr lang="en-US" sz="1600" b="1" dirty="0" smtClean="0"/>
              <a:t>At the end of the four year intervention, all the 774 LGAs will be provided with Fiber capacity.</a:t>
            </a:r>
            <a:endParaRPr lang="en-US" sz="1600" b="1" dirty="0" smtClean="0">
              <a:solidFill>
                <a:schemeClr val="tx2"/>
              </a:solidFill>
            </a:endParaRPr>
          </a:p>
          <a:p>
            <a:pPr marL="681038" indent="-330200" algn="just">
              <a:spcBef>
                <a:spcPts val="600"/>
              </a:spcBef>
              <a:spcAft>
                <a:spcPts val="600"/>
              </a:spcAft>
              <a:buFont typeface="Wingdings" pitchFamily="2" charset="2"/>
              <a:buChar char="ü"/>
            </a:pPr>
            <a:r>
              <a:rPr lang="en-US" sz="1600" b="1" dirty="0" smtClean="0">
                <a:solidFill>
                  <a:schemeClr val="tx2"/>
                </a:solidFill>
              </a:rPr>
              <a:t>To </a:t>
            </a:r>
            <a:r>
              <a:rPr lang="en-US" sz="1600" b="1" dirty="0">
                <a:solidFill>
                  <a:schemeClr val="tx2"/>
                </a:solidFill>
              </a:rPr>
              <a:t>ensure competitive and affordable pricing of high speed broadband </a:t>
            </a:r>
            <a:r>
              <a:rPr lang="en-US" sz="1600" b="1" dirty="0" smtClean="0">
                <a:solidFill>
                  <a:schemeClr val="tx2"/>
                </a:solidFill>
              </a:rPr>
              <a:t>internet</a:t>
            </a:r>
            <a:r>
              <a:rPr lang="en-US" sz="1600" b="1" dirty="0">
                <a:solidFill>
                  <a:schemeClr val="tx2"/>
                </a:solidFill>
              </a:rPr>
              <a:t>.</a:t>
            </a:r>
          </a:p>
          <a:p>
            <a:pPr marL="681038" indent="-330200" algn="just">
              <a:spcBef>
                <a:spcPts val="600"/>
              </a:spcBef>
              <a:spcAft>
                <a:spcPts val="600"/>
              </a:spcAft>
              <a:buFont typeface="Wingdings" pitchFamily="2" charset="2"/>
              <a:buChar char="ü"/>
            </a:pPr>
            <a:r>
              <a:rPr lang="en-US" sz="1600" b="1" dirty="0">
                <a:solidFill>
                  <a:schemeClr val="tx2"/>
                </a:solidFill>
              </a:rPr>
              <a:t>To position Nigeria as a leading infrastructure hub in </a:t>
            </a:r>
            <a:r>
              <a:rPr lang="en-US" sz="1600" b="1" dirty="0" smtClean="0">
                <a:solidFill>
                  <a:schemeClr val="tx2"/>
                </a:solidFill>
              </a:rPr>
              <a:t>Africa.</a:t>
            </a:r>
            <a:endParaRPr lang="en-US" sz="1600" b="1" dirty="0">
              <a:solidFill>
                <a:schemeClr val="tx2"/>
              </a:solidFill>
            </a:endParaRPr>
          </a:p>
          <a:p>
            <a:pPr marL="681038" indent="-330200" algn="just">
              <a:spcBef>
                <a:spcPts val="600"/>
              </a:spcBef>
              <a:spcAft>
                <a:spcPts val="600"/>
              </a:spcAft>
              <a:buFont typeface="Wingdings" pitchFamily="2" charset="2"/>
              <a:buChar char="ü"/>
            </a:pPr>
            <a:r>
              <a:rPr lang="en-US" sz="1600" b="1" dirty="0">
                <a:solidFill>
                  <a:schemeClr val="tx2"/>
                </a:solidFill>
              </a:rPr>
              <a:t>To contribute to the growth and development of a </a:t>
            </a:r>
            <a:r>
              <a:rPr lang="en-US" sz="1600" b="1" dirty="0" smtClean="0">
                <a:solidFill>
                  <a:schemeClr val="tx2"/>
                </a:solidFill>
              </a:rPr>
              <a:t>knowledge based </a:t>
            </a:r>
            <a:r>
              <a:rPr lang="en-US" sz="1600" b="1" dirty="0">
                <a:solidFill>
                  <a:schemeClr val="tx2"/>
                </a:solidFill>
              </a:rPr>
              <a:t>economy in </a:t>
            </a:r>
            <a:r>
              <a:rPr lang="en-US" sz="1600" b="1" dirty="0" smtClean="0">
                <a:solidFill>
                  <a:schemeClr val="tx2"/>
                </a:solidFill>
              </a:rPr>
              <a:t>Nigeria.</a:t>
            </a:r>
            <a:endParaRPr lang="en-US" sz="1600" b="1" dirty="0">
              <a:solidFill>
                <a:schemeClr val="tx2"/>
              </a:solidFill>
            </a:endParaRPr>
          </a:p>
        </p:txBody>
      </p:sp>
      <p:sp>
        <p:nvSpPr>
          <p:cNvPr id="6" name="Rectangle 16"/>
          <p:cNvSpPr>
            <a:spLocks noChangeArrowheads="1"/>
          </p:cNvSpPr>
          <p:nvPr/>
        </p:nvSpPr>
        <p:spPr bwMode="auto">
          <a:xfrm>
            <a:off x="-76200" y="460374"/>
            <a:ext cx="8839200" cy="472209"/>
          </a:xfrm>
          <a:prstGeom prst="rect">
            <a:avLst/>
          </a:prstGeom>
          <a:noFill/>
          <a:ln w="9525" algn="ctr">
            <a:noFill/>
            <a:miter lim="800000"/>
            <a:headEnd/>
            <a:tailEnd/>
          </a:ln>
        </p:spPr>
        <p:txBody>
          <a:bodyPr anchor="t"/>
          <a:lstStyle/>
          <a:p>
            <a:pPr lvl="0" algn="ctr"/>
            <a:r>
              <a:rPr lang="en-GB" b="1" kern="0" dirty="0" smtClean="0">
                <a:solidFill>
                  <a:srgbClr val="FFFFFF"/>
                </a:solidFill>
                <a:latin typeface="Arial"/>
                <a:cs typeface="Arial"/>
              </a:rPr>
              <a:t>Introduction</a:t>
            </a:r>
            <a:endParaRPr lang="en-GB" b="1" kern="0" dirty="0" smtClean="0">
              <a:solidFill>
                <a:schemeClr val="bg1"/>
              </a:solidFill>
              <a:latin typeface="Arial"/>
            </a:endParaRPr>
          </a:p>
        </p:txBody>
      </p:sp>
      <p:sp>
        <p:nvSpPr>
          <p:cNvPr id="5" name="Slide Number Placeholder 2"/>
          <p:cNvSpPr>
            <a:spLocks noGrp="1"/>
          </p:cNvSpPr>
          <p:nvPr>
            <p:ph type="sldNum" sz="quarter" idx="10"/>
          </p:nvPr>
        </p:nvSpPr>
        <p:spPr>
          <a:xfrm>
            <a:off x="8632589" y="6445265"/>
            <a:ext cx="511419" cy="296863"/>
          </a:xfrm>
        </p:spPr>
        <p:txBody>
          <a:bodyPr/>
          <a:lstStyle/>
          <a:p>
            <a:pPr>
              <a:defRPr/>
            </a:pPr>
            <a:fld id="{79A4F584-56AC-4C57-B537-9DE5E87228A8}" type="slidenum">
              <a:rPr lang="en-US" smtClean="0"/>
              <a:pPr>
                <a:defRPr/>
              </a:pPr>
              <a:t>11</a:t>
            </a:fld>
            <a:endParaRPr lang="en-US" dirty="0"/>
          </a:p>
        </p:txBody>
      </p:sp>
      <p:sp>
        <p:nvSpPr>
          <p:cNvPr id="2" name="TextBox 1"/>
          <p:cNvSpPr txBox="1"/>
          <p:nvPr/>
        </p:nvSpPr>
        <p:spPr>
          <a:xfrm>
            <a:off x="176456" y="157869"/>
            <a:ext cx="7066008" cy="954107"/>
          </a:xfrm>
          <a:prstGeom prst="rect">
            <a:avLst/>
          </a:prstGeom>
          <a:noFill/>
        </p:spPr>
        <p:txBody>
          <a:bodyPr wrap="square" rtlCol="0">
            <a:spAutoFit/>
          </a:bodyPr>
          <a:lstStyle/>
          <a:p>
            <a:r>
              <a:rPr lang="en-GB" sz="2800" b="1" dirty="0" smtClean="0">
                <a:latin typeface="+mj-lt"/>
              </a:rPr>
              <a:t>Objectives of the NCC Broadband Initiative</a:t>
            </a:r>
            <a:endParaRPr lang="en-GB" sz="2800" b="1" dirty="0">
              <a:latin typeface="+mj-lt"/>
            </a:endParaRPr>
          </a:p>
        </p:txBody>
      </p:sp>
      <p:pic>
        <p:nvPicPr>
          <p:cNvPr id="7" name="il_fi" descr="http://ngcareers.com/wp-content/uploads/2010/01/nigerian-communications-commission.jpg"/>
          <p:cNvPicPr/>
          <p:nvPr/>
        </p:nvPicPr>
        <p:blipFill>
          <a:blip r:embed="rId3"/>
          <a:srcRect/>
          <a:stretch>
            <a:fillRect/>
          </a:stretch>
        </p:blipFill>
        <p:spPr bwMode="auto">
          <a:xfrm>
            <a:off x="7239000" y="4948"/>
            <a:ext cx="1905000" cy="1143000"/>
          </a:xfrm>
          <a:prstGeom prst="rect">
            <a:avLst/>
          </a:prstGeom>
          <a:noFill/>
          <a:ln w="9525">
            <a:noFill/>
            <a:miter lim="800000"/>
            <a:headEnd/>
            <a:tailEnd/>
          </a:ln>
        </p:spPr>
      </p:pic>
    </p:spTree>
    <p:extLst>
      <p:ext uri="{BB962C8B-B14F-4D97-AF65-F5344CB8AC3E}">
        <p14:creationId xmlns:p14="http://schemas.microsoft.com/office/powerpoint/2010/main" val="3524751653"/>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71552" y="1593849"/>
            <a:ext cx="7200897" cy="853210"/>
          </a:xfrm>
        </p:spPr>
        <p:txBody>
          <a:bodyPr>
            <a:noAutofit/>
          </a:bodyPr>
          <a:lstStyle/>
          <a:p>
            <a:pPr lvl="1" defTabSz="575828">
              <a:defRPr/>
            </a:pPr>
            <a:r>
              <a:rPr kumimoji="1" lang="en-US" sz="3200" b="1" dirty="0">
                <a:solidFill>
                  <a:schemeClr val="tx1"/>
                </a:solidFill>
                <a:latin typeface="+mn-lt"/>
                <a:ea typeface="微软雅黑" pitchFamily="34" charset="-122"/>
                <a:cs typeface="Arial" panose="020B0604020202020204" pitchFamily="34" charset="0"/>
              </a:rPr>
              <a:t>NCC’s Strategy to Facilitate Broadband Penetration</a:t>
            </a:r>
          </a:p>
        </p:txBody>
      </p:sp>
      <p:sp>
        <p:nvSpPr>
          <p:cNvPr id="3" name="Rectangle 2"/>
          <p:cNvSpPr/>
          <p:nvPr/>
        </p:nvSpPr>
        <p:spPr>
          <a:xfrm>
            <a:off x="1219200" y="3048000"/>
            <a:ext cx="7467599" cy="2631490"/>
          </a:xfrm>
          <a:prstGeom prst="rect">
            <a:avLst/>
          </a:prstGeom>
        </p:spPr>
        <p:txBody>
          <a:bodyPr wrap="square">
            <a:spAutoFit/>
          </a:bodyPr>
          <a:lstStyle/>
          <a:p>
            <a:pPr>
              <a:spcBef>
                <a:spcPts val="338"/>
              </a:spcBef>
              <a:spcAft>
                <a:spcPts val="338"/>
              </a:spcAft>
            </a:pPr>
            <a:r>
              <a:rPr lang="en-US" sz="2000" b="1" dirty="0">
                <a:cs typeface="Garamond"/>
              </a:rPr>
              <a:t>The strategy adopted by the Commission to facilitate broadband penetration includes:</a:t>
            </a:r>
          </a:p>
          <a:p>
            <a:pPr marL="417910" lvl="1" indent="-160735">
              <a:spcBef>
                <a:spcPts val="338"/>
              </a:spcBef>
              <a:spcAft>
                <a:spcPts val="338"/>
              </a:spcAft>
              <a:buFont typeface="Wingdings" panose="05000000000000000000" pitchFamily="2" charset="2"/>
              <a:buChar char="ü"/>
            </a:pPr>
            <a:r>
              <a:rPr lang="en-GB" sz="2000" b="1" dirty="0">
                <a:cs typeface="Garamond"/>
              </a:rPr>
              <a:t>Licensing of Infrastructure Companies (</a:t>
            </a:r>
            <a:r>
              <a:rPr lang="en-GB" sz="2000" b="1" dirty="0" err="1">
                <a:cs typeface="Garamond"/>
              </a:rPr>
              <a:t>Infracos</a:t>
            </a:r>
            <a:r>
              <a:rPr lang="en-GB" sz="2000" b="1" dirty="0">
                <a:cs typeface="Garamond"/>
              </a:rPr>
              <a:t>)</a:t>
            </a:r>
            <a:endParaRPr lang="en-US" sz="2000" b="1" dirty="0">
              <a:cs typeface="Garamond"/>
            </a:endParaRPr>
          </a:p>
          <a:p>
            <a:pPr marL="417910" lvl="1" indent="-160735">
              <a:spcBef>
                <a:spcPts val="338"/>
              </a:spcBef>
              <a:spcAft>
                <a:spcPts val="338"/>
              </a:spcAft>
              <a:buFont typeface="Wingdings" panose="05000000000000000000" pitchFamily="2" charset="2"/>
              <a:buChar char="ü"/>
            </a:pPr>
            <a:r>
              <a:rPr lang="en-US" sz="2000" b="1" dirty="0">
                <a:cs typeface="Garamond"/>
              </a:rPr>
              <a:t> </a:t>
            </a:r>
            <a:r>
              <a:rPr lang="en-US" sz="2000" b="1" dirty="0" smtClean="0">
                <a:cs typeface="Garamond"/>
              </a:rPr>
              <a:t>Auctioning of Spectrum</a:t>
            </a:r>
            <a:endParaRPr lang="en-US" sz="2000" b="1" dirty="0">
              <a:cs typeface="Garamond"/>
            </a:endParaRPr>
          </a:p>
          <a:p>
            <a:pPr marL="417910" lvl="1" indent="-160735">
              <a:spcBef>
                <a:spcPts val="338"/>
              </a:spcBef>
              <a:spcAft>
                <a:spcPts val="338"/>
              </a:spcAft>
              <a:buFont typeface="Wingdings" panose="05000000000000000000" pitchFamily="2" charset="2"/>
              <a:buChar char="ü"/>
            </a:pPr>
            <a:r>
              <a:rPr lang="en-US" sz="2000" b="1" dirty="0">
                <a:cs typeface="Garamond"/>
              </a:rPr>
              <a:t>Attracting Investments </a:t>
            </a:r>
          </a:p>
          <a:p>
            <a:pPr marL="417910" lvl="1" indent="-160735">
              <a:spcBef>
                <a:spcPts val="338"/>
              </a:spcBef>
              <a:spcAft>
                <a:spcPts val="338"/>
              </a:spcAft>
              <a:buFont typeface="Wingdings" panose="05000000000000000000" pitchFamily="2" charset="2"/>
              <a:buChar char="ü"/>
            </a:pPr>
            <a:r>
              <a:rPr lang="en-GB" sz="2000" b="1" dirty="0">
                <a:cs typeface="Garamond"/>
              </a:rPr>
              <a:t>Bridging Access Gaps</a:t>
            </a:r>
            <a:endParaRPr lang="en-US" sz="2000" b="1" dirty="0">
              <a:cs typeface="Garamond"/>
            </a:endParaRPr>
          </a:p>
          <a:p>
            <a:pPr marL="417910" lvl="1" indent="-160735">
              <a:spcBef>
                <a:spcPts val="338"/>
              </a:spcBef>
              <a:spcAft>
                <a:spcPts val="338"/>
              </a:spcAft>
              <a:buFont typeface="Wingdings" panose="05000000000000000000" pitchFamily="2" charset="2"/>
              <a:buChar char="ü"/>
            </a:pPr>
            <a:r>
              <a:rPr lang="en-GB" sz="2000" b="1" dirty="0" smtClean="0">
                <a:cs typeface="Garamond"/>
              </a:rPr>
              <a:t>Stakeholders Engagement </a:t>
            </a:r>
            <a:endParaRPr lang="en-US" sz="2000" b="1" dirty="0">
              <a:cs typeface="Garamond"/>
            </a:endParaRP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675904"/>
          </a:xfrm>
          <a:prstGeom prst="rect">
            <a:avLst/>
          </a:prstGeom>
          <a:noFill/>
          <a:ln w="9525">
            <a:noFill/>
            <a:miter lim="800000"/>
            <a:headEnd/>
            <a:tailEnd/>
          </a:ln>
        </p:spPr>
      </p:pic>
    </p:spTree>
    <p:extLst>
      <p:ext uri="{BB962C8B-B14F-4D97-AF65-F5344CB8AC3E}">
        <p14:creationId xmlns:p14="http://schemas.microsoft.com/office/powerpoint/2010/main" val="4155797100"/>
      </p:ext>
    </p:extLst>
  </p:cSld>
  <p:clrMapOvr>
    <a:masterClrMapping/>
  </p:clrMapOvr>
  <p:transition advTm="0">
    <p:wipe dir="d"/>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79A4F584-56AC-4C57-B537-9DE5E87228A8}" type="slidenum">
              <a:rPr lang="en-US" smtClean="0"/>
              <a:pPr>
                <a:defRPr/>
              </a:pPr>
              <a:t>13</a:t>
            </a:fld>
            <a:endParaRPr lang="en-US" dirty="0"/>
          </a:p>
        </p:txBody>
      </p:sp>
      <p:sp>
        <p:nvSpPr>
          <p:cNvPr id="6" name="Title 1"/>
          <p:cNvSpPr txBox="1">
            <a:spLocks/>
          </p:cNvSpPr>
          <p:nvPr/>
        </p:nvSpPr>
        <p:spPr bwMode="gray">
          <a:xfrm>
            <a:off x="298947" y="152400"/>
            <a:ext cx="7513027" cy="731226"/>
          </a:xfrm>
          <a:prstGeom prst="rect">
            <a:avLst/>
          </a:prstGeom>
          <a:noFill/>
          <a:ln w="9525">
            <a:noFill/>
            <a:miter lim="800000"/>
            <a:headEnd/>
            <a:tailEnd/>
          </a:ln>
        </p:spPr>
        <p:txBody>
          <a:bodyPr vert="horz" wrap="square" lIns="0" tIns="0" rIns="0" bIns="0" numCol="1" anchor="ctr" anchorCtr="0" compatLnSpc="1">
            <a:prstTxWarp prst="textNoShape">
              <a:avLst/>
            </a:prstTxWarp>
          </a:bodyPr>
          <a:lstStyle/>
          <a:p>
            <a:pPr lvl="0" algn="l" eaLnBrk="0" fontAlgn="base" hangingPunct="0">
              <a:spcBef>
                <a:spcPct val="40000"/>
              </a:spcBef>
              <a:spcAft>
                <a:spcPct val="0"/>
              </a:spcAft>
              <a:defRPr/>
            </a:pPr>
            <a:r>
              <a:rPr lang="en-US" sz="1846" b="1" kern="0" dirty="0">
                <a:solidFill>
                  <a:srgbClr val="FFFFFF"/>
                </a:solidFill>
                <a:ea typeface="+mj-ea"/>
              </a:rPr>
              <a:t>NCC Initiatives to Advance Broadband</a:t>
            </a:r>
            <a:endParaRPr lang="en-US" sz="1846" b="1" kern="0" dirty="0">
              <a:solidFill>
                <a:srgbClr val="FFFFFF"/>
              </a:solidFill>
              <a:latin typeface="Arial"/>
              <a:ea typeface="+mj-ea"/>
              <a:cs typeface="+mj-cs"/>
            </a:endParaRPr>
          </a:p>
        </p:txBody>
      </p:sp>
      <p:sp>
        <p:nvSpPr>
          <p:cNvPr id="2" name="TextBox 1"/>
          <p:cNvSpPr txBox="1"/>
          <p:nvPr/>
        </p:nvSpPr>
        <p:spPr>
          <a:xfrm>
            <a:off x="3733800" y="883626"/>
            <a:ext cx="184731" cy="369332"/>
          </a:xfrm>
          <a:prstGeom prst="rect">
            <a:avLst/>
          </a:prstGeom>
          <a:noFill/>
        </p:spPr>
        <p:txBody>
          <a:bodyPr wrap="none" rtlCol="0">
            <a:spAutoFit/>
          </a:bodyPr>
          <a:lstStyle/>
          <a:p>
            <a:endParaRPr lang="en-GB" dirty="0"/>
          </a:p>
        </p:txBody>
      </p:sp>
      <p:sp>
        <p:nvSpPr>
          <p:cNvPr id="7" name="TextBox 6"/>
          <p:cNvSpPr txBox="1"/>
          <p:nvPr/>
        </p:nvSpPr>
        <p:spPr>
          <a:xfrm>
            <a:off x="184731" y="545072"/>
            <a:ext cx="7467600" cy="523220"/>
          </a:xfrm>
          <a:prstGeom prst="rect">
            <a:avLst/>
          </a:prstGeom>
          <a:noFill/>
        </p:spPr>
        <p:txBody>
          <a:bodyPr wrap="square" rtlCol="0">
            <a:spAutoFit/>
          </a:bodyPr>
          <a:lstStyle/>
          <a:p>
            <a:r>
              <a:rPr lang="en-GB" sz="2800" b="1" dirty="0" smtClean="0"/>
              <a:t>NCC’s Initiatives to Advance Broadband</a:t>
            </a:r>
            <a:endParaRPr lang="en-GB" sz="2800" b="1" dirty="0"/>
          </a:p>
        </p:txBody>
      </p:sp>
      <p:sp>
        <p:nvSpPr>
          <p:cNvPr id="4" name="Rectangle 3"/>
          <p:cNvSpPr/>
          <p:nvPr/>
        </p:nvSpPr>
        <p:spPr>
          <a:xfrm>
            <a:off x="914400" y="1068292"/>
            <a:ext cx="7239000" cy="5632311"/>
          </a:xfrm>
          <a:prstGeom prst="rect">
            <a:avLst/>
          </a:prstGeom>
        </p:spPr>
        <p:txBody>
          <a:bodyPr wrap="square">
            <a:spAutoFit/>
          </a:bodyPr>
          <a:lstStyle/>
          <a:p>
            <a:endParaRPr lang="en-GB" b="1" dirty="0" smtClean="0"/>
          </a:p>
          <a:p>
            <a:r>
              <a:rPr lang="en-GB" b="1" dirty="0" smtClean="0"/>
              <a:t>The </a:t>
            </a:r>
            <a:r>
              <a:rPr lang="en-GB" b="1" dirty="0"/>
              <a:t>NCC will continue to drive and support high speed broadband connectivity to end </a:t>
            </a:r>
            <a:r>
              <a:rPr lang="en-GB" b="1" dirty="0" smtClean="0"/>
              <a:t>users </a:t>
            </a:r>
            <a:r>
              <a:rPr lang="en-GB" b="1" dirty="0"/>
              <a:t>through various initiatives. Some of these are: </a:t>
            </a:r>
            <a:endParaRPr lang="en-GB" b="1" dirty="0" smtClean="0"/>
          </a:p>
          <a:p>
            <a:pPr marL="342900" indent="-342900">
              <a:buAutoNum type="arabicPeriod"/>
            </a:pPr>
            <a:r>
              <a:rPr lang="en-GB" b="1" dirty="0" smtClean="0"/>
              <a:t>License </a:t>
            </a:r>
            <a:r>
              <a:rPr lang="en-GB" b="1" dirty="0" err="1"/>
              <a:t>InfraCos</a:t>
            </a:r>
            <a:r>
              <a:rPr lang="en-GB" b="1" dirty="0"/>
              <a:t> on a regional basis to provide metropolitan fibre and wholesale transmission services on a non-discriminatory, open access and price regulated </a:t>
            </a:r>
            <a:r>
              <a:rPr lang="en-GB" b="1" dirty="0" smtClean="0"/>
              <a:t>basis.</a:t>
            </a:r>
          </a:p>
          <a:p>
            <a:pPr marL="342900" indent="-342900">
              <a:buAutoNum type="arabicPeriod"/>
            </a:pPr>
            <a:r>
              <a:rPr lang="en-GB" b="1" dirty="0" err="1" smtClean="0"/>
              <a:t>Infracos</a:t>
            </a:r>
            <a:r>
              <a:rPr lang="en-GB" b="1" dirty="0" smtClean="0"/>
              <a:t> to deploy at least one access point in every LGA of their licence area including rural areas</a:t>
            </a:r>
          </a:p>
          <a:p>
            <a:pPr marL="342900" indent="-342900">
              <a:buAutoNum type="arabicPeriod"/>
            </a:pPr>
            <a:r>
              <a:rPr lang="en-GB" b="1" dirty="0" smtClean="0"/>
              <a:t>Already licensed </a:t>
            </a:r>
            <a:r>
              <a:rPr lang="en-GB" b="1" dirty="0"/>
              <a:t>the 2.3GHz spectrum for wholesale wireless last mile </a:t>
            </a:r>
            <a:r>
              <a:rPr lang="en-GB" b="1" dirty="0" smtClean="0"/>
              <a:t>services.</a:t>
            </a:r>
          </a:p>
          <a:p>
            <a:pPr marL="342900" indent="-342900">
              <a:buAutoNum type="arabicPeriod"/>
            </a:pPr>
            <a:r>
              <a:rPr lang="en-GB" b="1" dirty="0" smtClean="0"/>
              <a:t>On-going </a:t>
            </a:r>
            <a:r>
              <a:rPr lang="en-GB" b="1" dirty="0"/>
              <a:t>discussions with various levels of Government to facilitate speed in processing permits, harmonisation of tax regimes and ease of deployment of infrastructure, including streamlining </a:t>
            </a:r>
            <a:r>
              <a:rPr lang="en-GB" b="1" dirty="0" err="1"/>
              <a:t>RoW</a:t>
            </a:r>
            <a:r>
              <a:rPr lang="en-GB" b="1" dirty="0"/>
              <a:t> </a:t>
            </a:r>
            <a:r>
              <a:rPr lang="en-GB" b="1" dirty="0" smtClean="0"/>
              <a:t>charges.</a:t>
            </a:r>
          </a:p>
          <a:p>
            <a:pPr marL="342900" indent="-342900">
              <a:buAutoNum type="arabicPeriod"/>
            </a:pPr>
            <a:r>
              <a:rPr lang="en-GB" b="1" dirty="0" smtClean="0"/>
              <a:t>Institute </a:t>
            </a:r>
            <a:r>
              <a:rPr lang="en-GB" b="1" dirty="0"/>
              <a:t>price caps for leased transmission capacity to address anti- competitive </a:t>
            </a:r>
            <a:r>
              <a:rPr lang="en-GB" b="1" dirty="0" smtClean="0"/>
              <a:t>pricing.</a:t>
            </a:r>
          </a:p>
          <a:p>
            <a:pPr marL="342900" indent="-342900">
              <a:buAutoNum type="arabicPeriod"/>
            </a:pPr>
            <a:r>
              <a:rPr lang="en-GB" b="1" dirty="0" smtClean="0"/>
              <a:t>Auction </a:t>
            </a:r>
            <a:r>
              <a:rPr lang="en-GB" b="1" dirty="0"/>
              <a:t>and assign required spectrum for wireless and mobile broadband on an open and transparent </a:t>
            </a:r>
            <a:r>
              <a:rPr lang="en-GB" b="1" dirty="0" smtClean="0"/>
              <a:t>basis. </a:t>
            </a:r>
            <a:endParaRPr lang="en-GB" b="1" dirty="0"/>
          </a:p>
        </p:txBody>
      </p:sp>
      <p:pic>
        <p:nvPicPr>
          <p:cNvPr id="8" name="il_fi" descr="http://ngcareers.com/wp-content/uploads/2010/01/nigerian-communications-commission.jpg"/>
          <p:cNvPicPr/>
          <p:nvPr/>
        </p:nvPicPr>
        <p:blipFill>
          <a:blip r:embed="rId2"/>
          <a:srcRect/>
          <a:stretch>
            <a:fillRect/>
          </a:stretch>
        </p:blipFill>
        <p:spPr bwMode="auto">
          <a:xfrm>
            <a:off x="7239000" y="4948"/>
            <a:ext cx="1905000" cy="607700"/>
          </a:xfrm>
          <a:prstGeom prst="rect">
            <a:avLst/>
          </a:prstGeom>
          <a:noFill/>
          <a:ln w="9525">
            <a:noFill/>
            <a:miter lim="800000"/>
            <a:headEnd/>
            <a:tailEnd/>
          </a:ln>
        </p:spPr>
      </p:pic>
    </p:spTree>
    <p:extLst>
      <p:ext uri="{BB962C8B-B14F-4D97-AF65-F5344CB8AC3E}">
        <p14:creationId xmlns:p14="http://schemas.microsoft.com/office/powerpoint/2010/main" val="475302"/>
      </p:ext>
    </p:extLst>
  </p:cSld>
  <p:clrMapOvr>
    <a:masterClrMapping/>
  </p:clrMapOvr>
  <p:transition>
    <p:wipe dir="d"/>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0"/>
          </p:nvPr>
        </p:nvSpPr>
        <p:spPr/>
        <p:txBody>
          <a:bodyPr/>
          <a:lstStyle/>
          <a:p>
            <a:pPr>
              <a:defRPr/>
            </a:pPr>
            <a:fld id="{F018FFDE-FC22-4D9D-A9B4-3CEB5A2B393A}" type="slidenum">
              <a:rPr lang="en-US" smtClean="0">
                <a:solidFill>
                  <a:srgbClr val="000000"/>
                </a:solidFill>
              </a:rPr>
              <a:pPr>
                <a:defRPr/>
              </a:pPr>
              <a:t>14</a:t>
            </a:fld>
            <a:endParaRPr lang="en-US" dirty="0">
              <a:solidFill>
                <a:srgbClr val="000000"/>
              </a:solidFill>
            </a:endParaRPr>
          </a:p>
        </p:txBody>
      </p:sp>
      <p:sp>
        <p:nvSpPr>
          <p:cNvPr id="25" name="Title 1"/>
          <p:cNvSpPr>
            <a:spLocks noGrp="1"/>
          </p:cNvSpPr>
          <p:nvPr>
            <p:ph type="title"/>
          </p:nvPr>
        </p:nvSpPr>
        <p:spPr>
          <a:xfrm>
            <a:off x="304800" y="533400"/>
            <a:ext cx="8534400" cy="685800"/>
          </a:xfrm>
        </p:spPr>
        <p:txBody>
          <a:bodyPr>
            <a:noAutofit/>
          </a:bodyPr>
          <a:lstStyle/>
          <a:p>
            <a:r>
              <a:rPr lang="en-US" sz="2800" b="1" dirty="0" smtClean="0"/>
              <a:t>Provision of Capacity for the Wireless Last Mile</a:t>
            </a:r>
            <a:endParaRPr lang="en-SG" sz="2800" b="1" dirty="0"/>
          </a:p>
        </p:txBody>
      </p:sp>
      <p:sp>
        <p:nvSpPr>
          <p:cNvPr id="26" name="TextBox 25"/>
          <p:cNvSpPr txBox="1"/>
          <p:nvPr/>
        </p:nvSpPr>
        <p:spPr>
          <a:xfrm>
            <a:off x="304800" y="1459548"/>
            <a:ext cx="8382000" cy="4616648"/>
          </a:xfrm>
          <a:prstGeom prst="rect">
            <a:avLst/>
          </a:prstGeom>
          <a:noFill/>
        </p:spPr>
        <p:txBody>
          <a:bodyPr wrap="square" lIns="0" tIns="0" rIns="0" bIns="0" rtlCol="0">
            <a:spAutoFit/>
          </a:bodyPr>
          <a:lstStyle/>
          <a:p>
            <a:pPr marL="285750" lvl="1" indent="-285750" algn="just">
              <a:buFont typeface="Arial" panose="020B0604020202020204" pitchFamily="34" charset="0"/>
              <a:buChar char="•"/>
            </a:pPr>
            <a:r>
              <a:rPr lang="en-GB" sz="2000" b="1" dirty="0" smtClean="0">
                <a:solidFill>
                  <a:schemeClr val="tx2"/>
                </a:solidFill>
              </a:rPr>
              <a:t>Broadband </a:t>
            </a:r>
            <a:r>
              <a:rPr lang="en-GB" sz="2000" b="1" dirty="0">
                <a:solidFill>
                  <a:schemeClr val="tx2"/>
                </a:solidFill>
              </a:rPr>
              <a:t>is the centrepiece of the digital </a:t>
            </a:r>
            <a:r>
              <a:rPr lang="en-GB" sz="2000" b="1" dirty="0" smtClean="0">
                <a:solidFill>
                  <a:schemeClr val="tx2"/>
                </a:solidFill>
              </a:rPr>
              <a:t>age.</a:t>
            </a:r>
          </a:p>
          <a:p>
            <a:pPr marL="285750" lvl="1" indent="-285750" algn="just">
              <a:buFont typeface="Arial" panose="020B0604020202020204" pitchFamily="34" charset="0"/>
              <a:buChar char="•"/>
            </a:pPr>
            <a:r>
              <a:rPr lang="en-GB" sz="2000" b="1" dirty="0" smtClean="0">
                <a:solidFill>
                  <a:schemeClr val="tx2"/>
                </a:solidFill>
              </a:rPr>
              <a:t>National </a:t>
            </a:r>
            <a:r>
              <a:rPr lang="en-GB" sz="2000" b="1" dirty="0">
                <a:solidFill>
                  <a:schemeClr val="tx2"/>
                </a:solidFill>
              </a:rPr>
              <a:t>Backbone Broadband Networks in conjunction with latest generation mobile telecommunications will drive the digital </a:t>
            </a:r>
            <a:r>
              <a:rPr lang="en-GB" sz="2000" b="1" dirty="0" smtClean="0">
                <a:solidFill>
                  <a:schemeClr val="tx2"/>
                </a:solidFill>
              </a:rPr>
              <a:t>economy.</a:t>
            </a:r>
          </a:p>
          <a:p>
            <a:pPr marL="285750" lvl="1" indent="-285750" algn="just">
              <a:buFont typeface="Arial" panose="020B0604020202020204" pitchFamily="34" charset="0"/>
              <a:buChar char="•"/>
            </a:pPr>
            <a:r>
              <a:rPr lang="en-GB" sz="2000" b="1" dirty="0" smtClean="0">
                <a:solidFill>
                  <a:schemeClr val="tx2"/>
                </a:solidFill>
              </a:rPr>
              <a:t>Broadband aim to </a:t>
            </a:r>
            <a:r>
              <a:rPr lang="en-GB" sz="2000" b="1" dirty="0">
                <a:solidFill>
                  <a:schemeClr val="tx2"/>
                </a:solidFill>
              </a:rPr>
              <a:t>deliver - Availability - Accessibility </a:t>
            </a:r>
            <a:r>
              <a:rPr lang="en-GB" sz="2000" b="1" dirty="0" smtClean="0">
                <a:solidFill>
                  <a:schemeClr val="tx2"/>
                </a:solidFill>
              </a:rPr>
              <a:t>– Affordability.</a:t>
            </a:r>
          </a:p>
          <a:p>
            <a:pPr marL="285750" lvl="1" indent="-285750" algn="just">
              <a:buFont typeface="Arial" panose="020B0604020202020204" pitchFamily="34" charset="0"/>
              <a:buChar char="•"/>
            </a:pPr>
            <a:r>
              <a:rPr lang="en-GB" sz="2000" b="1" dirty="0" smtClean="0">
                <a:solidFill>
                  <a:schemeClr val="tx2"/>
                </a:solidFill>
              </a:rPr>
              <a:t>Spectrum </a:t>
            </a:r>
            <a:r>
              <a:rPr lang="en-GB" sz="2000" b="1" dirty="0">
                <a:solidFill>
                  <a:schemeClr val="tx2"/>
                </a:solidFill>
              </a:rPr>
              <a:t>is a critical mobile </a:t>
            </a:r>
            <a:r>
              <a:rPr lang="en-GB" sz="2000" b="1" dirty="0" smtClean="0">
                <a:solidFill>
                  <a:schemeClr val="tx2"/>
                </a:solidFill>
              </a:rPr>
              <a:t>infrastructure.</a:t>
            </a:r>
          </a:p>
          <a:p>
            <a:pPr marL="285750" lvl="1" indent="-285750" algn="just">
              <a:buFont typeface="Arial" panose="020B0604020202020204" pitchFamily="34" charset="0"/>
              <a:buChar char="•"/>
            </a:pPr>
            <a:r>
              <a:rPr lang="en-GB" sz="2000" b="1" dirty="0" smtClean="0">
                <a:solidFill>
                  <a:schemeClr val="tx2"/>
                </a:solidFill>
              </a:rPr>
              <a:t>The </a:t>
            </a:r>
            <a:r>
              <a:rPr lang="en-GB" sz="2000" b="1" dirty="0">
                <a:solidFill>
                  <a:schemeClr val="tx2"/>
                </a:solidFill>
              </a:rPr>
              <a:t>Commission will strive to provide the required frequency spectrum capacity by: </a:t>
            </a:r>
            <a:endParaRPr lang="en-GB" sz="2000" b="1" dirty="0" smtClean="0">
              <a:solidFill>
                <a:schemeClr val="tx2"/>
              </a:solidFill>
            </a:endParaRPr>
          </a:p>
          <a:p>
            <a:pPr marL="0" lvl="1" algn="just"/>
            <a:r>
              <a:rPr lang="en-GB" sz="2000" b="1" dirty="0">
                <a:solidFill>
                  <a:schemeClr val="tx2"/>
                </a:solidFill>
              </a:rPr>
              <a:t>	</a:t>
            </a:r>
            <a:r>
              <a:rPr lang="en-GB" sz="2000" b="1" dirty="0" smtClean="0">
                <a:solidFill>
                  <a:schemeClr val="tx2"/>
                </a:solidFill>
              </a:rPr>
              <a:t>– </a:t>
            </a:r>
            <a:r>
              <a:rPr lang="en-GB" sz="2000" b="1" dirty="0">
                <a:solidFill>
                  <a:schemeClr val="tx2"/>
                </a:solidFill>
              </a:rPr>
              <a:t>Facilitating the re-farming of existing spectrum </a:t>
            </a:r>
            <a:r>
              <a:rPr lang="en-GB" sz="2000" b="1" dirty="0" smtClean="0">
                <a:solidFill>
                  <a:schemeClr val="tx2"/>
                </a:solidFill>
              </a:rPr>
              <a:t>	held </a:t>
            </a:r>
            <a:r>
              <a:rPr lang="en-GB" sz="2000" b="1" dirty="0">
                <a:solidFill>
                  <a:schemeClr val="tx2"/>
                </a:solidFill>
              </a:rPr>
              <a:t>by </a:t>
            </a:r>
            <a:r>
              <a:rPr lang="en-GB" sz="2000" b="1" dirty="0" smtClean="0">
                <a:solidFill>
                  <a:schemeClr val="tx2"/>
                </a:solidFill>
              </a:rPr>
              <a:t>operators </a:t>
            </a:r>
            <a:r>
              <a:rPr lang="en-GB" sz="2000" b="1" dirty="0">
                <a:solidFill>
                  <a:schemeClr val="tx2"/>
                </a:solidFill>
              </a:rPr>
              <a:t>to provide broadband services </a:t>
            </a:r>
            <a:r>
              <a:rPr lang="en-GB" sz="2000" b="1" dirty="0" smtClean="0">
                <a:solidFill>
                  <a:schemeClr val="tx2"/>
                </a:solidFill>
              </a:rPr>
              <a:t>	without 	impacting </a:t>
            </a:r>
            <a:r>
              <a:rPr lang="en-GB" sz="2000" b="1" dirty="0">
                <a:solidFill>
                  <a:schemeClr val="tx2"/>
                </a:solidFill>
              </a:rPr>
              <a:t>their </a:t>
            </a:r>
            <a:r>
              <a:rPr lang="en-GB" sz="2000" b="1" dirty="0" err="1" smtClean="0">
                <a:solidFill>
                  <a:schemeClr val="tx2"/>
                </a:solidFill>
              </a:rPr>
              <a:t>QoS</a:t>
            </a:r>
            <a:r>
              <a:rPr lang="en-GB" sz="2000" b="1" dirty="0" smtClean="0">
                <a:solidFill>
                  <a:schemeClr val="tx2"/>
                </a:solidFill>
              </a:rPr>
              <a:t> delivery. </a:t>
            </a:r>
          </a:p>
          <a:p>
            <a:pPr marL="0" lvl="1" algn="just"/>
            <a:r>
              <a:rPr lang="en-GB" sz="2000" b="1" dirty="0">
                <a:solidFill>
                  <a:schemeClr val="tx2"/>
                </a:solidFill>
              </a:rPr>
              <a:t>	</a:t>
            </a:r>
            <a:r>
              <a:rPr lang="en-GB" sz="2000" b="1" dirty="0" smtClean="0">
                <a:solidFill>
                  <a:schemeClr val="tx2"/>
                </a:solidFill>
              </a:rPr>
              <a:t>– The </a:t>
            </a:r>
            <a:r>
              <a:rPr lang="en-GB" sz="2000" b="1" dirty="0">
                <a:solidFill>
                  <a:schemeClr val="tx2"/>
                </a:solidFill>
              </a:rPr>
              <a:t>Auction of 2.5 / 2.6 GHz spectrum, 700 MHz band </a:t>
            </a:r>
            <a:r>
              <a:rPr lang="en-GB" sz="2000" b="1" dirty="0" smtClean="0">
                <a:solidFill>
                  <a:schemeClr val="tx2"/>
                </a:solidFill>
              </a:rPr>
              <a:t>	(</a:t>
            </a:r>
            <a:r>
              <a:rPr lang="en-GB" sz="2000" b="1" dirty="0">
                <a:solidFill>
                  <a:schemeClr val="tx2"/>
                </a:solidFill>
              </a:rPr>
              <a:t>once </a:t>
            </a:r>
            <a:r>
              <a:rPr lang="en-GB" sz="2000" b="1" dirty="0" smtClean="0">
                <a:solidFill>
                  <a:schemeClr val="tx2"/>
                </a:solidFill>
              </a:rPr>
              <a:t>	available</a:t>
            </a:r>
            <a:r>
              <a:rPr lang="en-GB" sz="2000" b="1" dirty="0">
                <a:solidFill>
                  <a:schemeClr val="tx2"/>
                </a:solidFill>
              </a:rPr>
              <a:t>), </a:t>
            </a:r>
            <a:r>
              <a:rPr lang="en-GB" sz="2000" b="1" dirty="0" smtClean="0">
                <a:solidFill>
                  <a:schemeClr val="tx2"/>
                </a:solidFill>
              </a:rPr>
              <a:t>and the assignment of other </a:t>
            </a:r>
            <a:r>
              <a:rPr lang="en-GB" sz="2000" b="1" dirty="0">
                <a:solidFill>
                  <a:schemeClr val="tx2"/>
                </a:solidFill>
              </a:rPr>
              <a:t>spectrum </a:t>
            </a:r>
            <a:r>
              <a:rPr lang="en-GB" sz="2000" b="1" dirty="0" smtClean="0">
                <a:solidFill>
                  <a:schemeClr val="tx2"/>
                </a:solidFill>
              </a:rPr>
              <a:t>	bands 	in </a:t>
            </a:r>
            <a:r>
              <a:rPr lang="en-GB" sz="2000" b="1" dirty="0">
                <a:solidFill>
                  <a:schemeClr val="tx2"/>
                </a:solidFill>
              </a:rPr>
              <a:t>an open </a:t>
            </a:r>
            <a:r>
              <a:rPr lang="en-GB" sz="2000" b="1" dirty="0" smtClean="0">
                <a:solidFill>
                  <a:schemeClr val="tx2"/>
                </a:solidFill>
              </a:rPr>
              <a:t>and </a:t>
            </a:r>
            <a:r>
              <a:rPr lang="en-GB" sz="2000" b="1" dirty="0">
                <a:solidFill>
                  <a:schemeClr val="tx2"/>
                </a:solidFill>
              </a:rPr>
              <a:t>transparent manner</a:t>
            </a:r>
          </a:p>
        </p:txBody>
      </p:sp>
      <p:pic>
        <p:nvPicPr>
          <p:cNvPr id="5" name="il_fi" descr="http://ngcareers.com/wp-content/uploads/2010/01/nigerian-communications-commission.jpg"/>
          <p:cNvPicPr/>
          <p:nvPr/>
        </p:nvPicPr>
        <p:blipFill>
          <a:blip r:embed="rId2"/>
          <a:srcRect/>
          <a:stretch>
            <a:fillRect/>
          </a:stretch>
        </p:blipFill>
        <p:spPr bwMode="auto">
          <a:xfrm>
            <a:off x="7239000" y="4948"/>
            <a:ext cx="1905000" cy="675904"/>
          </a:xfrm>
          <a:prstGeom prst="rect">
            <a:avLst/>
          </a:prstGeom>
          <a:noFill/>
          <a:ln w="9525">
            <a:noFill/>
            <a:miter lim="800000"/>
            <a:headEnd/>
            <a:tailEnd/>
          </a:ln>
        </p:spPr>
      </p:pic>
    </p:spTree>
    <p:extLst>
      <p:ext uri="{BB962C8B-B14F-4D97-AF65-F5344CB8AC3E}">
        <p14:creationId xmlns:p14="http://schemas.microsoft.com/office/powerpoint/2010/main" val="2700266346"/>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228600"/>
            <a:ext cx="8229600" cy="1066800"/>
          </a:xfrm>
        </p:spPr>
        <p:txBody>
          <a:bodyPr>
            <a:normAutofit/>
          </a:bodyPr>
          <a:lstStyle/>
          <a:p>
            <a:r>
              <a:rPr lang="en-GB" sz="3200" dirty="0" smtClean="0"/>
              <a:t>Conclusion</a:t>
            </a:r>
            <a:endParaRPr lang="en-GB" sz="3200" dirty="0"/>
          </a:p>
        </p:txBody>
      </p:sp>
      <p:sp>
        <p:nvSpPr>
          <p:cNvPr id="3" name="Rectangle 2"/>
          <p:cNvSpPr/>
          <p:nvPr/>
        </p:nvSpPr>
        <p:spPr>
          <a:xfrm>
            <a:off x="457200" y="1025634"/>
            <a:ext cx="8153400" cy="5832366"/>
          </a:xfrm>
          <a:prstGeom prst="rect">
            <a:avLst/>
          </a:prstGeom>
        </p:spPr>
        <p:txBody>
          <a:bodyPr wrap="square">
            <a:spAutoFit/>
          </a:bodyPr>
          <a:lstStyle/>
          <a:p>
            <a:pPr marL="285750" indent="-285750">
              <a:buFont typeface="Arial" panose="020B0604020202020204" pitchFamily="34" charset="0"/>
              <a:buChar char="•"/>
            </a:pPr>
            <a:endParaRPr lang="en-GB" sz="1600" b="1" dirty="0" smtClean="0"/>
          </a:p>
          <a:p>
            <a:pPr marL="285750" indent="-285750">
              <a:buFont typeface="Arial" panose="020B0604020202020204" pitchFamily="34" charset="0"/>
              <a:buChar char="•"/>
            </a:pPr>
            <a:r>
              <a:rPr lang="en-GB" sz="1700" b="1" dirty="0" smtClean="0"/>
              <a:t>Optimal </a:t>
            </a:r>
            <a:r>
              <a:rPr lang="en-GB" sz="1700" b="1" dirty="0"/>
              <a:t>deployment of broadband infrastructures via the </a:t>
            </a:r>
            <a:r>
              <a:rPr lang="en-GB" sz="1700" b="1" dirty="0" err="1"/>
              <a:t>Infraco</a:t>
            </a:r>
            <a:r>
              <a:rPr lang="en-GB" sz="1700" b="1" dirty="0"/>
              <a:t> model in the face of existing broadband infrastructure challenges is critical to driving broadband availability, accessibility and affordability in </a:t>
            </a:r>
            <a:r>
              <a:rPr lang="en-GB" sz="1700" b="1" dirty="0" smtClean="0"/>
              <a:t>Nigeria</a:t>
            </a:r>
          </a:p>
          <a:p>
            <a:pPr marL="285750" indent="-285750">
              <a:buFont typeface="Arial" panose="020B0604020202020204" pitchFamily="34" charset="0"/>
              <a:buChar char="•"/>
            </a:pPr>
            <a:r>
              <a:rPr lang="en-GB" sz="1700" b="1" dirty="0" smtClean="0"/>
              <a:t>The </a:t>
            </a:r>
            <a:r>
              <a:rPr lang="en-GB" sz="1700" b="1" dirty="0"/>
              <a:t>availability of broadband infrastructure will unlock new opportunities and drive a second wave of growth in the telecommunications industry and the economy after the exponential growth of voice service </a:t>
            </a:r>
            <a:endParaRPr lang="en-GB" sz="1700" b="1" dirty="0" smtClean="0"/>
          </a:p>
          <a:p>
            <a:pPr marL="285750" indent="-285750">
              <a:buFont typeface="Arial" panose="020B0604020202020204" pitchFamily="34" charset="0"/>
              <a:buChar char="•"/>
            </a:pPr>
            <a:r>
              <a:rPr lang="en-GB" sz="1700" b="1" dirty="0" smtClean="0"/>
              <a:t>Telecommunications </a:t>
            </a:r>
            <a:r>
              <a:rPr lang="en-GB" sz="1700" b="1" dirty="0"/>
              <a:t>contribution to the economy (over 8%) is significant and will continue to </a:t>
            </a:r>
            <a:r>
              <a:rPr lang="en-GB" sz="1700" b="1" dirty="0" smtClean="0"/>
              <a:t>grow</a:t>
            </a:r>
          </a:p>
          <a:p>
            <a:pPr marL="285750" indent="-285750">
              <a:buFont typeface="Arial" panose="020B0604020202020204" pitchFamily="34" charset="0"/>
              <a:buChar char="•"/>
            </a:pPr>
            <a:r>
              <a:rPr lang="en-GB" sz="1700" b="1" dirty="0" smtClean="0"/>
              <a:t>Broadband </a:t>
            </a:r>
            <a:r>
              <a:rPr lang="en-GB" sz="1700" b="1" dirty="0"/>
              <a:t>is a productivity enabling </a:t>
            </a:r>
            <a:r>
              <a:rPr lang="en-GB" sz="1700" b="1" dirty="0" smtClean="0"/>
              <a:t>technology</a:t>
            </a:r>
          </a:p>
          <a:p>
            <a:pPr marL="285750" indent="-285750">
              <a:buFont typeface="Arial" panose="020B0604020202020204" pitchFamily="34" charset="0"/>
              <a:buChar char="•"/>
            </a:pPr>
            <a:r>
              <a:rPr lang="en-GB" sz="1700" b="1" dirty="0"/>
              <a:t>Right of Way (</a:t>
            </a:r>
            <a:r>
              <a:rPr lang="en-GB" sz="1700" b="1" dirty="0" err="1"/>
              <a:t>RoW</a:t>
            </a:r>
            <a:r>
              <a:rPr lang="en-GB" sz="1700" b="1" dirty="0"/>
              <a:t>) is the most critical success factor for this </a:t>
            </a:r>
            <a:r>
              <a:rPr lang="en-GB" sz="1700" b="1" dirty="0" smtClean="0"/>
              <a:t>project</a:t>
            </a:r>
          </a:p>
          <a:p>
            <a:pPr marL="285750" indent="-285750">
              <a:buFont typeface="Arial" panose="020B0604020202020204" pitchFamily="34" charset="0"/>
              <a:buChar char="•"/>
            </a:pPr>
            <a:r>
              <a:rPr lang="en-GB" sz="1700" b="1" dirty="0" smtClean="0"/>
              <a:t>The </a:t>
            </a:r>
            <a:r>
              <a:rPr lang="en-GB" sz="1700" b="1" dirty="0"/>
              <a:t>process for new spectrum auctions and assignments to drive mobile and wireless broadband is ongoing </a:t>
            </a:r>
            <a:endParaRPr lang="en-GB" sz="1700" b="1" dirty="0" smtClean="0"/>
          </a:p>
          <a:p>
            <a:r>
              <a:rPr lang="en-GB" sz="1700" b="1" dirty="0"/>
              <a:t>	</a:t>
            </a:r>
            <a:r>
              <a:rPr lang="en-GB" sz="1700" b="1" dirty="0" smtClean="0"/>
              <a:t>▫ </a:t>
            </a:r>
            <a:r>
              <a:rPr lang="en-GB" sz="1700" b="1" dirty="0"/>
              <a:t>Digital Dividend (700MHz) – for 4G LTE coverage </a:t>
            </a:r>
            <a:r>
              <a:rPr lang="en-GB" sz="1700" b="1" dirty="0" smtClean="0"/>
              <a:t>	requirements</a:t>
            </a:r>
          </a:p>
          <a:p>
            <a:r>
              <a:rPr lang="en-GB" sz="1700" b="1" dirty="0"/>
              <a:t>	</a:t>
            </a:r>
            <a:r>
              <a:rPr lang="en-GB" sz="1700" b="1" dirty="0" smtClean="0"/>
              <a:t>▫ </a:t>
            </a:r>
            <a:r>
              <a:rPr lang="en-GB" sz="1700" b="1" dirty="0"/>
              <a:t>2.5 / 2.6 GHz spectrum auction for 4G LTE capacity </a:t>
            </a:r>
            <a:r>
              <a:rPr lang="en-GB" sz="1700" b="1" dirty="0" smtClean="0"/>
              <a:t>	requirements </a:t>
            </a:r>
          </a:p>
          <a:p>
            <a:r>
              <a:rPr lang="en-GB" sz="1700" b="1" dirty="0"/>
              <a:t>	</a:t>
            </a:r>
            <a:r>
              <a:rPr lang="en-GB" sz="1700" b="1" dirty="0" smtClean="0"/>
              <a:t>▫ </a:t>
            </a:r>
            <a:r>
              <a:rPr lang="en-GB" sz="1700" b="1" dirty="0"/>
              <a:t>Facilitation of the Re-farming of existing frequencies for </a:t>
            </a:r>
            <a:r>
              <a:rPr lang="en-GB" sz="1700" b="1" dirty="0" smtClean="0"/>
              <a:t>LTE</a:t>
            </a:r>
          </a:p>
          <a:p>
            <a:r>
              <a:rPr lang="en-GB" sz="1700" b="1" dirty="0"/>
              <a:t>	</a:t>
            </a:r>
            <a:r>
              <a:rPr lang="en-GB" sz="1700" b="1" dirty="0" smtClean="0"/>
              <a:t> </a:t>
            </a:r>
            <a:r>
              <a:rPr lang="en-GB" sz="1700" b="1" dirty="0"/>
              <a:t>▫ </a:t>
            </a:r>
            <a:r>
              <a:rPr lang="en-GB" sz="1700" b="1" dirty="0" smtClean="0"/>
              <a:t>Assignment of </a:t>
            </a:r>
            <a:r>
              <a:rPr lang="en-GB" sz="1700" b="1" dirty="0"/>
              <a:t>more high capacity spectrum bands like (e.g. </a:t>
            </a:r>
            <a:r>
              <a:rPr lang="en-GB" sz="1700" b="1" dirty="0" smtClean="0"/>
              <a:t>	70/80 	GHz 	spectrum </a:t>
            </a:r>
            <a:r>
              <a:rPr lang="en-GB" sz="1700" b="1" dirty="0"/>
              <a:t>bands)</a:t>
            </a:r>
          </a:p>
        </p:txBody>
      </p:sp>
      <p:pic>
        <p:nvPicPr>
          <p:cNvPr id="4" name="il_fi" descr="http://ngcareers.com/wp-content/uploads/2010/01/nigerian-communications-commission.jpg"/>
          <p:cNvPicPr/>
          <p:nvPr/>
        </p:nvPicPr>
        <p:blipFill>
          <a:blip r:embed="rId2"/>
          <a:srcRect/>
          <a:stretch>
            <a:fillRect/>
          </a:stretch>
        </p:blipFill>
        <p:spPr bwMode="auto">
          <a:xfrm>
            <a:off x="7239000" y="4948"/>
            <a:ext cx="1905000" cy="675904"/>
          </a:xfrm>
          <a:prstGeom prst="rect">
            <a:avLst/>
          </a:prstGeom>
          <a:noFill/>
          <a:ln w="9525">
            <a:noFill/>
            <a:miter lim="800000"/>
            <a:headEnd/>
            <a:tailEnd/>
          </a:ln>
        </p:spPr>
      </p:pic>
    </p:spTree>
    <p:extLst>
      <p:ext uri="{BB962C8B-B14F-4D97-AF65-F5344CB8AC3E}">
        <p14:creationId xmlns:p14="http://schemas.microsoft.com/office/powerpoint/2010/main" val="29343025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28600" y="76200"/>
            <a:ext cx="8915400" cy="3662548"/>
          </a:xfrm>
        </p:spPr>
        <p:txBody>
          <a:bodyPr>
            <a:normAutofit/>
          </a:bodyPr>
          <a:lstStyle/>
          <a:p>
            <a:endParaRPr lang="en-US" sz="2700" b="1" i="1" dirty="0"/>
          </a:p>
        </p:txBody>
      </p:sp>
      <p:sp>
        <p:nvSpPr>
          <p:cNvPr id="3" name="Subtitle 2"/>
          <p:cNvSpPr>
            <a:spLocks noGrp="1"/>
          </p:cNvSpPr>
          <p:nvPr>
            <p:ph type="subTitle" idx="1"/>
          </p:nvPr>
        </p:nvSpPr>
        <p:spPr>
          <a:xfrm>
            <a:off x="457200" y="4724400"/>
            <a:ext cx="7315200" cy="1752600"/>
          </a:xfrm>
        </p:spPr>
        <p:txBody>
          <a:bodyPr>
            <a:normAutofit/>
          </a:bodyPr>
          <a:lstStyle/>
          <a:p>
            <a:r>
              <a:rPr lang="en-US" b="1" dirty="0" smtClean="0"/>
              <a:t>Prof. U.G. Danbatta, </a:t>
            </a:r>
            <a:r>
              <a:rPr lang="en-US" b="1" i="1" dirty="0">
                <a:solidFill>
                  <a:srgbClr val="1A1660"/>
                </a:solidFill>
              </a:rPr>
              <a:t>FNSE, </a:t>
            </a:r>
            <a:r>
              <a:rPr lang="en-US" b="1" i="1" dirty="0" smtClean="0">
                <a:solidFill>
                  <a:srgbClr val="1A1660"/>
                </a:solidFill>
              </a:rPr>
              <a:t>FRAES, </a:t>
            </a:r>
            <a:r>
              <a:rPr lang="en-US" b="1" i="1" dirty="0" err="1" smtClean="0">
                <a:solidFill>
                  <a:srgbClr val="1A1660"/>
                </a:solidFill>
              </a:rPr>
              <a:t>FAEng</a:t>
            </a:r>
            <a:endParaRPr lang="en-US" b="1" dirty="0" smtClean="0"/>
          </a:p>
          <a:p>
            <a:r>
              <a:rPr lang="en-US" b="1" dirty="0" smtClean="0"/>
              <a:t>Executive Vice Chairman</a:t>
            </a:r>
          </a:p>
          <a:p>
            <a:r>
              <a:rPr lang="en-US" b="1" dirty="0" smtClean="0"/>
              <a:t>Nigerian Communications Commission</a:t>
            </a:r>
          </a:p>
          <a:p>
            <a:endParaRPr lang="en-US" dirty="0"/>
          </a:p>
        </p:txBody>
      </p:sp>
      <p:pic>
        <p:nvPicPr>
          <p:cNvPr id="4" name="il_fi" descr="http://ngcareers.com/wp-content/uploads/2010/01/nigerian-communications-commission.jpg"/>
          <p:cNvPicPr/>
          <p:nvPr/>
        </p:nvPicPr>
        <p:blipFill>
          <a:blip r:embed="rId2"/>
          <a:srcRect/>
          <a:stretch>
            <a:fillRect/>
          </a:stretch>
        </p:blipFill>
        <p:spPr bwMode="auto">
          <a:xfrm>
            <a:off x="7391400" y="18506"/>
            <a:ext cx="1905000" cy="675904"/>
          </a:xfrm>
          <a:prstGeom prst="rect">
            <a:avLst/>
          </a:prstGeom>
          <a:noFill/>
          <a:ln w="9525">
            <a:noFill/>
            <a:miter lim="800000"/>
            <a:headEnd/>
            <a:tailEnd/>
          </a:ln>
        </p:spPr>
      </p:pic>
    </p:spTree>
    <p:extLst>
      <p:ext uri="{BB962C8B-B14F-4D97-AF65-F5344CB8AC3E}">
        <p14:creationId xmlns:p14="http://schemas.microsoft.com/office/powerpoint/2010/main" val="171012730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 name="Rectangle 2"/>
          <p:cNvSpPr>
            <a:spLocks noChangeArrowheads="1"/>
          </p:cNvSpPr>
          <p:nvPr/>
        </p:nvSpPr>
        <p:spPr bwMode="auto">
          <a:xfrm>
            <a:off x="1736461" y="1935374"/>
            <a:ext cx="5320837" cy="464344"/>
          </a:xfrm>
          <a:prstGeom prst="rect">
            <a:avLst/>
          </a:prstGeom>
          <a:solidFill>
            <a:srgbClr val="E6E9EE"/>
          </a:solidFill>
          <a:ln w="28575" algn="ctr">
            <a:solidFill>
              <a:srgbClr val="0C2D83"/>
            </a:solidFill>
            <a:miter lim="800000"/>
            <a:headEnd/>
            <a:tailEnd/>
          </a:ln>
        </p:spPr>
        <p:txBody>
          <a:bodyPr anchor="ctr"/>
          <a:lstStyle/>
          <a:p>
            <a:pPr marL="171450" indent="-171450" algn="l">
              <a:buFont typeface="Wingdings" pitchFamily="2" charset="2"/>
              <a:buNone/>
            </a:pPr>
            <a:r>
              <a:rPr lang="en-US" sz="1600" b="1" dirty="0" smtClean="0">
                <a:solidFill>
                  <a:srgbClr val="0C2D83"/>
                </a:solidFill>
              </a:rPr>
              <a:t>What is Broadband</a:t>
            </a:r>
            <a:endParaRPr lang="en-US" sz="1600" b="1" dirty="0">
              <a:solidFill>
                <a:srgbClr val="0C2D83"/>
              </a:solidFill>
            </a:endParaRPr>
          </a:p>
        </p:txBody>
      </p:sp>
      <p:sp>
        <p:nvSpPr>
          <p:cNvPr id="61" name="Rectangle 6"/>
          <p:cNvSpPr>
            <a:spLocks noChangeArrowheads="1"/>
          </p:cNvSpPr>
          <p:nvPr/>
        </p:nvSpPr>
        <p:spPr bwMode="auto">
          <a:xfrm>
            <a:off x="1147376" y="1928802"/>
            <a:ext cx="410308" cy="464344"/>
          </a:xfrm>
          <a:prstGeom prst="rect">
            <a:avLst/>
          </a:prstGeom>
          <a:solidFill>
            <a:srgbClr val="0C2D83"/>
          </a:solidFill>
          <a:ln w="28575" algn="ctr">
            <a:solidFill>
              <a:srgbClr val="336699"/>
            </a:solidFill>
            <a:miter lim="800000"/>
            <a:headEnd/>
            <a:tailEnd/>
          </a:ln>
        </p:spPr>
        <p:txBody>
          <a:bodyPr anchor="ctr"/>
          <a:lstStyle/>
          <a:p>
            <a:pPr marL="171450" indent="-171450" algn="ctr">
              <a:buFont typeface="Wingdings" pitchFamily="2" charset="2"/>
              <a:buNone/>
            </a:pPr>
            <a:r>
              <a:rPr lang="en-US" sz="1600" b="1">
                <a:solidFill>
                  <a:srgbClr val="FFFFFF"/>
                </a:solidFill>
              </a:rPr>
              <a:t>1</a:t>
            </a:r>
          </a:p>
        </p:txBody>
      </p:sp>
      <p:sp>
        <p:nvSpPr>
          <p:cNvPr id="64" name="Rectangle 40"/>
          <p:cNvSpPr>
            <a:spLocks noChangeArrowheads="1"/>
          </p:cNvSpPr>
          <p:nvPr/>
        </p:nvSpPr>
        <p:spPr bwMode="auto">
          <a:xfrm>
            <a:off x="1766587" y="3158254"/>
            <a:ext cx="5320837" cy="464344"/>
          </a:xfrm>
          <a:prstGeom prst="rect">
            <a:avLst/>
          </a:prstGeom>
          <a:solidFill>
            <a:srgbClr val="E6E9EE"/>
          </a:solidFill>
          <a:ln w="28575" algn="ctr">
            <a:solidFill>
              <a:srgbClr val="0C2D83"/>
            </a:solidFill>
            <a:miter lim="800000"/>
            <a:headEnd/>
            <a:tailEnd/>
          </a:ln>
        </p:spPr>
        <p:txBody>
          <a:bodyPr anchor="ctr"/>
          <a:lstStyle/>
          <a:p>
            <a:pPr marL="171450" indent="-171450"/>
            <a:r>
              <a:rPr lang="en-US" sz="1600" b="1" dirty="0" smtClean="0">
                <a:solidFill>
                  <a:srgbClr val="0C2D83"/>
                </a:solidFill>
              </a:rPr>
              <a:t>Nigerian Broadband Initiative </a:t>
            </a:r>
            <a:endParaRPr lang="en-US" sz="1600" b="1" dirty="0">
              <a:solidFill>
                <a:srgbClr val="0C2D83"/>
              </a:solidFill>
            </a:endParaRPr>
          </a:p>
        </p:txBody>
      </p:sp>
      <p:sp>
        <p:nvSpPr>
          <p:cNvPr id="65" name="Rectangle 42"/>
          <p:cNvSpPr>
            <a:spLocks noChangeArrowheads="1"/>
          </p:cNvSpPr>
          <p:nvPr/>
        </p:nvSpPr>
        <p:spPr bwMode="auto">
          <a:xfrm>
            <a:off x="1147376" y="3169271"/>
            <a:ext cx="410308" cy="464344"/>
          </a:xfrm>
          <a:prstGeom prst="rect">
            <a:avLst/>
          </a:prstGeom>
          <a:solidFill>
            <a:srgbClr val="0C2D83"/>
          </a:solidFill>
          <a:ln w="28575" algn="ctr">
            <a:solidFill>
              <a:srgbClr val="336699"/>
            </a:solidFill>
            <a:miter lim="800000"/>
            <a:headEnd/>
            <a:tailEnd/>
          </a:ln>
        </p:spPr>
        <p:txBody>
          <a:bodyPr anchor="ctr"/>
          <a:lstStyle/>
          <a:p>
            <a:pPr marL="171450" indent="-171450" algn="ctr">
              <a:buFont typeface="Wingdings" pitchFamily="2" charset="2"/>
              <a:buNone/>
            </a:pPr>
            <a:r>
              <a:rPr lang="en-GB" sz="1600" b="1" dirty="0">
                <a:solidFill>
                  <a:srgbClr val="FFFFFF"/>
                </a:solidFill>
              </a:rPr>
              <a:t>3</a:t>
            </a:r>
            <a:endParaRPr lang="en-US" sz="1600" b="1" dirty="0">
              <a:solidFill>
                <a:srgbClr val="FFFFFF"/>
              </a:solidFill>
            </a:endParaRPr>
          </a:p>
        </p:txBody>
      </p:sp>
      <p:sp>
        <p:nvSpPr>
          <p:cNvPr id="32" name="Rectangle 4"/>
          <p:cNvSpPr>
            <a:spLocks noChangeArrowheads="1"/>
          </p:cNvSpPr>
          <p:nvPr/>
        </p:nvSpPr>
        <p:spPr bwMode="auto">
          <a:xfrm>
            <a:off x="1773675" y="3787187"/>
            <a:ext cx="5320837" cy="464344"/>
          </a:xfrm>
          <a:prstGeom prst="rect">
            <a:avLst/>
          </a:prstGeom>
          <a:solidFill>
            <a:srgbClr val="E6E9EE"/>
          </a:solidFill>
          <a:ln w="28575" algn="ctr">
            <a:solidFill>
              <a:srgbClr val="0C2D83"/>
            </a:solidFill>
            <a:miter lim="800000"/>
            <a:headEnd/>
            <a:tailEnd/>
          </a:ln>
        </p:spPr>
        <p:txBody>
          <a:bodyPr anchor="ctr"/>
          <a:lstStyle/>
          <a:p>
            <a:pPr marL="171450" indent="-171450" algn="l">
              <a:buFont typeface="Wingdings" pitchFamily="2" charset="2"/>
              <a:buNone/>
            </a:pPr>
            <a:r>
              <a:rPr lang="en-US" sz="1600" b="1" dirty="0" smtClean="0">
                <a:solidFill>
                  <a:srgbClr val="0C2D83"/>
                </a:solidFill>
              </a:rPr>
              <a:t>Conclusion</a:t>
            </a:r>
          </a:p>
        </p:txBody>
      </p:sp>
      <p:sp>
        <p:nvSpPr>
          <p:cNvPr id="33" name="Rectangle 7"/>
          <p:cNvSpPr>
            <a:spLocks noChangeArrowheads="1"/>
          </p:cNvSpPr>
          <p:nvPr/>
        </p:nvSpPr>
        <p:spPr bwMode="auto">
          <a:xfrm>
            <a:off x="1147376" y="3811732"/>
            <a:ext cx="410308" cy="464344"/>
          </a:xfrm>
          <a:prstGeom prst="rect">
            <a:avLst/>
          </a:prstGeom>
          <a:solidFill>
            <a:srgbClr val="0C2D83"/>
          </a:solidFill>
          <a:ln w="28575" algn="ctr">
            <a:solidFill>
              <a:srgbClr val="336699"/>
            </a:solidFill>
            <a:miter lim="800000"/>
            <a:headEnd/>
            <a:tailEnd/>
          </a:ln>
        </p:spPr>
        <p:txBody>
          <a:bodyPr anchor="ctr"/>
          <a:lstStyle/>
          <a:p>
            <a:pPr marL="171450" indent="-171450" algn="ctr">
              <a:buFont typeface="Wingdings" pitchFamily="2" charset="2"/>
              <a:buNone/>
            </a:pPr>
            <a:r>
              <a:rPr lang="en-GB" sz="1600" b="1" dirty="0">
                <a:solidFill>
                  <a:srgbClr val="FFFFFF"/>
                </a:solidFill>
              </a:rPr>
              <a:t>4</a:t>
            </a:r>
            <a:endParaRPr lang="en-US" sz="1600" b="1" dirty="0">
              <a:solidFill>
                <a:srgbClr val="FFFFFF"/>
              </a:solidFill>
            </a:endParaRPr>
          </a:p>
        </p:txBody>
      </p:sp>
      <p:sp>
        <p:nvSpPr>
          <p:cNvPr id="11" name="Rectangle 16"/>
          <p:cNvSpPr>
            <a:spLocks noChangeArrowheads="1"/>
          </p:cNvSpPr>
          <p:nvPr/>
        </p:nvSpPr>
        <p:spPr bwMode="auto">
          <a:xfrm>
            <a:off x="150966" y="385024"/>
            <a:ext cx="8839200" cy="472209"/>
          </a:xfrm>
          <a:prstGeom prst="rect">
            <a:avLst/>
          </a:prstGeom>
          <a:noFill/>
          <a:ln w="9525" algn="ctr">
            <a:noFill/>
            <a:miter lim="800000"/>
            <a:headEnd/>
            <a:tailEnd/>
          </a:ln>
        </p:spPr>
        <p:txBody>
          <a:bodyPr anchor="t"/>
          <a:lstStyle/>
          <a:p>
            <a:pPr lvl="0" algn="l"/>
            <a:r>
              <a:rPr lang="en-GB" b="1" kern="0" dirty="0" smtClean="0">
                <a:solidFill>
                  <a:srgbClr val="FFFFFF"/>
                </a:solidFill>
                <a:latin typeface="Arial"/>
                <a:cs typeface="Arial"/>
              </a:rPr>
              <a:t>Outline</a:t>
            </a:r>
            <a:endParaRPr lang="en-GB" b="1" kern="0" dirty="0" smtClean="0">
              <a:solidFill>
                <a:schemeClr val="bg1"/>
              </a:solidFill>
              <a:latin typeface="Arial"/>
            </a:endParaRPr>
          </a:p>
        </p:txBody>
      </p:sp>
      <p:sp>
        <p:nvSpPr>
          <p:cNvPr id="10" name="Slide Number Placeholder 2"/>
          <p:cNvSpPr>
            <a:spLocks noGrp="1"/>
          </p:cNvSpPr>
          <p:nvPr>
            <p:ph type="sldNum" sz="quarter" idx="10"/>
          </p:nvPr>
        </p:nvSpPr>
        <p:spPr>
          <a:xfrm>
            <a:off x="8632589" y="6445265"/>
            <a:ext cx="511419" cy="296863"/>
          </a:xfrm>
        </p:spPr>
        <p:txBody>
          <a:bodyPr/>
          <a:lstStyle/>
          <a:p>
            <a:pPr>
              <a:defRPr/>
            </a:pPr>
            <a:fld id="{79A4F584-56AC-4C57-B537-9DE5E87228A8}" type="slidenum">
              <a:rPr lang="en-US" smtClean="0"/>
              <a:pPr>
                <a:defRPr/>
              </a:pPr>
              <a:t>2</a:t>
            </a:fld>
            <a:endParaRPr lang="en-US" dirty="0"/>
          </a:p>
        </p:txBody>
      </p:sp>
      <p:sp>
        <p:nvSpPr>
          <p:cNvPr id="12" name="Rectangle 2"/>
          <p:cNvSpPr>
            <a:spLocks noChangeArrowheads="1"/>
          </p:cNvSpPr>
          <p:nvPr/>
        </p:nvSpPr>
        <p:spPr bwMode="auto">
          <a:xfrm>
            <a:off x="1752410" y="2567752"/>
            <a:ext cx="5320837" cy="464344"/>
          </a:xfrm>
          <a:prstGeom prst="rect">
            <a:avLst/>
          </a:prstGeom>
          <a:solidFill>
            <a:srgbClr val="E6E9EE"/>
          </a:solidFill>
          <a:ln w="28575" algn="ctr">
            <a:solidFill>
              <a:srgbClr val="0C2D83"/>
            </a:solidFill>
            <a:miter lim="800000"/>
            <a:headEnd/>
            <a:tailEnd/>
          </a:ln>
        </p:spPr>
        <p:txBody>
          <a:bodyPr anchor="ctr"/>
          <a:lstStyle/>
          <a:p>
            <a:pPr marL="171450" indent="-171450" algn="l">
              <a:buFont typeface="Wingdings" pitchFamily="2" charset="2"/>
              <a:buNone/>
            </a:pPr>
            <a:r>
              <a:rPr lang="en-US" sz="1600" b="1" dirty="0" smtClean="0">
                <a:solidFill>
                  <a:srgbClr val="0C2D83"/>
                </a:solidFill>
              </a:rPr>
              <a:t>Industry Context</a:t>
            </a:r>
            <a:endParaRPr lang="en-US" sz="1600" b="1" dirty="0">
              <a:solidFill>
                <a:srgbClr val="0C2D83"/>
              </a:solidFill>
            </a:endParaRPr>
          </a:p>
        </p:txBody>
      </p:sp>
      <p:sp>
        <p:nvSpPr>
          <p:cNvPr id="13" name="Rectangle 6"/>
          <p:cNvSpPr>
            <a:spLocks noChangeArrowheads="1"/>
          </p:cNvSpPr>
          <p:nvPr/>
        </p:nvSpPr>
        <p:spPr bwMode="auto">
          <a:xfrm>
            <a:off x="1152707" y="2567752"/>
            <a:ext cx="410308" cy="464344"/>
          </a:xfrm>
          <a:prstGeom prst="rect">
            <a:avLst/>
          </a:prstGeom>
          <a:solidFill>
            <a:srgbClr val="0C2D83"/>
          </a:solidFill>
          <a:ln w="28575" algn="ctr">
            <a:solidFill>
              <a:srgbClr val="336699"/>
            </a:solidFill>
            <a:miter lim="800000"/>
            <a:headEnd/>
            <a:tailEnd/>
          </a:ln>
        </p:spPr>
        <p:txBody>
          <a:bodyPr anchor="ctr"/>
          <a:lstStyle/>
          <a:p>
            <a:pPr marL="171450" indent="-171450" algn="ctr">
              <a:buFont typeface="Wingdings" pitchFamily="2" charset="2"/>
              <a:buNone/>
            </a:pPr>
            <a:r>
              <a:rPr lang="en-US" sz="1600" b="1" dirty="0">
                <a:solidFill>
                  <a:srgbClr val="FFFFFF"/>
                </a:solidFill>
              </a:rPr>
              <a:t>2</a:t>
            </a:r>
          </a:p>
        </p:txBody>
      </p:sp>
    </p:spTree>
    <p:extLst>
      <p:ext uri="{BB962C8B-B14F-4D97-AF65-F5344CB8AC3E}">
        <p14:creationId xmlns:p14="http://schemas.microsoft.com/office/powerpoint/2010/main" val="3216480655"/>
      </p:ext>
    </p:extLst>
  </p:cSld>
  <p:clrMapOvr>
    <a:masterClrMapping/>
  </p:clrMapOvr>
  <p:transition advTm="0">
    <p:wipe dir="d"/>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838200"/>
            <a:ext cx="4343400" cy="685800"/>
          </a:xfrm>
        </p:spPr>
        <p:txBody>
          <a:bodyPr>
            <a:normAutofit/>
          </a:bodyPr>
          <a:lstStyle/>
          <a:p>
            <a:r>
              <a:rPr lang="en-US" sz="3200" b="1" dirty="0" smtClean="0"/>
              <a:t>What is Broadband?</a:t>
            </a:r>
            <a:endParaRPr lang="en-US" sz="3200" b="1" dirty="0"/>
          </a:p>
        </p:txBody>
      </p:sp>
      <p:sp>
        <p:nvSpPr>
          <p:cNvPr id="3" name="Content Placeholder 2"/>
          <p:cNvSpPr>
            <a:spLocks noGrp="1"/>
          </p:cNvSpPr>
          <p:nvPr>
            <p:ph sz="half" idx="1"/>
          </p:nvPr>
        </p:nvSpPr>
        <p:spPr>
          <a:xfrm>
            <a:off x="304800" y="1755806"/>
            <a:ext cx="4191000" cy="4870387"/>
          </a:xfrm>
        </p:spPr>
        <p:txBody>
          <a:bodyPr>
            <a:normAutofit/>
          </a:bodyPr>
          <a:lstStyle/>
          <a:p>
            <a:pPr marL="109728" indent="0">
              <a:buNone/>
            </a:pPr>
            <a:r>
              <a:rPr lang="en-US" sz="1600" b="1" dirty="0" smtClean="0"/>
              <a:t>Broadband within the Nigerian context is defined as an internet experience where the user can access the most demanding content in real time at a minimum speed of 1.5 Mbps.</a:t>
            </a:r>
          </a:p>
          <a:p>
            <a:pPr marL="109728" indent="0">
              <a:buNone/>
            </a:pPr>
            <a:endParaRPr lang="en-US" sz="1600" b="1" dirty="0" smtClean="0"/>
          </a:p>
          <a:p>
            <a:pPr marL="109728" indent="0">
              <a:buNone/>
            </a:pPr>
            <a:r>
              <a:rPr lang="en-US" sz="1600" b="1" dirty="0" smtClean="0"/>
              <a:t>It is categorized into Fixed(Wired) Broadband and Wireless Broadband.</a:t>
            </a:r>
          </a:p>
          <a:p>
            <a:pPr marL="109728" indent="0">
              <a:buNone/>
            </a:pPr>
            <a:endParaRPr lang="en-US" sz="1600" b="1" dirty="0" smtClean="0"/>
          </a:p>
          <a:p>
            <a:pPr marL="109728" indent="0">
              <a:buNone/>
            </a:pPr>
            <a:r>
              <a:rPr lang="en-US" sz="1600" b="1" dirty="0" smtClean="0"/>
              <a:t>Wireless is using Spectrum Resources, while Fixed is largely delivered by Optical Fiber. </a:t>
            </a:r>
          </a:p>
          <a:p>
            <a:pPr marL="109728" indent="0">
              <a:buNone/>
            </a:pPr>
            <a:endParaRPr lang="en-US" sz="1600" b="1" dirty="0"/>
          </a:p>
          <a:p>
            <a:pPr marL="109728" indent="0">
              <a:buNone/>
            </a:pPr>
            <a:r>
              <a:rPr lang="en-US" sz="1600" b="1" dirty="0" smtClean="0"/>
              <a:t>We will be focusing on Fixed Broadband</a:t>
            </a:r>
          </a:p>
          <a:p>
            <a:pPr>
              <a:buNone/>
            </a:pPr>
            <a:endParaRPr lang="en-US" sz="1600" b="1" dirty="0" smtClean="0"/>
          </a:p>
          <a:p>
            <a:pPr>
              <a:buNone/>
            </a:pPr>
            <a:endParaRPr lang="en-US" sz="1600" b="1" dirty="0" smtClean="0"/>
          </a:p>
          <a:p>
            <a:pPr>
              <a:buNone/>
            </a:pPr>
            <a:endParaRPr lang="en-US" sz="1600" b="1" dirty="0" smtClean="0"/>
          </a:p>
          <a:p>
            <a:pPr>
              <a:buNone/>
            </a:pPr>
            <a:endParaRPr lang="en-US" sz="1600" b="1" dirty="0" smtClean="0"/>
          </a:p>
          <a:p>
            <a:endParaRPr lang="en-US" sz="1600" b="1" dirty="0"/>
          </a:p>
        </p:txBody>
      </p:sp>
      <p:pic>
        <p:nvPicPr>
          <p:cNvPr id="6" name="Content Placeholder 5" descr="http://www.broadband-expert.co.uk/blog/wp-content/uploads/Superfast-Broadband1.jpg"/>
          <p:cNvPicPr>
            <a:picLocks noGrp="1"/>
          </p:cNvPicPr>
          <p:nvPr>
            <p:ph sz="half" idx="2"/>
          </p:nvPr>
        </p:nvPicPr>
        <p:blipFill>
          <a:blip r:embed="rId3"/>
          <a:srcRect/>
          <a:stretch>
            <a:fillRect/>
          </a:stretch>
        </p:blipFill>
        <p:spPr bwMode="auto">
          <a:xfrm>
            <a:off x="4648200" y="381000"/>
            <a:ext cx="4495800" cy="6477000"/>
          </a:xfrm>
          <a:prstGeom prst="rect">
            <a:avLst/>
          </a:prstGeom>
          <a:noFill/>
          <a:ln w="9525">
            <a:noFill/>
            <a:miter lim="800000"/>
            <a:headEnd/>
            <a:tailEnd/>
          </a:ln>
        </p:spPr>
      </p:pic>
      <p:pic>
        <p:nvPicPr>
          <p:cNvPr id="5" name="il_fi" descr="http://ngcareers.com/wp-content/uploads/2010/01/nigerian-communications-commission.jpg"/>
          <p:cNvPicPr/>
          <p:nvPr/>
        </p:nvPicPr>
        <p:blipFill>
          <a:blip r:embed="rId4"/>
          <a:srcRect/>
          <a:stretch>
            <a:fillRect/>
          </a:stretch>
        </p:blipFill>
        <p:spPr bwMode="auto">
          <a:xfrm>
            <a:off x="7239000" y="4948"/>
            <a:ext cx="1905000" cy="1143000"/>
          </a:xfrm>
          <a:prstGeom prst="rect">
            <a:avLst/>
          </a:prstGeom>
          <a:noFill/>
          <a:ln w="9525">
            <a:noFill/>
            <a:miter lim="800000"/>
            <a:headEnd/>
            <a:tailEnd/>
          </a:ln>
        </p:spPr>
      </p:pic>
    </p:spTree>
    <p:extLst>
      <p:ext uri="{BB962C8B-B14F-4D97-AF65-F5344CB8AC3E}">
        <p14:creationId xmlns:p14="http://schemas.microsoft.com/office/powerpoint/2010/main" val="3855443082"/>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cxnSp>
        <p:nvCxnSpPr>
          <p:cNvPr id="70" name="肘形连接符 58"/>
          <p:cNvCxnSpPr>
            <a:cxnSpLocks noChangeShapeType="1"/>
            <a:stCxn id="69" idx="1"/>
          </p:cNvCxnSpPr>
          <p:nvPr/>
        </p:nvCxnSpPr>
        <p:spPr bwMode="auto">
          <a:xfrm rot="10800000" flipV="1">
            <a:off x="2594343" y="4925926"/>
            <a:ext cx="667287" cy="276905"/>
          </a:xfrm>
          <a:prstGeom prst="bentConnector3">
            <a:avLst>
              <a:gd name="adj1" fmla="val 50000"/>
            </a:avLst>
          </a:prstGeom>
          <a:noFill/>
          <a:ln w="9525" algn="ctr">
            <a:solidFill>
              <a:schemeClr val="bg1"/>
            </a:solidFill>
            <a:prstDash val="sysDash"/>
            <a:round/>
            <a:headEnd/>
            <a:tailEnd/>
          </a:ln>
        </p:spPr>
      </p:cxnSp>
      <p:grpSp>
        <p:nvGrpSpPr>
          <p:cNvPr id="54" name="组合 53"/>
          <p:cNvGrpSpPr/>
          <p:nvPr/>
        </p:nvGrpSpPr>
        <p:grpSpPr>
          <a:xfrm>
            <a:off x="2788624" y="1919293"/>
            <a:ext cx="3434850" cy="3416156"/>
            <a:chOff x="2283523" y="974953"/>
            <a:chExt cx="3434850" cy="3416156"/>
          </a:xfrm>
        </p:grpSpPr>
        <p:cxnSp>
          <p:nvCxnSpPr>
            <p:cNvPr id="28" name="肘形连接符 47"/>
            <p:cNvCxnSpPr>
              <a:cxnSpLocks noChangeShapeType="1"/>
              <a:endCxn id="23" idx="4"/>
            </p:cNvCxnSpPr>
            <p:nvPr/>
          </p:nvCxnSpPr>
          <p:spPr bwMode="auto">
            <a:xfrm rot="10800000" flipV="1">
              <a:off x="4579255" y="1097417"/>
              <a:ext cx="1139118" cy="94530"/>
            </a:xfrm>
            <a:prstGeom prst="bentConnector3">
              <a:avLst>
                <a:gd name="adj1" fmla="val 50000"/>
              </a:avLst>
            </a:prstGeom>
            <a:noFill/>
            <a:ln w="9525" algn="ctr">
              <a:solidFill>
                <a:schemeClr val="bg1"/>
              </a:solidFill>
              <a:prstDash val="sysDash"/>
              <a:round/>
              <a:headEnd/>
              <a:tailEnd/>
            </a:ln>
          </p:spPr>
        </p:cxnSp>
        <p:cxnSp>
          <p:nvCxnSpPr>
            <p:cNvPr id="29" name="肘形连接符 48"/>
            <p:cNvCxnSpPr>
              <a:cxnSpLocks noChangeShapeType="1"/>
              <a:endCxn id="25" idx="4"/>
            </p:cNvCxnSpPr>
            <p:nvPr/>
          </p:nvCxnSpPr>
          <p:spPr bwMode="auto">
            <a:xfrm rot="10800000" flipV="1">
              <a:off x="4846041" y="2362688"/>
              <a:ext cx="772289" cy="185045"/>
            </a:xfrm>
            <a:prstGeom prst="bentConnector3">
              <a:avLst>
                <a:gd name="adj1" fmla="val 50000"/>
              </a:avLst>
            </a:prstGeom>
            <a:noFill/>
            <a:ln w="9525" algn="ctr">
              <a:solidFill>
                <a:schemeClr val="bg1"/>
              </a:solidFill>
              <a:prstDash val="sysDash"/>
              <a:round/>
              <a:headEnd/>
              <a:tailEnd/>
            </a:ln>
          </p:spPr>
        </p:cxnSp>
        <p:cxnSp>
          <p:nvCxnSpPr>
            <p:cNvPr id="31" name="肘形连接符 54"/>
            <p:cNvCxnSpPr>
              <a:cxnSpLocks noChangeShapeType="1"/>
              <a:stCxn id="24" idx="1"/>
            </p:cNvCxnSpPr>
            <p:nvPr/>
          </p:nvCxnSpPr>
          <p:spPr bwMode="auto">
            <a:xfrm rot="10800000" flipV="1">
              <a:off x="2438400" y="1277288"/>
              <a:ext cx="1070588" cy="499251"/>
            </a:xfrm>
            <a:prstGeom prst="bentConnector3">
              <a:avLst>
                <a:gd name="adj1" fmla="val 50000"/>
              </a:avLst>
            </a:prstGeom>
            <a:noFill/>
            <a:ln w="12700" algn="ctr">
              <a:solidFill>
                <a:schemeClr val="bg1"/>
              </a:solidFill>
              <a:prstDash val="sysDash"/>
              <a:round/>
              <a:headEnd/>
              <a:tailEnd/>
            </a:ln>
          </p:spPr>
        </p:cxnSp>
        <p:cxnSp>
          <p:nvCxnSpPr>
            <p:cNvPr id="32" name="肘形连接符 58"/>
            <p:cNvCxnSpPr>
              <a:cxnSpLocks noChangeShapeType="1"/>
              <a:stCxn id="26" idx="1"/>
            </p:cNvCxnSpPr>
            <p:nvPr/>
          </p:nvCxnSpPr>
          <p:spPr bwMode="auto">
            <a:xfrm rot="10800000" flipV="1">
              <a:off x="2283523" y="2636110"/>
              <a:ext cx="785128" cy="481828"/>
            </a:xfrm>
            <a:prstGeom prst="bentConnector3">
              <a:avLst>
                <a:gd name="adj1" fmla="val 50000"/>
              </a:avLst>
            </a:prstGeom>
            <a:noFill/>
            <a:ln w="9525" algn="ctr">
              <a:solidFill>
                <a:schemeClr val="bg1"/>
              </a:solidFill>
              <a:prstDash val="sysDash"/>
              <a:round/>
              <a:headEnd/>
              <a:tailEnd/>
            </a:ln>
          </p:spPr>
        </p:cxnSp>
        <p:pic>
          <p:nvPicPr>
            <p:cNvPr id="2" name="图片 2"/>
            <p:cNvPicPr>
              <a:picLocks noChangeAspect="1"/>
            </p:cNvPicPr>
            <p:nvPr/>
          </p:nvPicPr>
          <p:blipFill>
            <a:blip r:embed="rId2" cstate="print"/>
            <a:srcRect l="38011" r="37828"/>
            <a:stretch>
              <a:fillRect/>
            </a:stretch>
          </p:blipFill>
          <p:spPr bwMode="auto">
            <a:xfrm>
              <a:off x="2879330" y="974953"/>
              <a:ext cx="1698862" cy="3416156"/>
            </a:xfrm>
            <a:prstGeom prst="rect">
              <a:avLst/>
            </a:prstGeom>
            <a:noFill/>
            <a:ln w="9525">
              <a:noFill/>
              <a:miter lim="800000"/>
              <a:headEnd/>
              <a:tailEnd/>
            </a:ln>
          </p:spPr>
        </p:pic>
        <p:grpSp>
          <p:nvGrpSpPr>
            <p:cNvPr id="47" name="组合 46"/>
            <p:cNvGrpSpPr/>
            <p:nvPr/>
          </p:nvGrpSpPr>
          <p:grpSpPr>
            <a:xfrm rot="9289577">
              <a:off x="4055227" y="3454755"/>
              <a:ext cx="336428" cy="290536"/>
              <a:chOff x="5638920" y="3406148"/>
              <a:chExt cx="336428" cy="290536"/>
            </a:xfrm>
          </p:grpSpPr>
          <p:sp>
            <p:nvSpPr>
              <p:cNvPr id="21" name="五角星 20"/>
              <p:cNvSpPr/>
              <p:nvPr/>
            </p:nvSpPr>
            <p:spPr bwMode="auto">
              <a:xfrm>
                <a:off x="5638920" y="3406148"/>
                <a:ext cx="336428" cy="290536"/>
              </a:xfrm>
              <a:prstGeom prst="star5">
                <a:avLst>
                  <a:gd name="adj" fmla="val 29377"/>
                  <a:gd name="hf" fmla="val 105146"/>
                  <a:gd name="vf" fmla="val 110557"/>
                </a:avLst>
              </a:prstGeom>
              <a:solidFill>
                <a:schemeClr val="bg1">
                  <a:lumMod val="95000"/>
                </a:schemeClr>
              </a:solidFill>
              <a:ln w="9525" cap="flat" cmpd="sng" algn="ctr">
                <a:noFill/>
                <a:prstDash val="solid"/>
                <a:round/>
                <a:headEnd type="none" w="med" len="med"/>
                <a:tailEnd type="none" w="med" len="med"/>
              </a:ln>
              <a:effectLst/>
            </p:spPr>
            <p:txBody>
              <a:bodyPr/>
              <a:lstStyle/>
              <a:p>
                <a:pPr eaLnBrk="1" hangingPunct="1">
                  <a:buClr>
                    <a:srgbClr val="CC9900"/>
                  </a:buClr>
                  <a:buFont typeface="Wingdings" pitchFamily="2" charset="2"/>
                  <a:buChar char="n"/>
                  <a:defRPr/>
                </a:pPr>
                <a:endParaRPr lang="zh-CN" altLang="en-US">
                  <a:latin typeface="Arial" charset="0"/>
                  <a:ea typeface="SimSun" pitchFamily="2" charset="-122"/>
                </a:endParaRPr>
              </a:p>
            </p:txBody>
          </p:sp>
          <p:sp>
            <p:nvSpPr>
              <p:cNvPr id="22" name="五角星 21"/>
              <p:cNvSpPr/>
              <p:nvPr/>
            </p:nvSpPr>
            <p:spPr bwMode="auto">
              <a:xfrm>
                <a:off x="5693288" y="3454755"/>
                <a:ext cx="246884" cy="214312"/>
              </a:xfrm>
              <a:prstGeom prst="star5">
                <a:avLst>
                  <a:gd name="adj" fmla="val 29377"/>
                  <a:gd name="hf" fmla="val 105146"/>
                  <a:gd name="vf" fmla="val 110557"/>
                </a:avLst>
              </a:prstGeom>
              <a:solidFill>
                <a:srgbClr val="2D44A2"/>
              </a:solidFill>
              <a:ln w="9525" cap="flat" cmpd="sng" algn="ctr">
                <a:noFill/>
                <a:prstDash val="solid"/>
                <a:round/>
                <a:headEnd type="none" w="med" len="med"/>
                <a:tailEnd type="none" w="med" len="med"/>
              </a:ln>
              <a:effectLst/>
            </p:spPr>
            <p:txBody>
              <a:bodyPr anchor="ctr"/>
              <a:lstStyle/>
              <a:p>
                <a:pPr algn="ctr" eaLnBrk="1" hangingPunct="1">
                  <a:buClr>
                    <a:srgbClr val="CC9900"/>
                  </a:buClr>
                  <a:buFont typeface="Wingdings" pitchFamily="2" charset="2"/>
                  <a:buNone/>
                  <a:defRPr/>
                </a:pPr>
                <a:endParaRPr lang="zh-CN" altLang="en-US" sz="6600" dirty="0">
                  <a:solidFill>
                    <a:schemeClr val="bg1"/>
                  </a:solidFill>
                  <a:effectLst>
                    <a:outerShdw blurRad="63500" sx="102000" sy="102000" algn="ctr" rotWithShape="0">
                      <a:prstClr val="black">
                        <a:alpha val="40000"/>
                      </a:prstClr>
                    </a:outerShdw>
                  </a:effectLst>
                  <a:latin typeface="Arial" charset="0"/>
                  <a:ea typeface="SimSun" pitchFamily="2" charset="-122"/>
                </a:endParaRPr>
              </a:p>
            </p:txBody>
          </p:sp>
        </p:grpSp>
        <p:sp>
          <p:nvSpPr>
            <p:cNvPr id="23" name="五角星 22"/>
            <p:cNvSpPr/>
            <p:nvPr/>
          </p:nvSpPr>
          <p:spPr bwMode="auto">
            <a:xfrm>
              <a:off x="4391655" y="1102544"/>
              <a:ext cx="187600" cy="234064"/>
            </a:xfrm>
            <a:prstGeom prst="star5">
              <a:avLst>
                <a:gd name="adj" fmla="val 29377"/>
                <a:gd name="hf" fmla="val 105146"/>
                <a:gd name="vf" fmla="val 110557"/>
              </a:avLst>
            </a:prstGeom>
            <a:noFill/>
            <a:ln w="57150" cap="flat" cmpd="sng" algn="ctr">
              <a:solidFill>
                <a:srgbClr val="46B818"/>
              </a:solidFill>
              <a:prstDash val="solid"/>
              <a:round/>
              <a:headEnd type="none" w="med" len="med"/>
              <a:tailEnd type="none" w="med" len="med"/>
            </a:ln>
            <a:effectLst/>
          </p:spPr>
          <p:txBody>
            <a:bodyPr anchor="ctr"/>
            <a:lstStyle/>
            <a:p>
              <a:pPr algn="ctr" eaLnBrk="1" hangingPunct="1">
                <a:buClr>
                  <a:srgbClr val="CC9900"/>
                </a:buClr>
                <a:buFont typeface="Wingdings" pitchFamily="2" charset="2"/>
                <a:buNone/>
                <a:defRPr/>
              </a:pPr>
              <a:endParaRPr lang="zh-CN" altLang="en-US" sz="6600" dirty="0">
                <a:solidFill>
                  <a:schemeClr val="bg1"/>
                </a:solidFill>
                <a:effectLst>
                  <a:outerShdw blurRad="63500" sx="102000" sy="102000" algn="ctr" rotWithShape="0">
                    <a:prstClr val="black">
                      <a:alpha val="40000"/>
                    </a:prstClr>
                  </a:outerShdw>
                </a:effectLst>
                <a:latin typeface="Arial" charset="0"/>
                <a:ea typeface="SimSun" pitchFamily="2" charset="-122"/>
              </a:endParaRPr>
            </a:p>
          </p:txBody>
        </p:sp>
        <p:sp>
          <p:nvSpPr>
            <p:cNvPr id="24" name="五角星 23"/>
            <p:cNvSpPr/>
            <p:nvPr/>
          </p:nvSpPr>
          <p:spPr bwMode="auto">
            <a:xfrm>
              <a:off x="3508988" y="1196273"/>
              <a:ext cx="245605" cy="212103"/>
            </a:xfrm>
            <a:prstGeom prst="star5">
              <a:avLst>
                <a:gd name="adj" fmla="val 29377"/>
                <a:gd name="hf" fmla="val 105146"/>
                <a:gd name="vf" fmla="val 110557"/>
              </a:avLst>
            </a:prstGeom>
            <a:noFill/>
            <a:ln w="57150" cap="flat" cmpd="sng" algn="ctr">
              <a:solidFill>
                <a:srgbClr val="C00000"/>
              </a:solidFill>
              <a:prstDash val="solid"/>
              <a:round/>
              <a:headEnd type="none" w="med" len="med"/>
              <a:tailEnd type="none" w="med" len="med"/>
            </a:ln>
            <a:effectLst/>
          </p:spPr>
          <p:txBody>
            <a:bodyPr anchor="ctr"/>
            <a:lstStyle/>
            <a:p>
              <a:pPr algn="ctr" eaLnBrk="1" hangingPunct="1">
                <a:buClr>
                  <a:srgbClr val="CC9900"/>
                </a:buClr>
                <a:buFont typeface="Wingdings" pitchFamily="2" charset="2"/>
                <a:buNone/>
                <a:defRPr/>
              </a:pPr>
              <a:endParaRPr lang="zh-CN" altLang="en-US" sz="6600" dirty="0">
                <a:solidFill>
                  <a:schemeClr val="bg1"/>
                </a:solidFill>
                <a:effectLst>
                  <a:outerShdw blurRad="63500" sx="102000" sy="102000" algn="ctr" rotWithShape="0">
                    <a:prstClr val="black">
                      <a:alpha val="40000"/>
                    </a:prstClr>
                  </a:outerShdw>
                </a:effectLst>
                <a:latin typeface="Arial" charset="0"/>
                <a:ea typeface="SimSun" pitchFamily="2" charset="-122"/>
              </a:endParaRPr>
            </a:p>
          </p:txBody>
        </p:sp>
        <p:sp>
          <p:nvSpPr>
            <p:cNvPr id="25" name="五角星 24"/>
            <p:cNvSpPr/>
            <p:nvPr/>
          </p:nvSpPr>
          <p:spPr bwMode="auto">
            <a:xfrm>
              <a:off x="4600436" y="2466718"/>
              <a:ext cx="245605" cy="212103"/>
            </a:xfrm>
            <a:prstGeom prst="star5">
              <a:avLst>
                <a:gd name="adj" fmla="val 29377"/>
                <a:gd name="hf" fmla="val 105146"/>
                <a:gd name="vf" fmla="val 110557"/>
              </a:avLst>
            </a:prstGeom>
            <a:noFill/>
            <a:ln w="57150" cap="flat" cmpd="sng" algn="ctr">
              <a:solidFill>
                <a:srgbClr val="FFC000"/>
              </a:solidFill>
              <a:prstDash val="solid"/>
              <a:round/>
              <a:headEnd type="none" w="med" len="med"/>
              <a:tailEnd type="none" w="med" len="med"/>
            </a:ln>
            <a:effectLst/>
          </p:spPr>
          <p:txBody>
            <a:bodyPr anchor="ctr"/>
            <a:lstStyle/>
            <a:p>
              <a:pPr algn="ctr" eaLnBrk="1" hangingPunct="1">
                <a:buClr>
                  <a:srgbClr val="CC9900"/>
                </a:buClr>
                <a:buFont typeface="Wingdings" pitchFamily="2" charset="2"/>
                <a:buNone/>
                <a:defRPr/>
              </a:pPr>
              <a:endParaRPr lang="zh-CN" altLang="en-US" sz="6600" dirty="0">
                <a:solidFill>
                  <a:schemeClr val="bg1"/>
                </a:solidFill>
                <a:effectLst>
                  <a:outerShdw blurRad="63500" sx="102000" sy="102000" algn="ctr" rotWithShape="0">
                    <a:prstClr val="black">
                      <a:alpha val="40000"/>
                    </a:prstClr>
                  </a:outerShdw>
                </a:effectLst>
                <a:latin typeface="Arial" charset="0"/>
                <a:ea typeface="SimSun" pitchFamily="2" charset="-122"/>
              </a:endParaRPr>
            </a:p>
          </p:txBody>
        </p:sp>
        <p:sp>
          <p:nvSpPr>
            <p:cNvPr id="26" name="五角星 25"/>
            <p:cNvSpPr/>
            <p:nvPr/>
          </p:nvSpPr>
          <p:spPr bwMode="auto">
            <a:xfrm>
              <a:off x="3068650" y="2555095"/>
              <a:ext cx="245605" cy="212103"/>
            </a:xfrm>
            <a:prstGeom prst="star5">
              <a:avLst>
                <a:gd name="adj" fmla="val 29377"/>
                <a:gd name="hf" fmla="val 105146"/>
                <a:gd name="vf" fmla="val 110557"/>
              </a:avLst>
            </a:prstGeom>
            <a:noFill/>
            <a:ln w="57150" cap="flat" cmpd="sng" algn="ctr">
              <a:solidFill>
                <a:schemeClr val="bg1">
                  <a:lumMod val="65000"/>
                </a:schemeClr>
              </a:solidFill>
              <a:prstDash val="solid"/>
              <a:round/>
              <a:headEnd type="none" w="med" len="med"/>
              <a:tailEnd type="none" w="med" len="med"/>
            </a:ln>
            <a:effectLst/>
          </p:spPr>
          <p:txBody>
            <a:bodyPr anchor="ctr"/>
            <a:lstStyle/>
            <a:p>
              <a:pPr algn="ctr" eaLnBrk="1" hangingPunct="1">
                <a:buClr>
                  <a:srgbClr val="CC9900"/>
                </a:buClr>
                <a:buFont typeface="Wingdings" pitchFamily="2" charset="2"/>
                <a:buNone/>
                <a:defRPr/>
              </a:pPr>
              <a:endParaRPr lang="zh-CN" altLang="en-US" sz="6600" dirty="0">
                <a:solidFill>
                  <a:schemeClr val="bg1"/>
                </a:solidFill>
                <a:effectLst>
                  <a:outerShdw blurRad="63500" sx="102000" sy="102000" algn="ctr" rotWithShape="0">
                    <a:prstClr val="black">
                      <a:alpha val="40000"/>
                    </a:prstClr>
                  </a:outerShdw>
                </a:effectLst>
                <a:latin typeface="Arial" charset="0"/>
                <a:ea typeface="SimSun" pitchFamily="2" charset="-122"/>
              </a:endParaRPr>
            </a:p>
          </p:txBody>
        </p:sp>
        <p:cxnSp>
          <p:nvCxnSpPr>
            <p:cNvPr id="30" name="肘形连接符 51"/>
            <p:cNvCxnSpPr>
              <a:cxnSpLocks noChangeShapeType="1"/>
              <a:stCxn id="21" idx="1"/>
            </p:cNvCxnSpPr>
            <p:nvPr/>
          </p:nvCxnSpPr>
          <p:spPr bwMode="auto">
            <a:xfrm flipV="1">
              <a:off x="4390265" y="3296136"/>
              <a:ext cx="982460" cy="263371"/>
            </a:xfrm>
            <a:prstGeom prst="bentConnector3">
              <a:avLst>
                <a:gd name="adj1" fmla="val 50000"/>
              </a:avLst>
            </a:prstGeom>
            <a:noFill/>
            <a:ln w="9525" algn="ctr">
              <a:solidFill>
                <a:schemeClr val="bg1"/>
              </a:solidFill>
              <a:prstDash val="sysDash"/>
              <a:round/>
              <a:headEnd/>
              <a:tailEnd/>
            </a:ln>
          </p:spPr>
        </p:cxnSp>
      </p:grpSp>
      <p:sp>
        <p:nvSpPr>
          <p:cNvPr id="61" name="矩形 60"/>
          <p:cNvSpPr/>
          <p:nvPr/>
        </p:nvSpPr>
        <p:spPr>
          <a:xfrm>
            <a:off x="4689811" y="1545185"/>
            <a:ext cx="1433621" cy="553998"/>
          </a:xfrm>
          <a:prstGeom prst="rect">
            <a:avLst/>
          </a:prstGeom>
        </p:spPr>
        <p:txBody>
          <a:bodyPr wrap="square">
            <a:spAutoFit/>
          </a:bodyPr>
          <a:lstStyle/>
          <a:p>
            <a:pPr>
              <a:lnSpc>
                <a:spcPts val="1200"/>
              </a:lnSpc>
            </a:pPr>
            <a:r>
              <a:rPr lang="en-US" altLang="zh-CN" sz="1400" dirty="0">
                <a:solidFill>
                  <a:schemeClr val="bg1"/>
                </a:solidFill>
                <a:latin typeface="Impact" pitchFamily="34" charset="0"/>
                <a:cs typeface="Arial" pitchFamily="34" charset="0"/>
              </a:rPr>
              <a:t>Economy</a:t>
            </a:r>
          </a:p>
          <a:p>
            <a:pPr>
              <a:lnSpc>
                <a:spcPts val="1200"/>
              </a:lnSpc>
            </a:pPr>
            <a:endParaRPr lang="en-US" altLang="zh-CN" sz="1400" dirty="0">
              <a:solidFill>
                <a:schemeClr val="bg1"/>
              </a:solidFill>
              <a:latin typeface="Impact" pitchFamily="34" charset="0"/>
              <a:cs typeface="Arial" pitchFamily="34" charset="0"/>
            </a:endParaRPr>
          </a:p>
          <a:p>
            <a:pPr>
              <a:lnSpc>
                <a:spcPts val="1200"/>
              </a:lnSpc>
            </a:pPr>
            <a:r>
              <a:rPr lang="en-US" altLang="zh-CN" sz="1400" dirty="0">
                <a:solidFill>
                  <a:schemeClr val="bg1"/>
                </a:solidFill>
                <a:latin typeface="Impact" pitchFamily="34" charset="0"/>
                <a:cs typeface="Arial" pitchFamily="34" charset="0"/>
              </a:rPr>
              <a:t>Development</a:t>
            </a:r>
            <a:endParaRPr lang="zh-CN" altLang="en-US" sz="1400" dirty="0">
              <a:solidFill>
                <a:schemeClr val="bg1"/>
              </a:solidFill>
              <a:latin typeface="Impact" pitchFamily="34" charset="0"/>
              <a:cs typeface="Arial" pitchFamily="34" charset="0"/>
            </a:endParaRPr>
          </a:p>
        </p:txBody>
      </p:sp>
      <p:pic>
        <p:nvPicPr>
          <p:cNvPr id="62" name="图片 61"/>
          <p:cNvPicPr preferRelativeResize="0">
            <a:picLocks/>
          </p:cNvPicPr>
          <p:nvPr/>
        </p:nvPicPr>
        <p:blipFill>
          <a:blip r:embed="rId3" cstate="print">
            <a:extLst/>
          </a:blip>
          <a:stretch>
            <a:fillRect/>
          </a:stretch>
        </p:blipFill>
        <p:spPr>
          <a:xfrm>
            <a:off x="6123432" y="1695966"/>
            <a:ext cx="701817" cy="701837"/>
          </a:xfrm>
          <a:prstGeom prst="ellipse">
            <a:avLst/>
          </a:prstGeom>
          <a:ln w="5715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63" name="图片 62"/>
          <p:cNvPicPr preferRelativeResize="0">
            <a:picLocks/>
          </p:cNvPicPr>
          <p:nvPr/>
        </p:nvPicPr>
        <p:blipFill>
          <a:blip r:embed="rId4" cstate="print">
            <a:extLst/>
          </a:blip>
          <a:stretch>
            <a:fillRect/>
          </a:stretch>
        </p:blipFill>
        <p:spPr>
          <a:xfrm>
            <a:off x="2135359" y="3619638"/>
            <a:ext cx="701817" cy="701837"/>
          </a:xfrm>
          <a:prstGeom prst="ellipse">
            <a:avLst/>
          </a:prstGeom>
          <a:ln w="5715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64" name="图片 63"/>
          <p:cNvPicPr preferRelativeResize="0">
            <a:picLocks/>
          </p:cNvPicPr>
          <p:nvPr/>
        </p:nvPicPr>
        <p:blipFill>
          <a:blip r:embed="rId5" cstate="print">
            <a:extLst/>
          </a:blip>
          <a:stretch>
            <a:fillRect/>
          </a:stretch>
        </p:blipFill>
        <p:spPr>
          <a:xfrm>
            <a:off x="1905618" y="4881734"/>
            <a:ext cx="701817" cy="701837"/>
          </a:xfrm>
          <a:prstGeom prst="ellipse">
            <a:avLst/>
          </a:prstGeom>
          <a:ln w="5715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65" name="矩形 64"/>
          <p:cNvSpPr/>
          <p:nvPr/>
        </p:nvSpPr>
        <p:spPr>
          <a:xfrm>
            <a:off x="5034373" y="2460303"/>
            <a:ext cx="1431802" cy="553998"/>
          </a:xfrm>
          <a:prstGeom prst="rect">
            <a:avLst/>
          </a:prstGeom>
        </p:spPr>
        <p:txBody>
          <a:bodyPr wrap="none">
            <a:spAutoFit/>
          </a:bodyPr>
          <a:lstStyle/>
          <a:p>
            <a:pPr>
              <a:lnSpc>
                <a:spcPts val="1200"/>
              </a:lnSpc>
            </a:pPr>
            <a:r>
              <a:rPr lang="en-US" altLang="zh-CN" sz="1400" dirty="0">
                <a:solidFill>
                  <a:schemeClr val="bg1"/>
                </a:solidFill>
                <a:latin typeface="Impact" pitchFamily="34" charset="0"/>
                <a:cs typeface="Arial" pitchFamily="34" charset="0"/>
              </a:rPr>
              <a:t>National </a:t>
            </a:r>
          </a:p>
          <a:p>
            <a:pPr>
              <a:lnSpc>
                <a:spcPts val="1200"/>
              </a:lnSpc>
            </a:pPr>
            <a:endParaRPr lang="en-US" altLang="zh-CN" sz="1400" dirty="0">
              <a:solidFill>
                <a:schemeClr val="bg1"/>
              </a:solidFill>
              <a:latin typeface="Impact" pitchFamily="34" charset="0"/>
              <a:cs typeface="Arial" pitchFamily="34" charset="0"/>
            </a:endParaRPr>
          </a:p>
          <a:p>
            <a:pPr>
              <a:lnSpc>
                <a:spcPts val="1200"/>
              </a:lnSpc>
            </a:pPr>
            <a:r>
              <a:rPr lang="en-US" altLang="zh-CN" sz="1400" dirty="0">
                <a:solidFill>
                  <a:schemeClr val="bg1"/>
                </a:solidFill>
                <a:latin typeface="Impact" pitchFamily="34" charset="0"/>
                <a:cs typeface="Arial" pitchFamily="34" charset="0"/>
              </a:rPr>
              <a:t>Competitiveness</a:t>
            </a:r>
            <a:endParaRPr lang="zh-CN" altLang="en-US" sz="1400" dirty="0">
              <a:solidFill>
                <a:schemeClr val="bg1"/>
              </a:solidFill>
              <a:latin typeface="Impact" pitchFamily="34" charset="0"/>
              <a:cs typeface="Arial" pitchFamily="34" charset="0"/>
            </a:endParaRPr>
          </a:p>
        </p:txBody>
      </p:sp>
      <p:sp>
        <p:nvSpPr>
          <p:cNvPr id="66" name="矩形 65"/>
          <p:cNvSpPr/>
          <p:nvPr/>
        </p:nvSpPr>
        <p:spPr>
          <a:xfrm>
            <a:off x="3092697" y="1831779"/>
            <a:ext cx="1090362" cy="307777"/>
          </a:xfrm>
          <a:prstGeom prst="rect">
            <a:avLst/>
          </a:prstGeom>
        </p:spPr>
        <p:txBody>
          <a:bodyPr wrap="none">
            <a:spAutoFit/>
          </a:bodyPr>
          <a:lstStyle/>
          <a:p>
            <a:pPr algn="r"/>
            <a:r>
              <a:rPr lang="en-US" altLang="zh-CN" sz="1400" dirty="0">
                <a:solidFill>
                  <a:schemeClr val="bg1"/>
                </a:solidFill>
                <a:latin typeface="Impact" pitchFamily="34" charset="0"/>
                <a:cs typeface="Arial" pitchFamily="34" charset="0"/>
              </a:rPr>
              <a:t>Employment</a:t>
            </a:r>
            <a:endParaRPr lang="zh-CN" altLang="en-US" sz="1400" dirty="0">
              <a:solidFill>
                <a:schemeClr val="bg1"/>
              </a:solidFill>
              <a:latin typeface="Impact" pitchFamily="34" charset="0"/>
              <a:cs typeface="Arial" pitchFamily="34" charset="0"/>
            </a:endParaRPr>
          </a:p>
        </p:txBody>
      </p:sp>
      <p:sp>
        <p:nvSpPr>
          <p:cNvPr id="67" name="矩形 66"/>
          <p:cNvSpPr/>
          <p:nvPr/>
        </p:nvSpPr>
        <p:spPr>
          <a:xfrm>
            <a:off x="2653268" y="3245404"/>
            <a:ext cx="1166088" cy="246221"/>
          </a:xfrm>
          <a:prstGeom prst="rect">
            <a:avLst/>
          </a:prstGeom>
        </p:spPr>
        <p:txBody>
          <a:bodyPr wrap="none">
            <a:spAutoFit/>
          </a:bodyPr>
          <a:lstStyle/>
          <a:p>
            <a:pPr algn="r">
              <a:lnSpc>
                <a:spcPts val="1200"/>
              </a:lnSpc>
            </a:pPr>
            <a:r>
              <a:rPr lang="en-US" altLang="zh-CN" sz="1400" b="1" kern="100" dirty="0">
                <a:latin typeface="宋体" panose="02010600030101010101" pitchFamily="2" charset="-122"/>
                <a:cs typeface="Arial" panose="020B0604020202020204" pitchFamily="34" charset="0"/>
              </a:rPr>
              <a:t> </a:t>
            </a:r>
            <a:r>
              <a:rPr lang="en-US" altLang="zh-CN" sz="1400" dirty="0">
                <a:solidFill>
                  <a:schemeClr val="bg1"/>
                </a:solidFill>
                <a:latin typeface="Impact" pitchFamily="34" charset="0"/>
                <a:cs typeface="Arial" pitchFamily="34" charset="0"/>
              </a:rPr>
              <a:t>Productivity</a:t>
            </a:r>
            <a:endParaRPr lang="zh-CN" altLang="zh-CN" sz="1400" dirty="0">
              <a:solidFill>
                <a:schemeClr val="bg1"/>
              </a:solidFill>
              <a:latin typeface="Impact" pitchFamily="34" charset="0"/>
              <a:cs typeface="Arial" pitchFamily="34" charset="0"/>
            </a:endParaRPr>
          </a:p>
        </p:txBody>
      </p:sp>
      <p:sp>
        <p:nvSpPr>
          <p:cNvPr id="69" name="五角星 68"/>
          <p:cNvSpPr/>
          <p:nvPr/>
        </p:nvSpPr>
        <p:spPr bwMode="auto">
          <a:xfrm>
            <a:off x="3261629" y="4844911"/>
            <a:ext cx="245605" cy="212103"/>
          </a:xfrm>
          <a:prstGeom prst="star5">
            <a:avLst>
              <a:gd name="adj" fmla="val 29377"/>
              <a:gd name="hf" fmla="val 105146"/>
              <a:gd name="vf" fmla="val 110557"/>
            </a:avLst>
          </a:prstGeom>
          <a:noFill/>
          <a:ln w="57150" cap="flat" cmpd="sng" algn="ctr">
            <a:solidFill>
              <a:schemeClr val="bg1">
                <a:lumMod val="65000"/>
              </a:schemeClr>
            </a:solidFill>
            <a:prstDash val="solid"/>
            <a:round/>
            <a:headEnd type="none" w="med" len="med"/>
            <a:tailEnd type="none" w="med" len="med"/>
          </a:ln>
          <a:effectLst/>
        </p:spPr>
        <p:txBody>
          <a:bodyPr anchor="ctr"/>
          <a:lstStyle/>
          <a:p>
            <a:pPr algn="ctr" eaLnBrk="1" hangingPunct="1">
              <a:buClr>
                <a:srgbClr val="CC9900"/>
              </a:buClr>
              <a:buFont typeface="Wingdings" pitchFamily="2" charset="2"/>
              <a:buNone/>
              <a:defRPr/>
            </a:pPr>
            <a:endParaRPr lang="zh-CN" altLang="en-US" sz="6600" dirty="0">
              <a:solidFill>
                <a:schemeClr val="bg1"/>
              </a:solidFill>
              <a:effectLst>
                <a:outerShdw blurRad="63500" sx="102000" sy="102000" algn="ctr" rotWithShape="0">
                  <a:prstClr val="black">
                    <a:alpha val="40000"/>
                  </a:prstClr>
                </a:outerShdw>
              </a:effectLst>
              <a:latin typeface="Arial" charset="0"/>
              <a:ea typeface="SimSun" pitchFamily="2" charset="-122"/>
            </a:endParaRPr>
          </a:p>
        </p:txBody>
      </p:sp>
      <p:pic>
        <p:nvPicPr>
          <p:cNvPr id="71" name="图片 70"/>
          <p:cNvPicPr preferRelativeResize="0">
            <a:picLocks/>
          </p:cNvPicPr>
          <p:nvPr/>
        </p:nvPicPr>
        <p:blipFill>
          <a:blip r:embed="rId6" cstate="print">
            <a:extLst/>
          </a:blip>
          <a:stretch>
            <a:fillRect/>
          </a:stretch>
        </p:blipFill>
        <p:spPr>
          <a:xfrm>
            <a:off x="6123432" y="2956110"/>
            <a:ext cx="701817" cy="701837"/>
          </a:xfrm>
          <a:prstGeom prst="ellipse">
            <a:avLst/>
          </a:prstGeom>
          <a:ln w="5715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72" name="矩形 71"/>
          <p:cNvSpPr/>
          <p:nvPr/>
        </p:nvSpPr>
        <p:spPr>
          <a:xfrm>
            <a:off x="2341663" y="4553806"/>
            <a:ext cx="1241109" cy="246221"/>
          </a:xfrm>
          <a:prstGeom prst="rect">
            <a:avLst/>
          </a:prstGeom>
        </p:spPr>
        <p:txBody>
          <a:bodyPr wrap="none">
            <a:spAutoFit/>
          </a:bodyPr>
          <a:lstStyle/>
          <a:p>
            <a:pPr>
              <a:lnSpc>
                <a:spcPts val="1200"/>
              </a:lnSpc>
            </a:pPr>
            <a:r>
              <a:rPr lang="en-US" altLang="zh-CN" sz="1400" dirty="0">
                <a:solidFill>
                  <a:schemeClr val="bg1"/>
                </a:solidFill>
                <a:latin typeface="Impact" pitchFamily="34" charset="0"/>
                <a:cs typeface="Arial" pitchFamily="34" charset="0"/>
              </a:rPr>
              <a:t>Public Service</a:t>
            </a:r>
            <a:endParaRPr lang="zh-CN" altLang="en-US" sz="1400" dirty="0">
              <a:solidFill>
                <a:schemeClr val="bg1"/>
              </a:solidFill>
              <a:latin typeface="Impact" pitchFamily="34" charset="0"/>
              <a:cs typeface="Arial" pitchFamily="34" charset="0"/>
            </a:endParaRPr>
          </a:p>
        </p:txBody>
      </p:sp>
      <p:sp>
        <p:nvSpPr>
          <p:cNvPr id="73" name="矩形 72"/>
          <p:cNvSpPr/>
          <p:nvPr/>
        </p:nvSpPr>
        <p:spPr>
          <a:xfrm>
            <a:off x="4790992" y="3932129"/>
            <a:ext cx="947695" cy="307777"/>
          </a:xfrm>
          <a:prstGeom prst="rect">
            <a:avLst/>
          </a:prstGeom>
        </p:spPr>
        <p:txBody>
          <a:bodyPr wrap="none">
            <a:spAutoFit/>
          </a:bodyPr>
          <a:lstStyle/>
          <a:p>
            <a:r>
              <a:rPr lang="en-US" altLang="zh-CN" sz="1400" dirty="0">
                <a:solidFill>
                  <a:schemeClr val="bg1"/>
                </a:solidFill>
                <a:latin typeface="Impact" pitchFamily="34" charset="0"/>
                <a:cs typeface="Arial" pitchFamily="34" charset="0"/>
              </a:rPr>
              <a:t>Enterprise</a:t>
            </a:r>
            <a:endParaRPr lang="zh-CN" altLang="en-US" sz="1400" dirty="0">
              <a:solidFill>
                <a:schemeClr val="bg1"/>
              </a:solidFill>
              <a:latin typeface="Impact" pitchFamily="34" charset="0"/>
              <a:cs typeface="Arial" pitchFamily="34" charset="0"/>
            </a:endParaRPr>
          </a:p>
        </p:txBody>
      </p:sp>
      <p:pic>
        <p:nvPicPr>
          <p:cNvPr id="74" name="图片 73"/>
          <p:cNvPicPr preferRelativeResize="0">
            <a:picLocks/>
          </p:cNvPicPr>
          <p:nvPr/>
        </p:nvPicPr>
        <p:blipFill>
          <a:blip r:embed="rId7" cstate="print">
            <a:extLst/>
          </a:blip>
          <a:stretch>
            <a:fillRect/>
          </a:stretch>
        </p:blipFill>
        <p:spPr>
          <a:xfrm>
            <a:off x="2256526" y="2303667"/>
            <a:ext cx="701817" cy="701837"/>
          </a:xfrm>
          <a:prstGeom prst="ellipse">
            <a:avLst/>
          </a:prstGeom>
          <a:ln w="5715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pic>
        <p:nvPicPr>
          <p:cNvPr id="75" name="图片 74"/>
          <p:cNvPicPr preferRelativeResize="0">
            <a:picLocks/>
          </p:cNvPicPr>
          <p:nvPr/>
        </p:nvPicPr>
        <p:blipFill>
          <a:blip r:embed="rId8" cstate="print">
            <a:extLst/>
          </a:blip>
          <a:srcRect l="5763" t="14031" r="8892" b="2519"/>
          <a:stretch>
            <a:fillRect/>
          </a:stretch>
        </p:blipFill>
        <p:spPr>
          <a:xfrm>
            <a:off x="5872566" y="3932129"/>
            <a:ext cx="701817" cy="701837"/>
          </a:xfrm>
          <a:prstGeom prst="ellipse">
            <a:avLst/>
          </a:prstGeom>
          <a:ln w="57150" cap="rnd">
            <a:solidFill>
              <a:srgbClr val="C8C6BD"/>
            </a:solidFill>
            <a:prstDash val="solid"/>
          </a:ln>
          <a:effectLst>
            <a:outerShdw blurRad="127000" algn="bl" rotWithShape="0">
              <a:srgbClr val="000000"/>
            </a:outerShdw>
          </a:effectLst>
          <a:scene3d>
            <a:camera prst="perspectiveFront" fov="5400000"/>
            <a:lightRig rig="threePt" dir="t">
              <a:rot lat="0" lon="0" rev="19200000"/>
            </a:lightRig>
          </a:scene3d>
          <a:sp3d extrusionH="25400">
            <a:bevelT w="304800" h="152400" prst="hardEdge"/>
            <a:extrusionClr>
              <a:srgbClr val="000000"/>
            </a:extrusionClr>
          </a:sp3d>
        </p:spPr>
      </p:pic>
      <p:sp>
        <p:nvSpPr>
          <p:cNvPr id="77" name="矩形 76"/>
          <p:cNvSpPr/>
          <p:nvPr/>
        </p:nvSpPr>
        <p:spPr>
          <a:xfrm>
            <a:off x="405191" y="1123928"/>
            <a:ext cx="5213287" cy="400110"/>
          </a:xfrm>
          <a:prstGeom prst="rect">
            <a:avLst/>
          </a:prstGeom>
        </p:spPr>
        <p:txBody>
          <a:bodyPr wrap="none">
            <a:spAutoFit/>
          </a:bodyPr>
          <a:lstStyle/>
          <a:p>
            <a:pPr defTabSz="767770">
              <a:buClr>
                <a:schemeClr val="bg1"/>
              </a:buClr>
              <a:defRPr/>
            </a:pPr>
            <a:r>
              <a:rPr kumimoji="1" lang="en-US" altLang="zh-CN" sz="2000" b="1" dirty="0" smtClean="0">
                <a:ea typeface="微软雅黑" pitchFamily="34" charset="-122"/>
                <a:cs typeface="Arial" panose="020B0604020202020204" pitchFamily="34" charset="0"/>
                <a:sym typeface="???? Bold" charset="0"/>
              </a:rPr>
              <a:t>Broadband </a:t>
            </a:r>
            <a:r>
              <a:rPr kumimoji="1" lang="en-US" altLang="zh-CN" sz="2000" b="1" dirty="0" smtClean="0">
                <a:ea typeface="微软雅黑" pitchFamily="34" charset="-122"/>
                <a:cs typeface="Arial" panose="020B0604020202020204" pitchFamily="34" charset="0"/>
              </a:rPr>
              <a:t>Benefit for a Smart Nation</a:t>
            </a:r>
            <a:endParaRPr kumimoji="1" lang="en-US" altLang="zh-CN" sz="2000" b="1" dirty="0">
              <a:ea typeface="微软雅黑" pitchFamily="34" charset="-122"/>
              <a:cs typeface="Arial" panose="020B0604020202020204" pitchFamily="34" charset="0"/>
            </a:endParaRPr>
          </a:p>
        </p:txBody>
      </p:sp>
      <p:sp>
        <p:nvSpPr>
          <p:cNvPr id="78" name="矩形 77"/>
          <p:cNvSpPr/>
          <p:nvPr/>
        </p:nvSpPr>
        <p:spPr>
          <a:xfrm>
            <a:off x="303655" y="2098348"/>
            <a:ext cx="2088695" cy="1015663"/>
          </a:xfrm>
          <a:prstGeom prst="rect">
            <a:avLst/>
          </a:prstGeom>
        </p:spPr>
        <p:txBody>
          <a:bodyPr wrap="square">
            <a:spAutoFit/>
          </a:bodyPr>
          <a:lstStyle/>
          <a:p>
            <a:r>
              <a:rPr lang="zh-CN" altLang="en-US" sz="1200" b="1" dirty="0">
                <a:solidFill>
                  <a:schemeClr val="bg1"/>
                </a:solidFill>
                <a:latin typeface="+mn-lt"/>
              </a:rPr>
              <a:t>More Jobs:</a:t>
            </a:r>
          </a:p>
          <a:p>
            <a:r>
              <a:rPr lang="zh-CN" altLang="en-US" sz="1200" dirty="0">
                <a:solidFill>
                  <a:schemeClr val="bg1"/>
                </a:solidFill>
                <a:latin typeface="+mj-lt"/>
              </a:rPr>
              <a:t>10% increase in </a:t>
            </a:r>
            <a:r>
              <a:rPr lang="en-GB" altLang="zh-CN" sz="1200" dirty="0" smtClean="0">
                <a:solidFill>
                  <a:schemeClr val="bg1"/>
                </a:solidFill>
                <a:latin typeface="+mj-lt"/>
              </a:rPr>
              <a:t>Broadband </a:t>
            </a:r>
            <a:r>
              <a:rPr lang="zh-CN" altLang="en-US" sz="1200" dirty="0" smtClean="0">
                <a:solidFill>
                  <a:schemeClr val="bg1"/>
                </a:solidFill>
                <a:latin typeface="+mj-lt"/>
              </a:rPr>
              <a:t>penetration</a:t>
            </a:r>
            <a:endParaRPr lang="en-US" altLang="zh-CN" sz="1200" dirty="0">
              <a:solidFill>
                <a:schemeClr val="bg1"/>
              </a:solidFill>
              <a:latin typeface="+mj-lt"/>
            </a:endParaRPr>
          </a:p>
          <a:p>
            <a:r>
              <a:rPr lang="zh-CN" altLang="en-US" sz="1200" dirty="0">
                <a:solidFill>
                  <a:schemeClr val="bg1"/>
                </a:solidFill>
                <a:latin typeface="+mj-lt"/>
              </a:rPr>
              <a:t>-&gt; </a:t>
            </a:r>
            <a:r>
              <a:rPr lang="zh-CN" altLang="en-US" sz="1200" b="1" dirty="0">
                <a:solidFill>
                  <a:srgbClr val="FFFF00"/>
                </a:solidFill>
                <a:latin typeface="+mj-lt"/>
              </a:rPr>
              <a:t>2-3% </a:t>
            </a:r>
            <a:r>
              <a:rPr lang="zh-CN" altLang="en-US" sz="1200" dirty="0">
                <a:solidFill>
                  <a:schemeClr val="bg1"/>
                </a:solidFill>
                <a:latin typeface="+mj-lt"/>
              </a:rPr>
              <a:t>employment </a:t>
            </a:r>
            <a:r>
              <a:rPr lang="zh-CN" altLang="en-US" sz="1200" dirty="0" smtClean="0">
                <a:solidFill>
                  <a:schemeClr val="bg1"/>
                </a:solidFill>
                <a:latin typeface="+mj-lt"/>
              </a:rPr>
              <a:t>incre</a:t>
            </a:r>
            <a:r>
              <a:rPr lang="en-US" altLang="zh-CN" sz="1200" dirty="0" smtClean="0">
                <a:solidFill>
                  <a:schemeClr val="bg1"/>
                </a:solidFill>
                <a:latin typeface="+mj-lt"/>
              </a:rPr>
              <a:t>a</a:t>
            </a:r>
            <a:r>
              <a:rPr lang="zh-CN" altLang="en-US" sz="1200" dirty="0" smtClean="0">
                <a:solidFill>
                  <a:schemeClr val="bg1"/>
                </a:solidFill>
                <a:latin typeface="+mj-lt"/>
              </a:rPr>
              <a:t>se</a:t>
            </a:r>
            <a:endParaRPr lang="zh-CN" altLang="en-US" sz="1200" dirty="0">
              <a:solidFill>
                <a:schemeClr val="bg1"/>
              </a:solidFill>
              <a:latin typeface="+mj-lt"/>
            </a:endParaRPr>
          </a:p>
        </p:txBody>
      </p:sp>
      <p:sp>
        <p:nvSpPr>
          <p:cNvPr id="79" name="矩形 78"/>
          <p:cNvSpPr/>
          <p:nvPr/>
        </p:nvSpPr>
        <p:spPr>
          <a:xfrm>
            <a:off x="301417" y="3520946"/>
            <a:ext cx="1955108" cy="830997"/>
          </a:xfrm>
          <a:prstGeom prst="rect">
            <a:avLst/>
          </a:prstGeom>
        </p:spPr>
        <p:txBody>
          <a:bodyPr wrap="square">
            <a:spAutoFit/>
          </a:bodyPr>
          <a:lstStyle/>
          <a:p>
            <a:r>
              <a:rPr lang="zh-CN" altLang="en-US" sz="1200" b="1" dirty="0">
                <a:solidFill>
                  <a:schemeClr val="bg1"/>
                </a:solidFill>
                <a:latin typeface="+mn-lt"/>
              </a:rPr>
              <a:t>Enhancing Productivity</a:t>
            </a:r>
          </a:p>
          <a:p>
            <a:r>
              <a:rPr lang="zh-CN" altLang="en-US" sz="1200" dirty="0">
                <a:solidFill>
                  <a:schemeClr val="bg1"/>
                </a:solidFill>
                <a:latin typeface="+mn-lt"/>
              </a:rPr>
              <a:t>10</a:t>
            </a:r>
            <a:r>
              <a:rPr lang="zh-CN" altLang="en-US" sz="1200" dirty="0">
                <a:solidFill>
                  <a:schemeClr val="bg1"/>
                </a:solidFill>
                <a:latin typeface="+mj-lt"/>
              </a:rPr>
              <a:t>% increase in BB penetration</a:t>
            </a:r>
            <a:r>
              <a:rPr lang="en-US" altLang="zh-CN" sz="1200" dirty="0">
                <a:solidFill>
                  <a:schemeClr val="bg1"/>
                </a:solidFill>
                <a:latin typeface="+mj-lt"/>
              </a:rPr>
              <a:t>-&gt;</a:t>
            </a:r>
            <a:r>
              <a:rPr lang="en-US" altLang="zh-CN" sz="1200" b="1" dirty="0">
                <a:solidFill>
                  <a:srgbClr val="FFFF00"/>
                </a:solidFill>
                <a:latin typeface="+mj-lt"/>
              </a:rPr>
              <a:t>5-10%</a:t>
            </a:r>
            <a:r>
              <a:rPr lang="en-US" altLang="zh-CN" sz="1200" dirty="0">
                <a:solidFill>
                  <a:schemeClr val="bg1"/>
                </a:solidFill>
                <a:latin typeface="+mj-lt"/>
              </a:rPr>
              <a:t> </a:t>
            </a:r>
          </a:p>
          <a:p>
            <a:r>
              <a:rPr lang="en-US" altLang="zh-CN" sz="1200" dirty="0">
                <a:solidFill>
                  <a:schemeClr val="bg1"/>
                </a:solidFill>
                <a:latin typeface="+mj-lt"/>
              </a:rPr>
              <a:t>P</a:t>
            </a:r>
            <a:r>
              <a:rPr lang="zh-CN" altLang="en-US" sz="1200" dirty="0">
                <a:solidFill>
                  <a:schemeClr val="bg1"/>
                </a:solidFill>
                <a:latin typeface="+mj-lt"/>
              </a:rPr>
              <a:t>roductivity increase</a:t>
            </a:r>
          </a:p>
        </p:txBody>
      </p:sp>
      <p:sp>
        <p:nvSpPr>
          <p:cNvPr id="80" name="矩形 79"/>
          <p:cNvSpPr/>
          <p:nvPr/>
        </p:nvSpPr>
        <p:spPr>
          <a:xfrm>
            <a:off x="6825249" y="1631386"/>
            <a:ext cx="1940813" cy="1015663"/>
          </a:xfrm>
          <a:prstGeom prst="rect">
            <a:avLst/>
          </a:prstGeom>
        </p:spPr>
        <p:txBody>
          <a:bodyPr wrap="square">
            <a:spAutoFit/>
          </a:bodyPr>
          <a:lstStyle/>
          <a:p>
            <a:r>
              <a:rPr lang="zh-CN" altLang="en-US" sz="1200" b="1" dirty="0">
                <a:solidFill>
                  <a:schemeClr val="bg1"/>
                </a:solidFill>
                <a:latin typeface="+mn-lt"/>
              </a:rPr>
              <a:t>GDP growth</a:t>
            </a:r>
          </a:p>
          <a:p>
            <a:r>
              <a:rPr lang="zh-CN" altLang="en-US" sz="1200" dirty="0">
                <a:solidFill>
                  <a:schemeClr val="bg1"/>
                </a:solidFill>
                <a:latin typeface="+mn-lt"/>
              </a:rPr>
              <a:t>10% increase in BB penetration-&gt; </a:t>
            </a:r>
            <a:r>
              <a:rPr lang="zh-CN" altLang="en-US" sz="1200" b="1" dirty="0">
                <a:solidFill>
                  <a:srgbClr val="FFFF00"/>
                </a:solidFill>
                <a:latin typeface="+mn-lt"/>
              </a:rPr>
              <a:t>1.3%</a:t>
            </a:r>
            <a:r>
              <a:rPr lang="zh-CN" altLang="en-US" sz="1200" dirty="0">
                <a:solidFill>
                  <a:schemeClr val="bg1"/>
                </a:solidFill>
                <a:latin typeface="+mn-lt"/>
              </a:rPr>
              <a:t> increase in economic growth</a:t>
            </a:r>
          </a:p>
        </p:txBody>
      </p:sp>
      <p:sp>
        <p:nvSpPr>
          <p:cNvPr id="81" name="矩形 80"/>
          <p:cNvSpPr/>
          <p:nvPr/>
        </p:nvSpPr>
        <p:spPr>
          <a:xfrm>
            <a:off x="6825249" y="3211587"/>
            <a:ext cx="2031373" cy="276999"/>
          </a:xfrm>
          <a:prstGeom prst="rect">
            <a:avLst/>
          </a:prstGeom>
        </p:spPr>
        <p:txBody>
          <a:bodyPr wrap="square">
            <a:spAutoFit/>
          </a:bodyPr>
          <a:lstStyle/>
          <a:p>
            <a:r>
              <a:rPr lang="zh-CN" altLang="en-US" sz="1200" b="1" dirty="0">
                <a:solidFill>
                  <a:schemeClr val="bg1"/>
                </a:solidFill>
                <a:latin typeface="+mn-lt"/>
              </a:rPr>
              <a:t>Bridging Digital Divide</a:t>
            </a:r>
          </a:p>
        </p:txBody>
      </p:sp>
      <p:sp>
        <p:nvSpPr>
          <p:cNvPr id="82" name="矩形 81"/>
          <p:cNvSpPr/>
          <p:nvPr/>
        </p:nvSpPr>
        <p:spPr>
          <a:xfrm>
            <a:off x="303654" y="4873785"/>
            <a:ext cx="1498414" cy="461665"/>
          </a:xfrm>
          <a:prstGeom prst="rect">
            <a:avLst/>
          </a:prstGeom>
        </p:spPr>
        <p:txBody>
          <a:bodyPr wrap="square">
            <a:spAutoFit/>
          </a:bodyPr>
          <a:lstStyle/>
          <a:p>
            <a:r>
              <a:rPr lang="en-US" altLang="zh-CN" sz="1200" b="1" dirty="0">
                <a:solidFill>
                  <a:schemeClr val="bg1"/>
                </a:solidFill>
                <a:latin typeface="+mj-lt"/>
              </a:rPr>
              <a:t>S</a:t>
            </a:r>
            <a:r>
              <a:rPr lang="zh-CN" altLang="en-US" sz="1200" b="1" dirty="0">
                <a:solidFill>
                  <a:schemeClr val="bg1"/>
                </a:solidFill>
                <a:latin typeface="+mj-lt"/>
              </a:rPr>
              <a:t>mart-</a:t>
            </a:r>
            <a:r>
              <a:rPr lang="en-US" altLang="zh-CN" sz="1200" b="1" dirty="0">
                <a:solidFill>
                  <a:schemeClr val="bg1"/>
                </a:solidFill>
                <a:latin typeface="+mj-lt"/>
              </a:rPr>
              <a:t>E</a:t>
            </a:r>
            <a:r>
              <a:rPr lang="zh-CN" altLang="en-US" sz="1200" b="1" dirty="0">
                <a:solidFill>
                  <a:schemeClr val="bg1"/>
                </a:solidFill>
                <a:latin typeface="+mj-lt"/>
              </a:rPr>
              <a:t>ducation</a:t>
            </a:r>
            <a:endParaRPr lang="en-US" altLang="zh-CN" sz="1200" b="1" dirty="0">
              <a:solidFill>
                <a:schemeClr val="bg1"/>
              </a:solidFill>
              <a:latin typeface="+mj-lt"/>
            </a:endParaRPr>
          </a:p>
          <a:p>
            <a:r>
              <a:rPr lang="zh-CN" altLang="en-US" sz="1200" b="1" dirty="0">
                <a:solidFill>
                  <a:schemeClr val="bg1"/>
                </a:solidFill>
                <a:latin typeface="+mj-lt"/>
              </a:rPr>
              <a:t>&amp; Smart-Hea</a:t>
            </a:r>
            <a:r>
              <a:rPr lang="zh-CN" altLang="en-US" sz="1200" b="1" dirty="0">
                <a:solidFill>
                  <a:schemeClr val="bg1"/>
                </a:solidFill>
                <a:latin typeface="+mn-lt"/>
              </a:rPr>
              <a:t>lth</a:t>
            </a:r>
          </a:p>
        </p:txBody>
      </p:sp>
      <p:sp>
        <p:nvSpPr>
          <p:cNvPr id="83" name="矩形 82"/>
          <p:cNvSpPr/>
          <p:nvPr/>
        </p:nvSpPr>
        <p:spPr>
          <a:xfrm>
            <a:off x="6609435" y="4042104"/>
            <a:ext cx="2045039" cy="830997"/>
          </a:xfrm>
          <a:prstGeom prst="rect">
            <a:avLst/>
          </a:prstGeom>
        </p:spPr>
        <p:txBody>
          <a:bodyPr wrap="square">
            <a:spAutoFit/>
          </a:bodyPr>
          <a:lstStyle/>
          <a:p>
            <a:r>
              <a:rPr lang="en-US" altLang="zh-CN" sz="1200" b="1" kern="100" dirty="0">
                <a:solidFill>
                  <a:schemeClr val="bg1"/>
                </a:solidFill>
                <a:latin typeface="+mn-lt"/>
                <a:ea typeface="PMingLiU" panose="02020500000000000000" pitchFamily="18" charset="-120"/>
                <a:cs typeface="Arial" panose="020B0604020202020204" pitchFamily="34" charset="0"/>
              </a:rPr>
              <a:t>Enterprise Development</a:t>
            </a:r>
          </a:p>
          <a:p>
            <a:r>
              <a:rPr lang="en-US" altLang="zh-CN" sz="1200" kern="100" dirty="0">
                <a:solidFill>
                  <a:schemeClr val="bg1"/>
                </a:solidFill>
                <a:latin typeface="+mn-lt"/>
                <a:ea typeface="PMingLiU" panose="02020500000000000000" pitchFamily="18" charset="-120"/>
                <a:cs typeface="Arial" panose="020B0604020202020204" pitchFamily="34" charset="0"/>
              </a:rPr>
              <a:t>Empowered enterprises with fairly good access to the Smart world</a:t>
            </a:r>
            <a:endParaRPr lang="zh-CN" altLang="en-US" sz="1200" dirty="0">
              <a:solidFill>
                <a:schemeClr val="bg1"/>
              </a:solidFill>
              <a:latin typeface="+mn-lt"/>
            </a:endParaRPr>
          </a:p>
        </p:txBody>
      </p:sp>
      <p:sp>
        <p:nvSpPr>
          <p:cNvPr id="42" name="矩形 41"/>
          <p:cNvSpPr/>
          <p:nvPr/>
        </p:nvSpPr>
        <p:spPr>
          <a:xfrm>
            <a:off x="7186039" y="5544627"/>
            <a:ext cx="1103186" cy="215444"/>
          </a:xfrm>
          <a:prstGeom prst="rect">
            <a:avLst/>
          </a:prstGeom>
        </p:spPr>
        <p:txBody>
          <a:bodyPr wrap="none">
            <a:spAutoFit/>
          </a:bodyPr>
          <a:lstStyle/>
          <a:p>
            <a:r>
              <a:rPr lang="en-US" altLang="zh-CN" sz="800" dirty="0">
                <a:solidFill>
                  <a:schemeClr val="bg1"/>
                </a:solidFill>
              </a:rPr>
              <a:t>Data Source: ITU/world bank</a:t>
            </a:r>
            <a:endParaRPr lang="zh-CN" altLang="en-US" sz="800" dirty="0">
              <a:solidFill>
                <a:schemeClr val="bg1"/>
              </a:solidFill>
            </a:endParaRPr>
          </a:p>
        </p:txBody>
      </p:sp>
      <p:sp>
        <p:nvSpPr>
          <p:cNvPr id="3" name="Rectangle 2"/>
          <p:cNvSpPr/>
          <p:nvPr/>
        </p:nvSpPr>
        <p:spPr>
          <a:xfrm>
            <a:off x="419943" y="479316"/>
            <a:ext cx="5296643" cy="584775"/>
          </a:xfrm>
          <a:prstGeom prst="rect">
            <a:avLst/>
          </a:prstGeom>
        </p:spPr>
        <p:txBody>
          <a:bodyPr wrap="none">
            <a:spAutoFit/>
          </a:bodyPr>
          <a:lstStyle/>
          <a:p>
            <a:r>
              <a:rPr lang="en-US" sz="3200" b="1" dirty="0"/>
              <a:t>What can Broadband do</a:t>
            </a:r>
            <a:endParaRPr lang="en-US" sz="3200" dirty="0"/>
          </a:p>
        </p:txBody>
      </p:sp>
      <p:pic>
        <p:nvPicPr>
          <p:cNvPr id="39" name="il_fi" descr="http://ngcareers.com/wp-content/uploads/2010/01/nigerian-communications-commission.jpg"/>
          <p:cNvPicPr/>
          <p:nvPr/>
        </p:nvPicPr>
        <p:blipFill>
          <a:blip r:embed="rId9"/>
          <a:srcRect/>
          <a:stretch>
            <a:fillRect/>
          </a:stretch>
        </p:blipFill>
        <p:spPr bwMode="auto">
          <a:xfrm>
            <a:off x="7239000" y="4948"/>
            <a:ext cx="1905000" cy="1143000"/>
          </a:xfrm>
          <a:prstGeom prst="rect">
            <a:avLst/>
          </a:prstGeom>
          <a:noFill/>
          <a:ln w="9525">
            <a:noFill/>
            <a:miter lim="800000"/>
            <a:headEnd/>
            <a:tailEnd/>
          </a:ln>
        </p:spPr>
      </p:pic>
    </p:spTree>
    <p:extLst>
      <p:ext uri="{BB962C8B-B14F-4D97-AF65-F5344CB8AC3E}">
        <p14:creationId xmlns:p14="http://schemas.microsoft.com/office/powerpoint/2010/main" val="1304936795"/>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sp>
        <p:nvSpPr>
          <p:cNvPr id="3" name="Oval 2"/>
          <p:cNvSpPr/>
          <p:nvPr/>
        </p:nvSpPr>
        <p:spPr>
          <a:xfrm>
            <a:off x="912628" y="1283732"/>
            <a:ext cx="7086600" cy="5029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dirty="0"/>
          </a:p>
        </p:txBody>
      </p:sp>
      <p:sp>
        <p:nvSpPr>
          <p:cNvPr id="4" name="Oval 3"/>
          <p:cNvSpPr/>
          <p:nvPr/>
        </p:nvSpPr>
        <p:spPr>
          <a:xfrm>
            <a:off x="1560328" y="2552700"/>
            <a:ext cx="2895600" cy="2362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Oval 4"/>
          <p:cNvSpPr/>
          <p:nvPr/>
        </p:nvSpPr>
        <p:spPr>
          <a:xfrm>
            <a:off x="4455928" y="2552700"/>
            <a:ext cx="2895600" cy="23622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6" name="TextBox 5"/>
          <p:cNvSpPr txBox="1"/>
          <p:nvPr/>
        </p:nvSpPr>
        <p:spPr>
          <a:xfrm>
            <a:off x="2286000" y="1752600"/>
            <a:ext cx="4495800" cy="646331"/>
          </a:xfrm>
          <a:prstGeom prst="rect">
            <a:avLst/>
          </a:prstGeom>
          <a:noFill/>
        </p:spPr>
        <p:txBody>
          <a:bodyPr wrap="square" rtlCol="0">
            <a:spAutoFit/>
          </a:bodyPr>
          <a:lstStyle/>
          <a:p>
            <a:r>
              <a:rPr lang="en-GB" dirty="0" smtClean="0">
                <a:solidFill>
                  <a:schemeClr val="bg2"/>
                </a:solidFill>
              </a:rPr>
              <a:t>Government Policy &amp; Programmes</a:t>
            </a:r>
          </a:p>
          <a:p>
            <a:r>
              <a:rPr lang="en-GB" dirty="0" smtClean="0">
                <a:solidFill>
                  <a:schemeClr val="bg2"/>
                </a:solidFill>
              </a:rPr>
              <a:t>Regulatory Frameworks and environment</a:t>
            </a:r>
            <a:endParaRPr lang="en-GB" dirty="0">
              <a:solidFill>
                <a:schemeClr val="bg2"/>
              </a:solidFill>
            </a:endParaRPr>
          </a:p>
        </p:txBody>
      </p:sp>
      <p:sp>
        <p:nvSpPr>
          <p:cNvPr id="7" name="TextBox 6"/>
          <p:cNvSpPr txBox="1"/>
          <p:nvPr/>
        </p:nvSpPr>
        <p:spPr>
          <a:xfrm>
            <a:off x="2369953" y="3429000"/>
            <a:ext cx="1905000" cy="369332"/>
          </a:xfrm>
          <a:prstGeom prst="rect">
            <a:avLst/>
          </a:prstGeom>
          <a:noFill/>
        </p:spPr>
        <p:txBody>
          <a:bodyPr wrap="square" rtlCol="0">
            <a:spAutoFit/>
          </a:bodyPr>
          <a:lstStyle/>
          <a:p>
            <a:r>
              <a:rPr lang="en-GB" dirty="0" smtClean="0">
                <a:solidFill>
                  <a:schemeClr val="bg2"/>
                </a:solidFill>
              </a:rPr>
              <a:t>Supply Side</a:t>
            </a:r>
            <a:endParaRPr lang="en-GB" dirty="0">
              <a:solidFill>
                <a:schemeClr val="bg2"/>
              </a:solidFill>
            </a:endParaRPr>
          </a:p>
        </p:txBody>
      </p:sp>
      <p:sp>
        <p:nvSpPr>
          <p:cNvPr id="8" name="TextBox 7"/>
          <p:cNvSpPr txBox="1"/>
          <p:nvPr/>
        </p:nvSpPr>
        <p:spPr>
          <a:xfrm>
            <a:off x="5084578" y="3429000"/>
            <a:ext cx="1905000" cy="369332"/>
          </a:xfrm>
          <a:prstGeom prst="rect">
            <a:avLst/>
          </a:prstGeom>
          <a:noFill/>
        </p:spPr>
        <p:txBody>
          <a:bodyPr wrap="square" rtlCol="0">
            <a:spAutoFit/>
          </a:bodyPr>
          <a:lstStyle/>
          <a:p>
            <a:r>
              <a:rPr lang="en-GB" dirty="0" smtClean="0">
                <a:solidFill>
                  <a:schemeClr val="bg2"/>
                </a:solidFill>
              </a:rPr>
              <a:t>Demand Side</a:t>
            </a:r>
            <a:endParaRPr lang="en-GB" dirty="0">
              <a:solidFill>
                <a:schemeClr val="bg2"/>
              </a:solidFill>
            </a:endParaRPr>
          </a:p>
        </p:txBody>
      </p:sp>
      <p:sp>
        <p:nvSpPr>
          <p:cNvPr id="9" name="TextBox 8"/>
          <p:cNvSpPr txBox="1"/>
          <p:nvPr/>
        </p:nvSpPr>
        <p:spPr>
          <a:xfrm>
            <a:off x="1143000" y="483632"/>
            <a:ext cx="7239000" cy="646331"/>
          </a:xfrm>
          <a:prstGeom prst="rect">
            <a:avLst/>
          </a:prstGeom>
          <a:noFill/>
        </p:spPr>
        <p:txBody>
          <a:bodyPr wrap="square" rtlCol="0">
            <a:spAutoFit/>
          </a:bodyPr>
          <a:lstStyle/>
          <a:p>
            <a:r>
              <a:rPr lang="en-GB" sz="3600" dirty="0" smtClean="0"/>
              <a:t>  Broadband Industry Ecosystem</a:t>
            </a:r>
            <a:endParaRPr lang="en-GB" sz="3600" dirty="0"/>
          </a:p>
        </p:txBody>
      </p:sp>
      <p:pic>
        <p:nvPicPr>
          <p:cNvPr id="10" name="il_fi" descr="http://ngcareers.com/wp-content/uploads/2010/01/nigerian-communications-commission.jpg"/>
          <p:cNvPicPr/>
          <p:nvPr/>
        </p:nvPicPr>
        <p:blipFill>
          <a:blip r:embed="rId2"/>
          <a:srcRect/>
          <a:stretch>
            <a:fillRect/>
          </a:stretch>
        </p:blipFill>
        <p:spPr bwMode="auto">
          <a:xfrm>
            <a:off x="7239000" y="4948"/>
            <a:ext cx="1905000" cy="675904"/>
          </a:xfrm>
          <a:prstGeom prst="rect">
            <a:avLst/>
          </a:prstGeom>
          <a:noFill/>
          <a:ln w="9525">
            <a:noFill/>
            <a:miter lim="800000"/>
            <a:headEnd/>
            <a:tailEnd/>
          </a:ln>
        </p:spPr>
      </p:pic>
    </p:spTree>
    <p:extLst>
      <p:ext uri="{BB962C8B-B14F-4D97-AF65-F5344CB8AC3E}">
        <p14:creationId xmlns:p14="http://schemas.microsoft.com/office/powerpoint/2010/main" val="496756218"/>
      </p:ext>
    </p:extLst>
  </p:cSld>
  <p:clrMapOvr>
    <a:masterClrMapping/>
  </p:clrMapOvr>
  <p:transition advTm="0">
    <p:wipe dir="d"/>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828800" y="762000"/>
            <a:ext cx="4208278" cy="381000"/>
          </a:xfrm>
          <a:prstGeom prst="rect">
            <a:avLst/>
          </a:prstGeom>
          <a:noFill/>
        </p:spPr>
        <p:txBody>
          <a:bodyPr wrap="square" rtlCol="0">
            <a:spAutoFit/>
          </a:bodyPr>
          <a:lstStyle/>
          <a:p>
            <a:r>
              <a:rPr lang="en-GB" dirty="0" smtClean="0"/>
              <a:t>  </a:t>
            </a:r>
            <a:endParaRPr lang="en-GB" dirty="0"/>
          </a:p>
        </p:txBody>
      </p:sp>
      <p:sp>
        <p:nvSpPr>
          <p:cNvPr id="2" name="Rectangle 1"/>
          <p:cNvSpPr/>
          <p:nvPr/>
        </p:nvSpPr>
        <p:spPr>
          <a:xfrm>
            <a:off x="457200" y="998815"/>
            <a:ext cx="8382000" cy="4739759"/>
          </a:xfrm>
          <a:prstGeom prst="rect">
            <a:avLst/>
          </a:prstGeom>
        </p:spPr>
        <p:txBody>
          <a:bodyPr wrap="square">
            <a:spAutoFit/>
          </a:bodyPr>
          <a:lstStyle/>
          <a:p>
            <a:endParaRPr lang="en-GB" sz="1400" dirty="0"/>
          </a:p>
          <a:p>
            <a:pPr marL="457200" indent="-457200">
              <a:buAutoNum type="arabicPeriod"/>
            </a:pPr>
            <a:r>
              <a:rPr lang="en-GB" b="1" dirty="0" smtClean="0"/>
              <a:t>Increasing </a:t>
            </a:r>
            <a:r>
              <a:rPr lang="en-GB" b="1" dirty="0"/>
              <a:t>use of data enabled devices (Smartphones, dongles, </a:t>
            </a:r>
            <a:r>
              <a:rPr lang="en-GB" b="1" dirty="0" err="1"/>
              <a:t>MiFis</a:t>
            </a:r>
            <a:r>
              <a:rPr lang="en-GB" b="1" dirty="0"/>
              <a:t> </a:t>
            </a:r>
            <a:r>
              <a:rPr lang="en-GB" b="1" dirty="0" err="1"/>
              <a:t>etc</a:t>
            </a:r>
            <a:r>
              <a:rPr lang="en-GB" b="1" dirty="0" smtClean="0"/>
              <a:t>). </a:t>
            </a:r>
          </a:p>
          <a:p>
            <a:pPr marL="457200" indent="-457200">
              <a:buAutoNum type="arabicPeriod"/>
            </a:pPr>
            <a:r>
              <a:rPr lang="en-GB" b="1" dirty="0" smtClean="0"/>
              <a:t>Voice </a:t>
            </a:r>
            <a:r>
              <a:rPr lang="en-GB" b="1" dirty="0"/>
              <a:t>service more wide spread than </a:t>
            </a:r>
            <a:r>
              <a:rPr lang="en-GB" b="1" dirty="0" smtClean="0"/>
              <a:t>data.</a:t>
            </a:r>
          </a:p>
          <a:p>
            <a:pPr marL="457200" indent="-457200">
              <a:buAutoNum type="arabicPeriod"/>
            </a:pPr>
            <a:r>
              <a:rPr lang="en-GB" b="1" dirty="0" smtClean="0"/>
              <a:t>Internet </a:t>
            </a:r>
            <a:r>
              <a:rPr lang="en-GB" b="1" dirty="0"/>
              <a:t>and VAS usage </a:t>
            </a:r>
            <a:r>
              <a:rPr lang="en-GB" b="1" dirty="0" smtClean="0"/>
              <a:t>increasing.</a:t>
            </a:r>
          </a:p>
          <a:p>
            <a:pPr marL="457200" indent="-457200">
              <a:buAutoNum type="arabicPeriod"/>
            </a:pPr>
            <a:r>
              <a:rPr lang="en-GB" b="1" dirty="0" smtClean="0"/>
              <a:t>Increasing </a:t>
            </a:r>
            <a:r>
              <a:rPr lang="en-GB" b="1" dirty="0"/>
              <a:t>network coverage for 3G and 4G data </a:t>
            </a:r>
            <a:r>
              <a:rPr lang="en-GB" b="1" dirty="0" smtClean="0"/>
              <a:t>services</a:t>
            </a:r>
          </a:p>
          <a:p>
            <a:pPr marL="457200" indent="-457200">
              <a:buAutoNum type="arabicPeriod"/>
            </a:pPr>
            <a:r>
              <a:rPr lang="en-GB" b="1" dirty="0" smtClean="0"/>
              <a:t>Increased </a:t>
            </a:r>
            <a:r>
              <a:rPr lang="en-GB" b="1" dirty="0"/>
              <a:t>Colocation (especially for passive </a:t>
            </a:r>
            <a:r>
              <a:rPr lang="en-GB" b="1" dirty="0" smtClean="0"/>
              <a:t>infrastructure)</a:t>
            </a:r>
          </a:p>
          <a:p>
            <a:pPr marL="457200" indent="-457200">
              <a:buAutoNum type="arabicPeriod"/>
            </a:pPr>
            <a:r>
              <a:rPr lang="en-GB" b="1" dirty="0" smtClean="0"/>
              <a:t>Reducing </a:t>
            </a:r>
            <a:r>
              <a:rPr lang="en-GB" b="1" dirty="0"/>
              <a:t>Average Revenues per </a:t>
            </a:r>
            <a:r>
              <a:rPr lang="en-GB" b="1" dirty="0" smtClean="0"/>
              <a:t>User.</a:t>
            </a:r>
          </a:p>
          <a:p>
            <a:pPr marL="457200" indent="-457200">
              <a:buAutoNum type="arabicPeriod"/>
            </a:pPr>
            <a:r>
              <a:rPr lang="en-GB" b="1" dirty="0" smtClean="0"/>
              <a:t>Increasing </a:t>
            </a:r>
            <a:r>
              <a:rPr lang="en-GB" b="1" dirty="0"/>
              <a:t>competition among </a:t>
            </a:r>
            <a:r>
              <a:rPr lang="en-GB" b="1" dirty="0" smtClean="0"/>
              <a:t>players. </a:t>
            </a:r>
          </a:p>
          <a:p>
            <a:pPr marL="457200" indent="-457200">
              <a:buAutoNum type="arabicPeriod"/>
            </a:pPr>
            <a:r>
              <a:rPr lang="en-GB" b="1" dirty="0" smtClean="0"/>
              <a:t>Data </a:t>
            </a:r>
            <a:r>
              <a:rPr lang="en-GB" b="1" dirty="0"/>
              <a:t>infrastructure deployment and the internet market is dominated by the 4 vertically integrated GSM service </a:t>
            </a:r>
            <a:r>
              <a:rPr lang="en-GB" b="1" dirty="0" smtClean="0"/>
              <a:t>providers</a:t>
            </a:r>
          </a:p>
          <a:p>
            <a:pPr marL="457200" indent="-457200">
              <a:buAutoNum type="arabicPeriod"/>
            </a:pPr>
            <a:r>
              <a:rPr lang="en-GB" b="1" dirty="0" smtClean="0"/>
              <a:t>Fixed-line </a:t>
            </a:r>
            <a:r>
              <a:rPr lang="en-GB" b="1" dirty="0"/>
              <a:t>service substitution with mobile services due to lack of fixed </a:t>
            </a:r>
            <a:r>
              <a:rPr lang="en-GB" b="1" dirty="0" smtClean="0"/>
              <a:t>infrastructure.</a:t>
            </a:r>
          </a:p>
          <a:p>
            <a:pPr marL="457200" indent="-457200">
              <a:buAutoNum type="arabicPeriod"/>
            </a:pPr>
            <a:r>
              <a:rPr lang="en-GB" b="1" dirty="0" smtClean="0"/>
              <a:t>The </a:t>
            </a:r>
            <a:r>
              <a:rPr lang="en-GB" b="1" dirty="0"/>
              <a:t>insurgency in the north east threatens the operations and network expansion plans of service providers in the </a:t>
            </a:r>
            <a:r>
              <a:rPr lang="en-GB" b="1" dirty="0" smtClean="0"/>
              <a:t>region.</a:t>
            </a:r>
          </a:p>
          <a:p>
            <a:pPr marL="457200" indent="-457200">
              <a:buAutoNum type="arabicPeriod"/>
            </a:pPr>
            <a:r>
              <a:rPr lang="en-GB" b="1" dirty="0" smtClean="0"/>
              <a:t>With </a:t>
            </a:r>
            <a:r>
              <a:rPr lang="en-GB" b="1" dirty="0"/>
              <a:t>pervasive voice services objective largely achieved, focus on growth of data services and provision of optimal </a:t>
            </a:r>
            <a:r>
              <a:rPr lang="en-GB" b="1" dirty="0" err="1"/>
              <a:t>QoS</a:t>
            </a:r>
            <a:r>
              <a:rPr lang="en-GB" b="1" dirty="0"/>
              <a:t> </a:t>
            </a:r>
            <a:r>
              <a:rPr lang="en-GB" b="1" dirty="0" smtClean="0"/>
              <a:t>delivery.</a:t>
            </a:r>
            <a:endParaRPr lang="en-GB" b="1" dirty="0"/>
          </a:p>
        </p:txBody>
      </p:sp>
      <p:sp>
        <p:nvSpPr>
          <p:cNvPr id="10" name="TextBox 9"/>
          <p:cNvSpPr txBox="1"/>
          <p:nvPr/>
        </p:nvSpPr>
        <p:spPr>
          <a:xfrm>
            <a:off x="457200" y="88642"/>
            <a:ext cx="7391400" cy="954107"/>
          </a:xfrm>
          <a:prstGeom prst="rect">
            <a:avLst/>
          </a:prstGeom>
          <a:noFill/>
        </p:spPr>
        <p:txBody>
          <a:bodyPr wrap="square" rtlCol="0">
            <a:spAutoFit/>
          </a:bodyPr>
          <a:lstStyle/>
          <a:p>
            <a:r>
              <a:rPr lang="en-GB" sz="2800" b="1" dirty="0" smtClean="0"/>
              <a:t>Brief Nigerian Telecommunications Industry Overview</a:t>
            </a:r>
            <a:endParaRPr lang="en-GB" sz="2800" b="1" dirty="0"/>
          </a:p>
        </p:txBody>
      </p:sp>
      <p:pic>
        <p:nvPicPr>
          <p:cNvPr id="5" name="il_fi" descr="http://ngcareers.com/wp-content/uploads/2010/01/nigerian-communications-commission.jpg"/>
          <p:cNvPicPr/>
          <p:nvPr/>
        </p:nvPicPr>
        <p:blipFill>
          <a:blip r:embed="rId2"/>
          <a:srcRect/>
          <a:stretch>
            <a:fillRect/>
          </a:stretch>
        </p:blipFill>
        <p:spPr bwMode="auto">
          <a:xfrm>
            <a:off x="7239000" y="4948"/>
            <a:ext cx="1905000" cy="675904"/>
          </a:xfrm>
          <a:prstGeom prst="rect">
            <a:avLst/>
          </a:prstGeom>
          <a:noFill/>
          <a:ln w="9525">
            <a:noFill/>
            <a:miter lim="800000"/>
            <a:headEnd/>
            <a:tailEnd/>
          </a:ln>
        </p:spPr>
      </p:pic>
    </p:spTree>
    <p:extLst>
      <p:ext uri="{BB962C8B-B14F-4D97-AF65-F5344CB8AC3E}">
        <p14:creationId xmlns:p14="http://schemas.microsoft.com/office/powerpoint/2010/main" val="573667497"/>
      </p:ext>
    </p:extLst>
  </p:cSld>
  <p:clrMapOvr>
    <a:masterClrMapping/>
  </p:clrMapOvr>
  <p:transition advTm="0">
    <p:wipe dir="d"/>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743712"/>
            <a:ext cx="8839200" cy="838200"/>
          </a:xfrm>
        </p:spPr>
        <p:txBody>
          <a:bodyPr>
            <a:noAutofit/>
          </a:bodyPr>
          <a:lstStyle/>
          <a:p>
            <a:r>
              <a:rPr lang="en-US" sz="2800" b="1" dirty="0" smtClean="0"/>
              <a:t>Current Status of Broadband Infrastructure</a:t>
            </a:r>
          </a:p>
        </p:txBody>
      </p:sp>
      <p:sp>
        <p:nvSpPr>
          <p:cNvPr id="3" name="Content Placeholder 2"/>
          <p:cNvSpPr>
            <a:spLocks noGrp="1"/>
          </p:cNvSpPr>
          <p:nvPr>
            <p:ph sz="half" idx="1"/>
          </p:nvPr>
        </p:nvSpPr>
        <p:spPr>
          <a:xfrm>
            <a:off x="266701" y="1905000"/>
            <a:ext cx="4267200" cy="4525963"/>
          </a:xfrm>
        </p:spPr>
        <p:txBody>
          <a:bodyPr>
            <a:normAutofit fontScale="92500" lnSpcReduction="20000"/>
          </a:bodyPr>
          <a:lstStyle/>
          <a:p>
            <a:pPr>
              <a:buNone/>
            </a:pPr>
            <a:endParaRPr lang="en-US" b="1" dirty="0" smtClean="0"/>
          </a:p>
          <a:p>
            <a:r>
              <a:rPr lang="en-US" sz="1800" b="1" dirty="0" smtClean="0"/>
              <a:t>Adequate international bandwidth from international submarine cable landings at our shores</a:t>
            </a:r>
          </a:p>
          <a:p>
            <a:r>
              <a:rPr lang="en-US" sz="1800" b="1" dirty="0" smtClean="0"/>
              <a:t>Inadequate metro fiber infrastructure in several towns and cities</a:t>
            </a:r>
          </a:p>
          <a:p>
            <a:r>
              <a:rPr lang="en-US" sz="1800" b="1" dirty="0" smtClean="0"/>
              <a:t>Distribution and last mile challenge</a:t>
            </a:r>
          </a:p>
          <a:p>
            <a:r>
              <a:rPr lang="en-US" sz="1800" b="1" dirty="0" smtClean="0"/>
              <a:t>Over 50,000 km inter-city Fiber already laid</a:t>
            </a:r>
          </a:p>
          <a:p>
            <a:r>
              <a:rPr lang="en-US" b="1" dirty="0" smtClean="0"/>
              <a:t> Sub-optimal intercity </a:t>
            </a:r>
            <a:r>
              <a:rPr lang="en-US" b="1" dirty="0" err="1" smtClean="0"/>
              <a:t>fibre</a:t>
            </a:r>
            <a:r>
              <a:rPr lang="en-US" b="1" dirty="0" smtClean="0"/>
              <a:t> capacity utilization due to duplications of some </a:t>
            </a:r>
            <a:r>
              <a:rPr lang="en-US" b="1" dirty="0" err="1" smtClean="0"/>
              <a:t>fibre</a:t>
            </a:r>
            <a:r>
              <a:rPr lang="en-US" b="1" dirty="0" smtClean="0"/>
              <a:t> routes</a:t>
            </a:r>
          </a:p>
          <a:p>
            <a:r>
              <a:rPr lang="en-US" b="1" dirty="0" smtClean="0"/>
              <a:t>Internet access is mainly through wireless means</a:t>
            </a:r>
          </a:p>
          <a:p>
            <a:pPr>
              <a:buNone/>
            </a:pPr>
            <a:endParaRPr lang="en-US" dirty="0" smtClean="0"/>
          </a:p>
          <a:p>
            <a:endParaRPr lang="en-US" dirty="0"/>
          </a:p>
        </p:txBody>
      </p:sp>
      <p:pic>
        <p:nvPicPr>
          <p:cNvPr id="9" name="Content Placeholder 8" descr="http://nigerianstalk.org/wp-content/uploads/2009/12/090618_africa_underseas_cables.jpg"/>
          <p:cNvPicPr>
            <a:picLocks noGrp="1"/>
          </p:cNvPicPr>
          <p:nvPr>
            <p:ph sz="half" idx="2"/>
          </p:nvPr>
        </p:nvPicPr>
        <p:blipFill>
          <a:blip r:embed="rId3"/>
          <a:srcRect/>
          <a:stretch>
            <a:fillRect/>
          </a:stretch>
        </p:blipFill>
        <p:spPr bwMode="auto">
          <a:xfrm>
            <a:off x="4495801" y="1752599"/>
            <a:ext cx="4648200" cy="5105401"/>
          </a:xfrm>
          <a:prstGeom prst="rect">
            <a:avLst/>
          </a:prstGeom>
          <a:noFill/>
          <a:ln w="9525">
            <a:noFill/>
            <a:miter lim="800000"/>
            <a:headEnd/>
            <a:tailEnd/>
          </a:ln>
        </p:spPr>
      </p:pic>
      <p:pic>
        <p:nvPicPr>
          <p:cNvPr id="5" name="il_fi" descr="http://ngcareers.com/wp-content/uploads/2010/01/nigerian-communications-commission.jpg"/>
          <p:cNvPicPr/>
          <p:nvPr/>
        </p:nvPicPr>
        <p:blipFill>
          <a:blip r:embed="rId4"/>
          <a:srcRect/>
          <a:stretch>
            <a:fillRect/>
          </a:stretch>
        </p:blipFill>
        <p:spPr bwMode="auto">
          <a:xfrm>
            <a:off x="7239000" y="4948"/>
            <a:ext cx="1905000" cy="675904"/>
          </a:xfrm>
          <a:prstGeom prst="rect">
            <a:avLst/>
          </a:prstGeom>
          <a:noFill/>
          <a:ln w="9525">
            <a:noFill/>
            <a:miter lim="800000"/>
            <a:headEnd/>
            <a:tailEnd/>
          </a:ln>
        </p:spPr>
      </p:pic>
    </p:spTree>
    <p:extLst>
      <p:ext uri="{BB962C8B-B14F-4D97-AF65-F5344CB8AC3E}">
        <p14:creationId xmlns:p14="http://schemas.microsoft.com/office/powerpoint/2010/main" val="2285326010"/>
      </p:ext>
    </p:extLst>
  </p:cSld>
  <p:clrMapOvr>
    <a:masterClrMapping/>
  </p:clrMapOvr>
  <p:transition>
    <p:wipe dir="d"/>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Title 1"/>
          <p:cNvSpPr>
            <a:spLocks noGrp="1"/>
          </p:cNvSpPr>
          <p:nvPr>
            <p:ph type="title"/>
          </p:nvPr>
        </p:nvSpPr>
        <p:spPr>
          <a:xfrm>
            <a:off x="76200" y="511065"/>
            <a:ext cx="9296400" cy="555735"/>
          </a:xfrm>
        </p:spPr>
        <p:txBody>
          <a:bodyPr>
            <a:normAutofit/>
          </a:bodyPr>
          <a:lstStyle/>
          <a:p>
            <a:r>
              <a:rPr lang="en-US" sz="2800" b="1" dirty="0" smtClean="0"/>
              <a:t>Challenges of broadband Development in Nigeria</a:t>
            </a:r>
            <a:endParaRPr lang="en-US" sz="2800" b="1" dirty="0"/>
          </a:p>
        </p:txBody>
      </p:sp>
      <p:sp>
        <p:nvSpPr>
          <p:cNvPr id="77" name="TextBox 76"/>
          <p:cNvSpPr txBox="1"/>
          <p:nvPr/>
        </p:nvSpPr>
        <p:spPr>
          <a:xfrm>
            <a:off x="762000" y="609601"/>
            <a:ext cx="8001000" cy="6658233"/>
          </a:xfrm>
          <a:prstGeom prst="rect">
            <a:avLst/>
          </a:prstGeom>
          <a:noFill/>
        </p:spPr>
        <p:txBody>
          <a:bodyPr wrap="square" rtlCol="0">
            <a:spAutoFit/>
          </a:bodyPr>
          <a:lstStyle/>
          <a:p>
            <a:pPr algn="just">
              <a:spcBef>
                <a:spcPts val="1108"/>
              </a:spcBef>
              <a:spcAft>
                <a:spcPts val="1108"/>
              </a:spcAft>
            </a:pPr>
            <a:endParaRPr lang="en-US" sz="2000" dirty="0" smtClean="0">
              <a:solidFill>
                <a:srgbClr val="FF0000"/>
              </a:solidFill>
              <a:cs typeface="Arial" pitchFamily="34" charset="0"/>
            </a:endParaRPr>
          </a:p>
          <a:p>
            <a:pPr marL="213952" indent="-213952" algn="just">
              <a:spcBef>
                <a:spcPts val="1108"/>
              </a:spcBef>
              <a:spcAft>
                <a:spcPts val="1108"/>
              </a:spcAft>
              <a:buFont typeface="Wingdings" pitchFamily="2" charset="2"/>
              <a:buChar char="§"/>
            </a:pPr>
            <a:r>
              <a:rPr lang="en-US" sz="2000" b="1" dirty="0" smtClean="0">
                <a:cs typeface="Arial" pitchFamily="34" charset="0"/>
              </a:rPr>
              <a:t>Duplication of backhaul inter-city infrastructure along major towns and cities;</a:t>
            </a:r>
          </a:p>
          <a:p>
            <a:pPr marL="213952" indent="-213952" algn="just">
              <a:spcBef>
                <a:spcPts val="1108"/>
              </a:spcBef>
              <a:spcAft>
                <a:spcPts val="1108"/>
              </a:spcAft>
              <a:buFont typeface="Wingdings" pitchFamily="2" charset="2"/>
              <a:buChar char="§"/>
            </a:pPr>
            <a:r>
              <a:rPr lang="en-US" sz="2000" b="1" dirty="0" smtClean="0">
                <a:cs typeface="Arial" pitchFamily="34" charset="0"/>
              </a:rPr>
              <a:t>Slow pace of deployment of </a:t>
            </a:r>
            <a:r>
              <a:rPr lang="en-US" sz="2000" b="1" dirty="0" err="1" smtClean="0">
                <a:cs typeface="Arial" pitchFamily="34" charset="0"/>
              </a:rPr>
              <a:t>fibre</a:t>
            </a:r>
            <a:r>
              <a:rPr lang="en-US" sz="2000" b="1" dirty="0" smtClean="0">
                <a:cs typeface="Arial" pitchFamily="34" charset="0"/>
              </a:rPr>
              <a:t> infrastructure to the hinterland;</a:t>
            </a:r>
          </a:p>
          <a:p>
            <a:pPr marL="213952" indent="-213952" algn="just">
              <a:spcBef>
                <a:spcPts val="1108"/>
              </a:spcBef>
              <a:spcAft>
                <a:spcPts val="1108"/>
              </a:spcAft>
              <a:buFont typeface="Wingdings" pitchFamily="2" charset="2"/>
              <a:buChar char="§"/>
            </a:pPr>
            <a:r>
              <a:rPr lang="en-US" sz="2000" b="1" dirty="0" smtClean="0">
                <a:cs typeface="Arial" pitchFamily="34" charset="0"/>
              </a:rPr>
              <a:t>Inability to drive data into the broader regions of the country at affordable prices;</a:t>
            </a:r>
          </a:p>
          <a:p>
            <a:pPr marL="213952" indent="-213952" algn="just">
              <a:spcBef>
                <a:spcPts val="1108"/>
              </a:spcBef>
              <a:spcAft>
                <a:spcPts val="1108"/>
              </a:spcAft>
              <a:buFont typeface="Wingdings" pitchFamily="2" charset="2"/>
              <a:buChar char="§"/>
            </a:pPr>
            <a:r>
              <a:rPr lang="en-US" sz="2000" b="1" dirty="0" smtClean="0">
                <a:cs typeface="Arial" pitchFamily="34" charset="0"/>
              </a:rPr>
              <a:t>Lack of metropolitan </a:t>
            </a:r>
            <a:r>
              <a:rPr lang="en-US" sz="2000" b="1" dirty="0" err="1" smtClean="0">
                <a:cs typeface="Arial" pitchFamily="34" charset="0"/>
              </a:rPr>
              <a:t>fibre</a:t>
            </a:r>
            <a:r>
              <a:rPr lang="en-US" sz="2000" b="1" dirty="0" smtClean="0">
                <a:cs typeface="Arial" pitchFamily="34" charset="0"/>
              </a:rPr>
              <a:t> mesh networks in cities </a:t>
            </a:r>
            <a:r>
              <a:rPr lang="en-US" sz="2000" b="1" dirty="0" err="1" smtClean="0">
                <a:cs typeface="Arial" pitchFamily="34" charset="0"/>
              </a:rPr>
              <a:t>accross</a:t>
            </a:r>
            <a:r>
              <a:rPr lang="en-US" sz="2000" b="1" dirty="0" smtClean="0">
                <a:cs typeface="Arial" pitchFamily="34" charset="0"/>
              </a:rPr>
              <a:t> Nigeria;</a:t>
            </a:r>
          </a:p>
          <a:p>
            <a:pPr marL="213952" indent="-213952" algn="just">
              <a:spcBef>
                <a:spcPts val="1108"/>
              </a:spcBef>
              <a:spcAft>
                <a:spcPts val="1108"/>
              </a:spcAft>
              <a:buFont typeface="Wingdings" pitchFamily="2" charset="2"/>
              <a:buChar char="§"/>
            </a:pPr>
            <a:r>
              <a:rPr lang="en-US" sz="2000" b="1" dirty="0" smtClean="0">
                <a:cs typeface="Arial" pitchFamily="34" charset="0"/>
              </a:rPr>
              <a:t>High cost of leasing </a:t>
            </a:r>
            <a:r>
              <a:rPr lang="en-US" sz="2000" b="1" dirty="0" err="1" smtClean="0">
                <a:cs typeface="Arial" pitchFamily="34" charset="0"/>
              </a:rPr>
              <a:t>fibre</a:t>
            </a:r>
            <a:r>
              <a:rPr lang="en-US" sz="2000" b="1" dirty="0" smtClean="0">
                <a:cs typeface="Arial" pitchFamily="34" charset="0"/>
              </a:rPr>
              <a:t> backbone infrastructure;</a:t>
            </a:r>
          </a:p>
          <a:p>
            <a:pPr marL="213952" indent="-213952" algn="just">
              <a:spcBef>
                <a:spcPts val="1108"/>
              </a:spcBef>
              <a:spcAft>
                <a:spcPts val="1108"/>
              </a:spcAft>
              <a:buFont typeface="Wingdings" pitchFamily="2" charset="2"/>
              <a:buChar char="§"/>
            </a:pPr>
            <a:r>
              <a:rPr lang="en-US" sz="2000" b="1" dirty="0" smtClean="0">
                <a:solidFill>
                  <a:schemeClr val="bg2">
                    <a:lumMod val="25000"/>
                  </a:schemeClr>
                </a:solidFill>
                <a:cs typeface="Arial" pitchFamily="34" charset="0"/>
              </a:rPr>
              <a:t>Multiple taxation/ High Rights of Way (</a:t>
            </a:r>
            <a:r>
              <a:rPr lang="en-US" sz="2000" b="1" dirty="0" err="1" smtClean="0">
                <a:solidFill>
                  <a:schemeClr val="bg2">
                    <a:lumMod val="25000"/>
                  </a:schemeClr>
                </a:solidFill>
                <a:cs typeface="Arial" pitchFamily="34" charset="0"/>
              </a:rPr>
              <a:t>RoW</a:t>
            </a:r>
            <a:r>
              <a:rPr lang="en-US" sz="2000" b="1" dirty="0" smtClean="0">
                <a:solidFill>
                  <a:schemeClr val="bg2">
                    <a:lumMod val="25000"/>
                  </a:schemeClr>
                </a:solidFill>
                <a:cs typeface="Arial" pitchFamily="34" charset="0"/>
              </a:rPr>
              <a:t>) charges/Multiple regulation.</a:t>
            </a:r>
          </a:p>
          <a:p>
            <a:pPr marL="213952" indent="-213952" algn="just">
              <a:spcBef>
                <a:spcPts val="1108"/>
              </a:spcBef>
              <a:spcAft>
                <a:spcPts val="1108"/>
              </a:spcAft>
              <a:buFont typeface="Wingdings" pitchFamily="2" charset="2"/>
              <a:buChar char="§"/>
            </a:pPr>
            <a:r>
              <a:rPr lang="en-US" sz="2000" b="1" dirty="0" smtClean="0">
                <a:solidFill>
                  <a:schemeClr val="bg2">
                    <a:lumMod val="25000"/>
                  </a:schemeClr>
                </a:solidFill>
                <a:cs typeface="Arial" pitchFamily="34" charset="0"/>
              </a:rPr>
              <a:t>About 12% of Base Stations are connected to </a:t>
            </a:r>
            <a:r>
              <a:rPr lang="en-US" sz="2000" b="1" dirty="0" err="1" smtClean="0">
                <a:solidFill>
                  <a:schemeClr val="bg2">
                    <a:lumMod val="25000"/>
                  </a:schemeClr>
                </a:solidFill>
                <a:cs typeface="Arial" pitchFamily="34" charset="0"/>
              </a:rPr>
              <a:t>fibre</a:t>
            </a:r>
            <a:endParaRPr lang="en-US" sz="2000" b="1" dirty="0" smtClean="0">
              <a:solidFill>
                <a:schemeClr val="bg2">
                  <a:lumMod val="25000"/>
                </a:schemeClr>
              </a:solidFill>
              <a:cs typeface="Arial" pitchFamily="34" charset="0"/>
            </a:endParaRPr>
          </a:p>
          <a:p>
            <a:pPr marL="213952" indent="-213952" algn="just">
              <a:spcBef>
                <a:spcPts val="1108"/>
              </a:spcBef>
              <a:spcAft>
                <a:spcPts val="1108"/>
              </a:spcAft>
              <a:buFont typeface="Wingdings" pitchFamily="2" charset="2"/>
              <a:buChar char="§"/>
            </a:pPr>
            <a:endParaRPr lang="en-US" sz="2000" dirty="0">
              <a:solidFill>
                <a:schemeClr val="bg2">
                  <a:lumMod val="25000"/>
                </a:schemeClr>
              </a:solidFill>
              <a:cs typeface="Arial" pitchFamily="34" charset="0"/>
            </a:endParaRPr>
          </a:p>
        </p:txBody>
      </p:sp>
      <p:sp>
        <p:nvSpPr>
          <p:cNvPr id="5" name="Slide Number Placeholder 2"/>
          <p:cNvSpPr>
            <a:spLocks noGrp="1"/>
          </p:cNvSpPr>
          <p:nvPr>
            <p:ph type="sldNum" sz="quarter" idx="10"/>
          </p:nvPr>
        </p:nvSpPr>
        <p:spPr>
          <a:xfrm>
            <a:off x="8632589" y="6445265"/>
            <a:ext cx="511419" cy="296863"/>
          </a:xfrm>
        </p:spPr>
        <p:txBody>
          <a:bodyPr/>
          <a:lstStyle/>
          <a:p>
            <a:pPr>
              <a:defRPr/>
            </a:pPr>
            <a:r>
              <a:rPr lang="en-US" dirty="0" smtClean="0">
                <a:solidFill>
                  <a:srgbClr val="000000"/>
                </a:solidFill>
              </a:rPr>
              <a:t>4</a:t>
            </a:r>
            <a:endParaRPr lang="en-US" dirty="0">
              <a:solidFill>
                <a:srgbClr val="000000"/>
              </a:solidFill>
            </a:endParaRPr>
          </a:p>
        </p:txBody>
      </p:sp>
      <p:pic>
        <p:nvPicPr>
          <p:cNvPr id="6" name="il_fi" descr="http://ngcareers.com/wp-content/uploads/2010/01/nigerian-communications-commission.jpg"/>
          <p:cNvPicPr/>
          <p:nvPr/>
        </p:nvPicPr>
        <p:blipFill>
          <a:blip r:embed="rId3"/>
          <a:srcRect/>
          <a:stretch>
            <a:fillRect/>
          </a:stretch>
        </p:blipFill>
        <p:spPr bwMode="auto">
          <a:xfrm>
            <a:off x="7239000" y="4948"/>
            <a:ext cx="1905000" cy="675904"/>
          </a:xfrm>
          <a:prstGeom prst="rect">
            <a:avLst/>
          </a:prstGeom>
          <a:noFill/>
          <a:ln w="9525">
            <a:noFill/>
            <a:miter lim="800000"/>
            <a:headEnd/>
            <a:tailEnd/>
          </a:ln>
        </p:spPr>
      </p:pic>
    </p:spTree>
    <p:custDataLst>
      <p:tags r:id="rId1"/>
    </p:custDataLst>
    <p:extLst>
      <p:ext uri="{BB962C8B-B14F-4D97-AF65-F5344CB8AC3E}">
        <p14:creationId xmlns:p14="http://schemas.microsoft.com/office/powerpoint/2010/main" val="2443711128"/>
      </p:ext>
    </p:extLst>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4" name="Rectangle 3"/>
          <p:cNvSpPr>
            <a:spLocks noChangeArrowheads="1"/>
          </p:cNvSpPr>
          <p:nvPr>
            <p:custDataLst>
              <p:tags r:id="rId1"/>
            </p:custDataLst>
          </p:nvPr>
        </p:nvSpPr>
        <p:spPr bwMode="blackWhite">
          <a:xfrm>
            <a:off x="184638" y="1312985"/>
            <a:ext cx="8686800" cy="709246"/>
          </a:xfrm>
          <a:prstGeom prst="rect">
            <a:avLst/>
          </a:prstGeom>
          <a:noFill/>
          <a:ln w="6350" algn="ctr">
            <a:noFill/>
            <a:miter lim="800000"/>
            <a:headEnd type="none" w="sm" len="sm"/>
            <a:tailEnd type="none" w="sm" len="sm"/>
          </a:ln>
        </p:spPr>
        <p:txBody>
          <a:bodyPr lIns="49846" tIns="49846" rIns="49846" bIns="49846"/>
          <a:lstStyle/>
          <a:p>
            <a:pPr marL="0" lvl="1" algn="just" defTabSz="703402">
              <a:spcBef>
                <a:spcPct val="40000"/>
              </a:spcBef>
              <a:buSzPct val="105000"/>
            </a:pPr>
            <a:r>
              <a:rPr lang="en-US" sz="1662" dirty="0" smtClean="0">
                <a:solidFill>
                  <a:srgbClr val="00338D"/>
                </a:solidFill>
                <a:latin typeface="Arial" pitchFamily="34" charset="0"/>
                <a:cs typeface="Arial" pitchFamily="34" charset="0"/>
              </a:rPr>
              <a:t>Nigeria has </a:t>
            </a:r>
            <a:r>
              <a:rPr lang="en-US" sz="1662" dirty="0">
                <a:solidFill>
                  <a:srgbClr val="00338D"/>
                </a:solidFill>
                <a:latin typeface="Arial" pitchFamily="34" charset="0"/>
                <a:cs typeface="Arial" pitchFamily="34" charset="0"/>
              </a:rPr>
              <a:t>undergone rapid transformation on account of the liberalisation of the telecommunications </a:t>
            </a:r>
            <a:r>
              <a:rPr lang="en-US" sz="1662" dirty="0" smtClean="0">
                <a:solidFill>
                  <a:srgbClr val="00338D"/>
                </a:solidFill>
                <a:latin typeface="Arial" pitchFamily="34" charset="0"/>
                <a:cs typeface="Arial" pitchFamily="34" charset="0"/>
              </a:rPr>
              <a:t>sector:  </a:t>
            </a: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a:p>
            <a:pPr marL="0" lvl="1" algn="just" defTabSz="703402">
              <a:spcBef>
                <a:spcPct val="40000"/>
              </a:spcBef>
              <a:buSzPct val="105000"/>
            </a:pPr>
            <a:endParaRPr lang="en-US" sz="1662" dirty="0">
              <a:solidFill>
                <a:srgbClr val="00338D"/>
              </a:solidFill>
              <a:latin typeface="Arial" pitchFamily="34" charset="0"/>
              <a:cs typeface="Arial" pitchFamily="34" charset="0"/>
            </a:endParaRPr>
          </a:p>
        </p:txBody>
      </p:sp>
      <p:sp>
        <p:nvSpPr>
          <p:cNvPr id="10245" name="Rectangle 3"/>
          <p:cNvSpPr>
            <a:spLocks noChangeArrowheads="1"/>
          </p:cNvSpPr>
          <p:nvPr/>
        </p:nvSpPr>
        <p:spPr bwMode="auto">
          <a:xfrm>
            <a:off x="3229708" y="2373923"/>
            <a:ext cx="2256692" cy="1406769"/>
          </a:xfrm>
          <a:prstGeom prst="rect">
            <a:avLst/>
          </a:prstGeom>
          <a:solidFill>
            <a:schemeClr val="tx2"/>
          </a:solidFill>
          <a:ln w="6350">
            <a:noFill/>
            <a:miter lim="800000"/>
            <a:headEnd/>
            <a:tailEnd/>
          </a:ln>
        </p:spPr>
        <p:txBody>
          <a:bodyPr lIns="0" tIns="0" rIns="0" bIns="0" anchor="ctr"/>
          <a:lstStyle/>
          <a:p>
            <a:pPr marL="102579" algn="ctr">
              <a:spcBef>
                <a:spcPct val="35000"/>
              </a:spcBef>
            </a:pPr>
            <a:r>
              <a:rPr lang="en-US" sz="1662" b="1" i="1" dirty="0">
                <a:solidFill>
                  <a:schemeClr val="bg1"/>
                </a:solidFill>
                <a:latin typeface="Arial" pitchFamily="34" charset="0"/>
                <a:cs typeface="Arial" pitchFamily="34" charset="0"/>
              </a:rPr>
              <a:t>Teledensity has reached </a:t>
            </a:r>
            <a:r>
              <a:rPr lang="en-US" sz="1662" b="1" i="1" dirty="0" smtClean="0">
                <a:solidFill>
                  <a:schemeClr val="bg1"/>
                </a:solidFill>
                <a:latin typeface="Arial" pitchFamily="34" charset="0"/>
                <a:cs typeface="Arial" pitchFamily="34" charset="0"/>
              </a:rPr>
              <a:t>116% </a:t>
            </a:r>
            <a:r>
              <a:rPr lang="en-US" sz="1662" b="1" i="1" dirty="0">
                <a:solidFill>
                  <a:schemeClr val="bg1"/>
                </a:solidFill>
                <a:latin typeface="Arial" pitchFamily="34" charset="0"/>
                <a:cs typeface="Arial" pitchFamily="34" charset="0"/>
              </a:rPr>
              <a:t>as at </a:t>
            </a:r>
            <a:r>
              <a:rPr lang="en-US" sz="1662" b="1" i="1" dirty="0" smtClean="0">
                <a:solidFill>
                  <a:schemeClr val="bg1"/>
                </a:solidFill>
                <a:latin typeface="Arial" pitchFamily="34" charset="0"/>
                <a:cs typeface="Arial" pitchFamily="34" charset="0"/>
              </a:rPr>
              <a:t>June, 2018</a:t>
            </a:r>
            <a:endParaRPr lang="en-US" sz="1662" b="1" i="1" dirty="0">
              <a:solidFill>
                <a:schemeClr val="bg1"/>
              </a:solidFill>
              <a:latin typeface="Arial" pitchFamily="34" charset="0"/>
              <a:cs typeface="Arial" pitchFamily="34" charset="0"/>
            </a:endParaRPr>
          </a:p>
        </p:txBody>
      </p:sp>
      <p:sp>
        <p:nvSpPr>
          <p:cNvPr id="10247" name="Rectangle 3"/>
          <p:cNvSpPr>
            <a:spLocks noChangeArrowheads="1"/>
          </p:cNvSpPr>
          <p:nvPr/>
        </p:nvSpPr>
        <p:spPr bwMode="auto">
          <a:xfrm>
            <a:off x="3229708" y="4273062"/>
            <a:ext cx="2256692" cy="1406769"/>
          </a:xfrm>
          <a:prstGeom prst="rect">
            <a:avLst/>
          </a:prstGeom>
          <a:solidFill>
            <a:schemeClr val="tx2"/>
          </a:solidFill>
          <a:ln w="6350">
            <a:noFill/>
            <a:miter lim="800000"/>
            <a:headEnd/>
            <a:tailEnd/>
          </a:ln>
        </p:spPr>
        <p:txBody>
          <a:bodyPr lIns="0" tIns="0" rIns="0" bIns="0" anchor="ctr"/>
          <a:lstStyle/>
          <a:p>
            <a:pPr algn="ctr" fontAlgn="base">
              <a:spcBef>
                <a:spcPct val="50000"/>
              </a:spcBef>
              <a:spcAft>
                <a:spcPct val="0"/>
              </a:spcAft>
            </a:pPr>
            <a:r>
              <a:rPr lang="en-US" sz="1662" b="1" i="1" dirty="0">
                <a:solidFill>
                  <a:schemeClr val="bg1"/>
                </a:solidFill>
                <a:latin typeface="Arial" pitchFamily="34" charset="0"/>
                <a:cs typeface="Arial" pitchFamily="34" charset="0"/>
              </a:rPr>
              <a:t>Internet Penetration Rate of </a:t>
            </a:r>
            <a:r>
              <a:rPr lang="en-US" sz="1662" b="1" i="1" dirty="0" smtClean="0">
                <a:solidFill>
                  <a:schemeClr val="bg1"/>
                </a:solidFill>
                <a:latin typeface="Arial" pitchFamily="34" charset="0"/>
                <a:cs typeface="Arial" pitchFamily="34" charset="0"/>
              </a:rPr>
              <a:t>54% of population (103M subs.) as at June, 2018</a:t>
            </a:r>
            <a:endParaRPr lang="en-US" sz="1662" b="1" i="1" dirty="0">
              <a:solidFill>
                <a:schemeClr val="bg1"/>
              </a:solidFill>
              <a:latin typeface="Arial" pitchFamily="34" charset="0"/>
              <a:cs typeface="Arial" pitchFamily="34" charset="0"/>
            </a:endParaRPr>
          </a:p>
        </p:txBody>
      </p:sp>
      <p:sp>
        <p:nvSpPr>
          <p:cNvPr id="10248" name="Rectangle 3"/>
          <p:cNvSpPr>
            <a:spLocks noChangeArrowheads="1"/>
          </p:cNvSpPr>
          <p:nvPr/>
        </p:nvSpPr>
        <p:spPr bwMode="auto">
          <a:xfrm>
            <a:off x="6178062" y="2373923"/>
            <a:ext cx="2256692" cy="1406769"/>
          </a:xfrm>
          <a:prstGeom prst="rect">
            <a:avLst/>
          </a:prstGeom>
          <a:solidFill>
            <a:schemeClr val="tx2"/>
          </a:solidFill>
          <a:ln w="6350">
            <a:noFill/>
            <a:miter lim="800000"/>
            <a:headEnd/>
            <a:tailEnd/>
          </a:ln>
        </p:spPr>
        <p:txBody>
          <a:bodyPr lIns="0" tIns="0" rIns="0" bIns="0" anchor="ctr"/>
          <a:lstStyle/>
          <a:p>
            <a:pPr marL="102579" lvl="1" algn="ctr" defTabSz="703402">
              <a:spcBef>
                <a:spcPct val="40000"/>
              </a:spcBef>
              <a:buSzPct val="105000"/>
            </a:pPr>
            <a:r>
              <a:rPr lang="en-US" sz="1662" b="1" i="1" dirty="0">
                <a:solidFill>
                  <a:schemeClr val="bg1"/>
                </a:solidFill>
                <a:latin typeface="Arial" pitchFamily="34" charset="0"/>
                <a:cs typeface="Arial" pitchFamily="34" charset="0"/>
              </a:rPr>
              <a:t>Active Mobile subscriber base has reached </a:t>
            </a:r>
            <a:r>
              <a:rPr lang="en-US" sz="1662" b="1" i="1" dirty="0" smtClean="0">
                <a:solidFill>
                  <a:schemeClr val="bg1"/>
                </a:solidFill>
                <a:latin typeface="Arial" pitchFamily="34" charset="0"/>
                <a:cs typeface="Arial" pitchFamily="34" charset="0"/>
              </a:rPr>
              <a:t>163 million as at June, 2018</a:t>
            </a:r>
            <a:endParaRPr lang="en-US" sz="1662" b="1" i="1" dirty="0">
              <a:solidFill>
                <a:schemeClr val="bg1"/>
              </a:solidFill>
              <a:latin typeface="Arial" pitchFamily="34" charset="0"/>
              <a:cs typeface="Arial" pitchFamily="34" charset="0"/>
            </a:endParaRPr>
          </a:p>
        </p:txBody>
      </p:sp>
      <p:sp>
        <p:nvSpPr>
          <p:cNvPr id="14" name="Rectangle 3"/>
          <p:cNvSpPr>
            <a:spLocks noChangeArrowheads="1"/>
          </p:cNvSpPr>
          <p:nvPr/>
        </p:nvSpPr>
        <p:spPr bwMode="auto">
          <a:xfrm>
            <a:off x="6183922" y="4202723"/>
            <a:ext cx="2687515" cy="1588477"/>
          </a:xfrm>
          <a:prstGeom prst="rect">
            <a:avLst/>
          </a:prstGeom>
          <a:solidFill>
            <a:srgbClr val="C00000"/>
          </a:solidFill>
          <a:ln w="6350">
            <a:noFill/>
            <a:miter lim="800000"/>
            <a:headEnd/>
            <a:tailEnd/>
          </a:ln>
          <a:effectLst/>
        </p:spPr>
        <p:txBody>
          <a:bodyPr lIns="84406" tIns="0" rIns="84406" bIns="0" anchor="ctr"/>
          <a:lstStyle/>
          <a:p>
            <a:pPr algn="ctr" fontAlgn="base">
              <a:spcBef>
                <a:spcPct val="50000"/>
              </a:spcBef>
              <a:spcAft>
                <a:spcPct val="0"/>
              </a:spcAft>
            </a:pPr>
            <a:r>
              <a:rPr lang="en-US" sz="1662" b="1" i="1" dirty="0">
                <a:solidFill>
                  <a:schemeClr val="bg1"/>
                </a:solidFill>
                <a:latin typeface="Arial" pitchFamily="34" charset="0"/>
                <a:cs typeface="Arial" pitchFamily="34" charset="0"/>
              </a:rPr>
              <a:t>Broadband Penetration Rate of </a:t>
            </a:r>
            <a:r>
              <a:rPr lang="en-US" sz="1662" b="1" i="1" dirty="0" smtClean="0">
                <a:solidFill>
                  <a:schemeClr val="bg1"/>
                </a:solidFill>
                <a:latin typeface="Arial" pitchFamily="34" charset="0"/>
                <a:cs typeface="Arial" pitchFamily="34" charset="0"/>
              </a:rPr>
              <a:t>22% </a:t>
            </a:r>
          </a:p>
          <a:p>
            <a:pPr algn="ctr" fontAlgn="base">
              <a:spcBef>
                <a:spcPct val="50000"/>
              </a:spcBef>
              <a:spcAft>
                <a:spcPct val="0"/>
              </a:spcAft>
            </a:pPr>
            <a:r>
              <a:rPr lang="en-US" sz="1662" b="1" i="1" dirty="0" smtClean="0">
                <a:solidFill>
                  <a:schemeClr val="bg1"/>
                </a:solidFill>
                <a:latin typeface="Arial" pitchFamily="34" charset="0"/>
                <a:cs typeface="Arial" pitchFamily="34" charset="0"/>
              </a:rPr>
              <a:t>9.19% GDP contribution  Q1, 2018</a:t>
            </a:r>
            <a:endParaRPr lang="en-US" sz="1662" b="1" i="1" dirty="0">
              <a:solidFill>
                <a:schemeClr val="bg1"/>
              </a:solidFill>
              <a:latin typeface="Arial" pitchFamily="34" charset="0"/>
              <a:cs typeface="Arial" pitchFamily="34" charset="0"/>
            </a:endParaRPr>
          </a:p>
        </p:txBody>
      </p:sp>
      <p:sp>
        <p:nvSpPr>
          <p:cNvPr id="11" name="Right Arrow 10"/>
          <p:cNvSpPr/>
          <p:nvPr/>
        </p:nvSpPr>
        <p:spPr bwMode="auto">
          <a:xfrm>
            <a:off x="304800" y="2373923"/>
            <a:ext cx="2438400" cy="1336431"/>
          </a:xfrm>
          <a:prstGeom prst="rightArrow">
            <a:avLst/>
          </a:prstGeom>
          <a:solidFill>
            <a:schemeClr val="tx2"/>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none" lIns="0" tIns="0" rIns="0" bIns="0" numCol="1" rtlCol="0" anchor="ctr" anchorCtr="0" compatLnSpc="1">
            <a:prstTxWarp prst="textNoShape">
              <a:avLst/>
            </a:prstTxWarp>
          </a:bodyPr>
          <a:lstStyle/>
          <a:p>
            <a:pPr algn="ctr" defTabSz="844083" fontAlgn="base">
              <a:spcBef>
                <a:spcPct val="50000"/>
              </a:spcBef>
              <a:spcAft>
                <a:spcPct val="0"/>
              </a:spcAft>
            </a:pPr>
            <a:r>
              <a:rPr lang="en-US" sz="1662" b="1" dirty="0">
                <a:solidFill>
                  <a:schemeClr val="bg1"/>
                </a:solidFill>
                <a:latin typeface="Arial" pitchFamily="34" charset="0"/>
                <a:cs typeface="Arial" pitchFamily="34" charset="0"/>
              </a:rPr>
              <a:t>Voice Segment</a:t>
            </a:r>
          </a:p>
        </p:txBody>
      </p:sp>
      <p:sp>
        <p:nvSpPr>
          <p:cNvPr id="12" name="Right Arrow 11"/>
          <p:cNvSpPr/>
          <p:nvPr/>
        </p:nvSpPr>
        <p:spPr bwMode="auto">
          <a:xfrm>
            <a:off x="304800" y="4343400"/>
            <a:ext cx="2438400" cy="1336431"/>
          </a:xfrm>
          <a:prstGeom prst="rightArrow">
            <a:avLst/>
          </a:prstGeom>
          <a:solidFill>
            <a:srgbClr val="C00000"/>
          </a:solidFill>
          <a:ln w="9525" cap="flat" cmpd="sng" algn="ctr">
            <a:noFill/>
            <a:prstDash val="solid"/>
            <a:round/>
            <a:headEnd type="none" w="med" len="med"/>
            <a:tailEnd type="none" w="med" len="med"/>
          </a:ln>
          <a:effectLst>
            <a:outerShdw blurRad="44450" dist="27940" dir="5400000" algn="ctr">
              <a:srgbClr val="000000">
                <a:alpha val="32000"/>
              </a:srgbClr>
            </a:outerShdw>
          </a:effectLst>
          <a:scene3d>
            <a:camera prst="orthographicFront">
              <a:rot lat="0" lon="0" rev="0"/>
            </a:camera>
            <a:lightRig rig="balanced" dir="t">
              <a:rot lat="0" lon="0" rev="8700000"/>
            </a:lightRig>
          </a:scene3d>
          <a:sp3d>
            <a:bevelT w="190500" h="38100"/>
          </a:sp3d>
        </p:spPr>
        <p:txBody>
          <a:bodyPr vert="horz" wrap="none" lIns="0" tIns="0" rIns="0" bIns="0" numCol="1" rtlCol="0" anchor="ctr" anchorCtr="0" compatLnSpc="1">
            <a:prstTxWarp prst="textNoShape">
              <a:avLst/>
            </a:prstTxWarp>
          </a:bodyPr>
          <a:lstStyle/>
          <a:p>
            <a:pPr algn="ctr" defTabSz="844083" fontAlgn="base">
              <a:spcBef>
                <a:spcPct val="50000"/>
              </a:spcBef>
              <a:spcAft>
                <a:spcPct val="0"/>
              </a:spcAft>
            </a:pPr>
            <a:r>
              <a:rPr lang="en-US" sz="1662" b="1" dirty="0">
                <a:solidFill>
                  <a:schemeClr val="bg1"/>
                </a:solidFill>
                <a:latin typeface="Arial" pitchFamily="34" charset="0"/>
                <a:cs typeface="Arial" pitchFamily="34" charset="0"/>
              </a:rPr>
              <a:t>Data Segment</a:t>
            </a:r>
          </a:p>
        </p:txBody>
      </p:sp>
      <p:sp>
        <p:nvSpPr>
          <p:cNvPr id="16" name="Title 1"/>
          <p:cNvSpPr>
            <a:spLocks noGrp="1"/>
          </p:cNvSpPr>
          <p:nvPr>
            <p:ph type="title"/>
          </p:nvPr>
        </p:nvSpPr>
        <p:spPr>
          <a:xfrm>
            <a:off x="322613" y="498230"/>
            <a:ext cx="8135807" cy="603739"/>
          </a:xfrm>
        </p:spPr>
        <p:txBody>
          <a:bodyPr>
            <a:noAutofit/>
          </a:bodyPr>
          <a:lstStyle/>
          <a:p>
            <a:pPr>
              <a:defRPr/>
            </a:pPr>
            <a:r>
              <a:rPr lang="en-US" sz="3200" dirty="0">
                <a:solidFill>
                  <a:schemeClr val="tx1"/>
                </a:solidFill>
              </a:rPr>
              <a:t>Current Telecoms Landscape</a:t>
            </a:r>
          </a:p>
        </p:txBody>
      </p:sp>
      <p:sp>
        <p:nvSpPr>
          <p:cNvPr id="13" name="Slide Number Placeholder 2"/>
          <p:cNvSpPr>
            <a:spLocks noGrp="1"/>
          </p:cNvSpPr>
          <p:nvPr>
            <p:ph type="sldNum" sz="quarter" idx="10"/>
          </p:nvPr>
        </p:nvSpPr>
        <p:spPr>
          <a:xfrm>
            <a:off x="8632589" y="6445265"/>
            <a:ext cx="511419" cy="296863"/>
          </a:xfrm>
        </p:spPr>
        <p:txBody>
          <a:bodyPr/>
          <a:lstStyle/>
          <a:p>
            <a:pPr>
              <a:defRPr/>
            </a:pPr>
            <a:r>
              <a:rPr lang="en-US" dirty="0" smtClean="0">
                <a:solidFill>
                  <a:srgbClr val="000000"/>
                </a:solidFill>
              </a:rPr>
              <a:t>3</a:t>
            </a:r>
            <a:endParaRPr lang="en-US" dirty="0">
              <a:solidFill>
                <a:srgbClr val="000000"/>
              </a:solidFill>
            </a:endParaRPr>
          </a:p>
        </p:txBody>
      </p:sp>
      <p:pic>
        <p:nvPicPr>
          <p:cNvPr id="15" name="il_fi" descr="http://ngcareers.com/wp-content/uploads/2010/01/nigerian-communications-commission.jpg"/>
          <p:cNvPicPr/>
          <p:nvPr/>
        </p:nvPicPr>
        <p:blipFill>
          <a:blip r:embed="rId4"/>
          <a:srcRect/>
          <a:stretch>
            <a:fillRect/>
          </a:stretch>
        </p:blipFill>
        <p:spPr bwMode="auto">
          <a:xfrm>
            <a:off x="7239000" y="4948"/>
            <a:ext cx="1905000" cy="675904"/>
          </a:xfrm>
          <a:prstGeom prst="rect">
            <a:avLst/>
          </a:prstGeom>
          <a:noFill/>
          <a:ln w="9525">
            <a:noFill/>
            <a:miter lim="800000"/>
            <a:headEnd/>
            <a:tailEnd/>
          </a:ln>
        </p:spPr>
      </p:pic>
    </p:spTree>
    <p:extLst>
      <p:ext uri="{BB962C8B-B14F-4D97-AF65-F5344CB8AC3E}">
        <p14:creationId xmlns:p14="http://schemas.microsoft.com/office/powerpoint/2010/main" val="3175055178"/>
      </p:ext>
    </p:extLst>
  </p:cSld>
  <p:clrMapOvr>
    <a:masterClrMapping/>
  </p:clrMapOvr>
  <p:transition/>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 val="TRUE"/>
</p:tagLst>
</file>

<file path=ppt/tags/tag2.xml><?xml version="1.0" encoding="utf-8"?>
<p:tagLst xmlns:a="http://schemas.openxmlformats.org/drawingml/2006/main" xmlns:r="http://schemas.openxmlformats.org/officeDocument/2006/relationships" xmlns:p="http://schemas.openxmlformats.org/presentationml/2006/main">
  <p:tag name="FASFONT" val="Univers55"/>
</p:tagLst>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Urban">
  <a:themeElements>
    <a:clrScheme name="Urban">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Urban">
      <a:majorFont>
        <a:latin typeface="Trebuchet MS"/>
        <a:ea typeface=""/>
        <a:cs typeface=""/>
        <a:font script="Jpan" typeface="HGｺﾞｼｯｸM"/>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Georgia"/>
        <a:ea typeface=""/>
        <a:cs typeface=""/>
        <a:font script="Jpan" typeface="HG明朝B"/>
        <a:font script="Hang" typeface="맑은 고딕"/>
        <a:font script="Hans" typeface="宋体"/>
        <a:font script="Hant" typeface="新細明體"/>
        <a:font script="Arab" typeface="Arial"/>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Urban">
      <a:fillStyleLst>
        <a:solidFill>
          <a:schemeClr val="phClr"/>
        </a:solidFill>
        <a:gradFill rotWithShape="1">
          <a:gsLst>
            <a:gs pos="0">
              <a:schemeClr val="phClr">
                <a:tint val="1000"/>
                <a:satMod val="255000"/>
              </a:schemeClr>
            </a:gs>
            <a:gs pos="55000">
              <a:schemeClr val="phClr">
                <a:tint val="12000"/>
                <a:satMod val="255000"/>
              </a:schemeClr>
            </a:gs>
            <a:gs pos="100000">
              <a:schemeClr val="phClr">
                <a:tint val="45000"/>
                <a:satMod val="250000"/>
              </a:schemeClr>
            </a:gs>
          </a:gsLst>
          <a:path path="circle">
            <a:fillToRect l="-40000" t="-90000" r="140000" b="190000"/>
          </a:path>
        </a:gradFill>
        <a:gradFill rotWithShape="1">
          <a:gsLst>
            <a:gs pos="0">
              <a:schemeClr val="phClr">
                <a:tint val="43000"/>
                <a:satMod val="165000"/>
              </a:schemeClr>
            </a:gs>
            <a:gs pos="55000">
              <a:schemeClr val="phClr">
                <a:tint val="83000"/>
                <a:satMod val="155000"/>
              </a:schemeClr>
            </a:gs>
            <a:gs pos="100000">
              <a:schemeClr val="phClr">
                <a:shade val="85000"/>
              </a:schemeClr>
            </a:gs>
          </a:gsLst>
          <a:path path="circle">
            <a:fillToRect l="-40000" t="-90000" r="140000" b="190000"/>
          </a:path>
        </a:gradFill>
      </a:fillStyleLst>
      <a:lnStyleLst>
        <a:ln w="9525" cap="flat" cmpd="sng" algn="ctr">
          <a:solidFill>
            <a:schemeClr val="phClr"/>
          </a:solidFill>
          <a:prstDash val="solid"/>
        </a:ln>
        <a:ln w="19050" cap="flat" cmpd="sng" algn="ctr">
          <a:solidFill>
            <a:schemeClr val="phClr"/>
          </a:solidFill>
          <a:prstDash val="solid"/>
        </a:ln>
        <a:ln w="31750" cap="flat" cmpd="sng" algn="ctr">
          <a:solidFill>
            <a:schemeClr val="phClr"/>
          </a:solidFill>
          <a:prstDash val="solid"/>
        </a:ln>
      </a:lnStyleLst>
      <a:effectStyleLst>
        <a:effectStyle>
          <a:effectLst>
            <a:outerShdw blurRad="51500" dist="25400" dir="5400000" rotWithShape="0">
              <a:srgbClr val="000000">
                <a:alpha val="40000"/>
              </a:srgbClr>
            </a:outerShdw>
          </a:effectLst>
        </a:effectStyle>
        <a:effectStyle>
          <a:effectLst>
            <a:outerShdw blurRad="50800" dist="25400" dir="5400000" rotWithShape="0">
              <a:srgbClr val="000000">
                <a:alpha val="4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flat" dir="t">
              <a:rot lat="0" lon="0" rev="20040000"/>
            </a:lightRig>
          </a:scene3d>
          <a:sp3d contourW="12700" prstMaterial="dkEdge">
            <a:bevelT w="25400" h="38100" prst="convex"/>
            <a:contourClr>
              <a:schemeClr val="phClr">
                <a:satMod val="115000"/>
              </a:schemeClr>
            </a:contourClr>
          </a:sp3d>
        </a:effectStyle>
      </a:effectStyleLst>
      <a:bgFillStyleLst>
        <a:solidFill>
          <a:schemeClr val="phClr"/>
        </a:solidFill>
        <a:gradFill rotWithShape="1">
          <a:gsLst>
            <a:gs pos="100000">
              <a:schemeClr val="phClr">
                <a:tint val="80000"/>
                <a:satMod val="250000"/>
              </a:schemeClr>
            </a:gs>
            <a:gs pos="60000">
              <a:schemeClr val="phClr">
                <a:shade val="38000"/>
                <a:satMod val="175000"/>
              </a:schemeClr>
            </a:gs>
            <a:gs pos="0">
              <a:schemeClr val="phClr">
                <a:shade val="30000"/>
                <a:satMod val="175000"/>
              </a:schemeClr>
            </a:gs>
          </a:gsLst>
          <a:lin ang="5400000" scaled="0"/>
        </a:gradFill>
        <a:blipFill>
          <a:blip xmlns:r="http://schemas.openxmlformats.org/officeDocument/2006/relationships" r:embed="rId1">
            <a:duotone>
              <a:schemeClr val="phClr">
                <a:shade val="48000"/>
              </a:schemeClr>
              <a:schemeClr val="phClr">
                <a:tint val="96000"/>
                <a:satMod val="150000"/>
              </a:schemeClr>
            </a:duotone>
          </a:blip>
          <a:tile tx="0" ty="0" sx="80000" sy="8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Urban</Template>
  <TotalTime>3013</TotalTime>
  <Words>1216</Words>
  <Application>Microsoft Office PowerPoint</Application>
  <PresentationFormat>On-screen Show (4:3)</PresentationFormat>
  <Paragraphs>183</Paragraphs>
  <Slides>16</Slides>
  <Notes>5</Notes>
  <HiddenSlides>0</HiddenSlides>
  <MMClips>0</MMClips>
  <ScaleCrop>false</ScaleCrop>
  <HeadingPairs>
    <vt:vector size="6" baseType="variant">
      <vt:variant>
        <vt:lpstr>Fonts Used</vt:lpstr>
      </vt:variant>
      <vt:variant>
        <vt:i4>13</vt:i4>
      </vt:variant>
      <vt:variant>
        <vt:lpstr>Theme</vt:lpstr>
      </vt:variant>
      <vt:variant>
        <vt:i4>1</vt:i4>
      </vt:variant>
      <vt:variant>
        <vt:lpstr>Slide Titles</vt:lpstr>
      </vt:variant>
      <vt:variant>
        <vt:i4>16</vt:i4>
      </vt:variant>
    </vt:vector>
  </HeadingPairs>
  <TitlesOfParts>
    <vt:vector size="30" baseType="lpstr">
      <vt:lpstr>微软雅黑</vt:lpstr>
      <vt:lpstr>SimSun</vt:lpstr>
      <vt:lpstr>SimSun</vt:lpstr>
      <vt:lpstr>???? Bold</vt:lpstr>
      <vt:lpstr>Arial</vt:lpstr>
      <vt:lpstr>Calibri</vt:lpstr>
      <vt:lpstr>Garamond</vt:lpstr>
      <vt:lpstr>Georgia</vt:lpstr>
      <vt:lpstr>Impact</vt:lpstr>
      <vt:lpstr>PMingLiU</vt:lpstr>
      <vt:lpstr>Trebuchet MS</vt:lpstr>
      <vt:lpstr>Wingdings</vt:lpstr>
      <vt:lpstr>Wingdings 2</vt:lpstr>
      <vt:lpstr>Urban</vt:lpstr>
      <vt:lpstr>SUSTAINABLE ENGINEERING INFRASTRUCTURE FOR ACCELERATED RURAL DEVELOPMENT – THE ROLE OF PERVASIVE BROADBAND INFRASTRUCTURES –  Keynote address on the occasion of the 2018 National Engineering Conference and Annual General Meeting of the Nigerian Society of Engineers held at Kaduna in November, 2018.</vt:lpstr>
      <vt:lpstr>PowerPoint Presentation</vt:lpstr>
      <vt:lpstr>What is Broadband?</vt:lpstr>
      <vt:lpstr>PowerPoint Presentation</vt:lpstr>
      <vt:lpstr>PowerPoint Presentation</vt:lpstr>
      <vt:lpstr>PowerPoint Presentation</vt:lpstr>
      <vt:lpstr>Current Status of Broadband Infrastructure</vt:lpstr>
      <vt:lpstr>Challenges of broadband Development in Nigeria</vt:lpstr>
      <vt:lpstr>Current Telecoms Landscape</vt:lpstr>
      <vt:lpstr>PowerPoint Presentation</vt:lpstr>
      <vt:lpstr>PowerPoint Presentation</vt:lpstr>
      <vt:lpstr>NCC’s Strategy to Facilitate Broadband Penetration</vt:lpstr>
      <vt:lpstr>PowerPoint Presentation</vt:lpstr>
      <vt:lpstr>Provision of Capacity for the Wireless Last Mile</vt:lpstr>
      <vt:lpstr>Conclusion</vt:lpstr>
      <vt:lpstr>PowerPoint Presentation</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NIGERIAN BROADBAND STRATEGY</dc:title>
  <dc:creator>Anthony Ikemefuna</dc:creator>
  <cp:lastModifiedBy>Yakubu Musa</cp:lastModifiedBy>
  <cp:revision>289</cp:revision>
  <cp:lastPrinted>2015-03-05T07:50:23Z</cp:lastPrinted>
  <dcterms:created xsi:type="dcterms:W3CDTF">2011-10-18T11:12:56Z</dcterms:created>
  <dcterms:modified xsi:type="dcterms:W3CDTF">2019-03-11T11:17:42Z</dcterms:modified>
</cp:coreProperties>
</file>