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378" r:id="rId2"/>
    <p:sldId id="430" r:id="rId3"/>
    <p:sldId id="292" r:id="rId4"/>
    <p:sldId id="389" r:id="rId5"/>
    <p:sldId id="393" r:id="rId6"/>
    <p:sldId id="414" r:id="rId7"/>
    <p:sldId id="415" r:id="rId8"/>
    <p:sldId id="405" r:id="rId9"/>
    <p:sldId id="424" r:id="rId10"/>
    <p:sldId id="425" r:id="rId11"/>
    <p:sldId id="427" r:id="rId12"/>
    <p:sldId id="426" r:id="rId13"/>
    <p:sldId id="432" r:id="rId14"/>
    <p:sldId id="433" r:id="rId15"/>
    <p:sldId id="428" r:id="rId16"/>
    <p:sldId id="429" r:id="rId17"/>
    <p:sldId id="396" r:id="rId18"/>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38" autoAdjust="0"/>
    <p:restoredTop sz="90909" autoAdjust="0"/>
  </p:normalViewPr>
  <p:slideViewPr>
    <p:cSldViewPr>
      <p:cViewPr varScale="1">
        <p:scale>
          <a:sx n="68" d="100"/>
          <a:sy n="68" d="100"/>
        </p:scale>
        <p:origin x="184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6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66733" cy="468154"/>
          </a:xfrm>
          <a:prstGeom prst="rect">
            <a:avLst/>
          </a:prstGeom>
        </p:spPr>
        <p:txBody>
          <a:bodyPr vert="horz" lIns="96312" tIns="48156" rIns="96312" bIns="48156" rtlCol="0"/>
          <a:lstStyle>
            <a:lvl1pPr algn="l">
              <a:defRPr sz="1300"/>
            </a:lvl1pPr>
          </a:lstStyle>
          <a:p>
            <a:endParaRPr lang="en-US"/>
          </a:p>
        </p:txBody>
      </p:sp>
      <p:sp>
        <p:nvSpPr>
          <p:cNvPr id="3" name="Date Placeholder 2"/>
          <p:cNvSpPr>
            <a:spLocks noGrp="1"/>
          </p:cNvSpPr>
          <p:nvPr>
            <p:ph type="dt" sz="quarter" idx="1"/>
          </p:nvPr>
        </p:nvSpPr>
        <p:spPr>
          <a:xfrm>
            <a:off x="4008707" y="0"/>
            <a:ext cx="3066733" cy="468154"/>
          </a:xfrm>
          <a:prstGeom prst="rect">
            <a:avLst/>
          </a:prstGeom>
        </p:spPr>
        <p:txBody>
          <a:bodyPr vert="horz" lIns="96312" tIns="48156" rIns="96312" bIns="48156" rtlCol="0"/>
          <a:lstStyle>
            <a:lvl1pPr algn="r">
              <a:defRPr sz="1300"/>
            </a:lvl1pPr>
          </a:lstStyle>
          <a:p>
            <a:fld id="{F5BE13EA-7B59-48B4-8D30-438FF6BACC2C}" type="datetimeFigureOut">
              <a:rPr lang="en-US" smtClean="0"/>
              <a:pPr/>
              <a:t>3/11/2019</a:t>
            </a:fld>
            <a:endParaRPr lang="en-US"/>
          </a:p>
        </p:txBody>
      </p:sp>
      <p:sp>
        <p:nvSpPr>
          <p:cNvPr id="4" name="Footer Placeholder 3"/>
          <p:cNvSpPr>
            <a:spLocks noGrp="1"/>
          </p:cNvSpPr>
          <p:nvPr>
            <p:ph type="ftr" sz="quarter" idx="2"/>
          </p:nvPr>
        </p:nvSpPr>
        <p:spPr>
          <a:xfrm>
            <a:off x="3" y="8893296"/>
            <a:ext cx="3066733" cy="468154"/>
          </a:xfrm>
          <a:prstGeom prst="rect">
            <a:avLst/>
          </a:prstGeom>
        </p:spPr>
        <p:txBody>
          <a:bodyPr vert="horz" lIns="96312" tIns="48156" rIns="96312" bIns="48156" rtlCol="0" anchor="b"/>
          <a:lstStyle>
            <a:lvl1pPr algn="l">
              <a:defRPr sz="1300"/>
            </a:lvl1pPr>
          </a:lstStyle>
          <a:p>
            <a:endParaRPr lang="en-US"/>
          </a:p>
        </p:txBody>
      </p:sp>
      <p:sp>
        <p:nvSpPr>
          <p:cNvPr id="5" name="Slide Number Placeholder 4"/>
          <p:cNvSpPr>
            <a:spLocks noGrp="1"/>
          </p:cNvSpPr>
          <p:nvPr>
            <p:ph type="sldNum" sz="quarter" idx="3"/>
          </p:nvPr>
        </p:nvSpPr>
        <p:spPr>
          <a:xfrm>
            <a:off x="4008707" y="8893296"/>
            <a:ext cx="3066733" cy="468154"/>
          </a:xfrm>
          <a:prstGeom prst="rect">
            <a:avLst/>
          </a:prstGeom>
        </p:spPr>
        <p:txBody>
          <a:bodyPr vert="horz" lIns="96312" tIns="48156" rIns="96312" bIns="48156" rtlCol="0" anchor="b"/>
          <a:lstStyle>
            <a:lvl1pPr algn="r">
              <a:defRPr sz="1300"/>
            </a:lvl1pPr>
          </a:lstStyle>
          <a:p>
            <a:fld id="{54036314-63F9-43A1-B835-D6FC0627479F}" type="slidenum">
              <a:rPr lang="en-US" smtClean="0"/>
              <a:pPr/>
              <a:t>‹#›</a:t>
            </a:fld>
            <a:endParaRPr lang="en-US"/>
          </a:p>
        </p:txBody>
      </p:sp>
    </p:spTree>
    <p:extLst>
      <p:ext uri="{BB962C8B-B14F-4D97-AF65-F5344CB8AC3E}">
        <p14:creationId xmlns:p14="http://schemas.microsoft.com/office/powerpoint/2010/main" val="3583633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66733" cy="468154"/>
          </a:xfrm>
          <a:prstGeom prst="rect">
            <a:avLst/>
          </a:prstGeom>
        </p:spPr>
        <p:txBody>
          <a:bodyPr vert="horz" lIns="96312" tIns="48156" rIns="96312" bIns="48156" rtlCol="0"/>
          <a:lstStyle>
            <a:lvl1pPr algn="l">
              <a:defRPr sz="1300"/>
            </a:lvl1pPr>
          </a:lstStyle>
          <a:p>
            <a:endParaRPr lang="en-US"/>
          </a:p>
        </p:txBody>
      </p:sp>
      <p:sp>
        <p:nvSpPr>
          <p:cNvPr id="3" name="Date Placeholder 2"/>
          <p:cNvSpPr>
            <a:spLocks noGrp="1"/>
          </p:cNvSpPr>
          <p:nvPr>
            <p:ph type="dt" idx="1"/>
          </p:nvPr>
        </p:nvSpPr>
        <p:spPr>
          <a:xfrm>
            <a:off x="4008707" y="0"/>
            <a:ext cx="3066733" cy="468154"/>
          </a:xfrm>
          <a:prstGeom prst="rect">
            <a:avLst/>
          </a:prstGeom>
        </p:spPr>
        <p:txBody>
          <a:bodyPr vert="horz" lIns="96312" tIns="48156" rIns="96312" bIns="48156" rtlCol="0"/>
          <a:lstStyle>
            <a:lvl1pPr algn="r">
              <a:defRPr sz="1300"/>
            </a:lvl1pPr>
          </a:lstStyle>
          <a:p>
            <a:fld id="{FE67CFBB-9324-4079-BE7B-58E6D06FCFF2}" type="datetimeFigureOut">
              <a:rPr lang="en-US" smtClean="0"/>
              <a:pPr/>
              <a:t>3/11/2019</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6312" tIns="48156" rIns="96312" bIns="48156"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6312" tIns="48156" rIns="96312" bIns="481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93296"/>
            <a:ext cx="3066733" cy="468154"/>
          </a:xfrm>
          <a:prstGeom prst="rect">
            <a:avLst/>
          </a:prstGeom>
        </p:spPr>
        <p:txBody>
          <a:bodyPr vert="horz" lIns="96312" tIns="48156" rIns="96312" bIns="48156" rtlCol="0" anchor="b"/>
          <a:lstStyle>
            <a:lvl1pPr algn="l">
              <a:defRPr sz="1300"/>
            </a:lvl1pPr>
          </a:lstStyle>
          <a:p>
            <a:endParaRPr lang="en-US"/>
          </a:p>
        </p:txBody>
      </p:sp>
      <p:sp>
        <p:nvSpPr>
          <p:cNvPr id="7" name="Slide Number Placeholder 6"/>
          <p:cNvSpPr>
            <a:spLocks noGrp="1"/>
          </p:cNvSpPr>
          <p:nvPr>
            <p:ph type="sldNum" sz="quarter" idx="5"/>
          </p:nvPr>
        </p:nvSpPr>
        <p:spPr>
          <a:xfrm>
            <a:off x="4008707" y="8893296"/>
            <a:ext cx="3066733" cy="468154"/>
          </a:xfrm>
          <a:prstGeom prst="rect">
            <a:avLst/>
          </a:prstGeom>
        </p:spPr>
        <p:txBody>
          <a:bodyPr vert="horz" lIns="96312" tIns="48156" rIns="96312" bIns="48156" rtlCol="0" anchor="b"/>
          <a:lstStyle>
            <a:lvl1pPr algn="r">
              <a:defRPr sz="1300"/>
            </a:lvl1pPr>
          </a:lstStyle>
          <a:p>
            <a:fld id="{91267917-C84A-4AE7-A79B-64DC2BA91662}" type="slidenum">
              <a:rPr lang="en-US" smtClean="0"/>
              <a:pPr/>
              <a:t>‹#›</a:t>
            </a:fld>
            <a:endParaRPr lang="en-US"/>
          </a:p>
        </p:txBody>
      </p:sp>
    </p:spTree>
    <p:extLst>
      <p:ext uri="{BB962C8B-B14F-4D97-AF65-F5344CB8AC3E}">
        <p14:creationId xmlns:p14="http://schemas.microsoft.com/office/powerpoint/2010/main" val="2964332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267917-C84A-4AE7-A79B-64DC2BA91662}" type="slidenum">
              <a:rPr lang="en-US" smtClean="0"/>
              <a:pPr/>
              <a:t>1</a:t>
            </a:fld>
            <a:endParaRPr lang="en-US"/>
          </a:p>
        </p:txBody>
      </p:sp>
    </p:spTree>
    <p:extLst>
      <p:ext uri="{BB962C8B-B14F-4D97-AF65-F5344CB8AC3E}">
        <p14:creationId xmlns:p14="http://schemas.microsoft.com/office/powerpoint/2010/main" val="289645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4230555" y="8478653"/>
            <a:ext cx="3236941" cy="447255"/>
          </a:xfrm>
          <a:prstGeom prst="rect">
            <a:avLst/>
          </a:prstGeom>
          <a:noFill/>
          <a:ln w="9525">
            <a:noFill/>
            <a:miter lim="800000"/>
            <a:headEnd/>
            <a:tailEnd/>
          </a:ln>
        </p:spPr>
        <p:txBody>
          <a:bodyPr lIns="93553" tIns="46775" rIns="93553" bIns="46775" anchor="b"/>
          <a:lstStyle/>
          <a:p>
            <a:pPr algn="r" defTabSz="933043"/>
            <a:fld id="{7070AD64-E41F-413B-90DE-995F703F741D}" type="slidenum">
              <a:rPr lang="en-US" sz="1200">
                <a:solidFill>
                  <a:prstClr val="black"/>
                </a:solidFill>
              </a:rPr>
              <a:pPr algn="r" defTabSz="933043"/>
              <a:t>2</a:t>
            </a:fld>
            <a:endParaRPr lang="en-US" sz="1200" dirty="0">
              <a:solidFill>
                <a:prstClr val="black"/>
              </a:solidFill>
            </a:endParaRPr>
          </a:p>
        </p:txBody>
      </p:sp>
      <p:sp>
        <p:nvSpPr>
          <p:cNvPr id="37891" name="Rectangle 2"/>
          <p:cNvSpPr>
            <a:spLocks noGrp="1" noRot="1" noChangeAspect="1" noChangeArrowheads="1" noTextEdit="1"/>
          </p:cNvSpPr>
          <p:nvPr>
            <p:ph type="sldImg"/>
          </p:nvPr>
        </p:nvSpPr>
        <p:spPr>
          <a:xfrm>
            <a:off x="1490663" y="690563"/>
            <a:ext cx="4497387" cy="3371850"/>
          </a:xfrm>
          <a:ln/>
        </p:spPr>
      </p:sp>
      <p:sp>
        <p:nvSpPr>
          <p:cNvPr id="37892" name="Rectangle 3"/>
          <p:cNvSpPr>
            <a:spLocks noGrp="1" noChangeArrowheads="1"/>
          </p:cNvSpPr>
          <p:nvPr>
            <p:ph type="body" idx="1"/>
          </p:nvPr>
        </p:nvSpPr>
        <p:spPr>
          <a:xfrm>
            <a:off x="975785" y="4255561"/>
            <a:ext cx="5517549" cy="3963295"/>
          </a:xfrm>
          <a:noFill/>
          <a:ln/>
        </p:spPr>
        <p:txBody>
          <a:bodyPr lIns="95134" tIns="47565" rIns="95134" bIns="47565"/>
          <a:lstStyle/>
          <a:p>
            <a:pPr eaLnBrk="1" hangingPunct="1"/>
            <a:endParaRPr lang="en-GB"/>
          </a:p>
        </p:txBody>
      </p:sp>
    </p:spTree>
    <p:extLst>
      <p:ext uri="{BB962C8B-B14F-4D97-AF65-F5344CB8AC3E}">
        <p14:creationId xmlns:p14="http://schemas.microsoft.com/office/powerpoint/2010/main" val="4214975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300" dirty="0"/>
              <a:t>Many people in the past have defined broadband in terms of numbers, bits/sec, but the trend is changing fast; the emphasis now is on what can be delivered. The Secretary General of the International Telecommunications Union (ITU), Dr </a:t>
            </a:r>
            <a:r>
              <a:rPr lang="en-US" sz="1300" dirty="0" err="1"/>
              <a:t>Hamadoun</a:t>
            </a:r>
            <a:r>
              <a:rPr lang="en-US" sz="1300" dirty="0"/>
              <a:t> I. </a:t>
            </a:r>
            <a:r>
              <a:rPr lang="en-US" sz="1300" dirty="0" err="1"/>
              <a:t>Touré</a:t>
            </a:r>
            <a:r>
              <a:rPr lang="en-US" sz="1300" dirty="0"/>
              <a:t>,</a:t>
            </a:r>
            <a:r>
              <a:rPr lang="en-US" sz="1300" b="1" dirty="0"/>
              <a:t> </a:t>
            </a:r>
            <a:r>
              <a:rPr lang="en-US" sz="1300" dirty="0"/>
              <a:t>defining broadband during </a:t>
            </a:r>
            <a:r>
              <a:rPr lang="en-US" sz="1300" b="1" dirty="0"/>
              <a:t>  </a:t>
            </a:r>
            <a:r>
              <a:rPr lang="en-US" sz="1300" dirty="0" err="1"/>
              <a:t>Informática</a:t>
            </a:r>
            <a:r>
              <a:rPr lang="en-US" sz="1300" dirty="0"/>
              <a:t> 2011,</a:t>
            </a:r>
            <a:r>
              <a:rPr lang="en-US" sz="1300" b="1" dirty="0"/>
              <a:t> </a:t>
            </a:r>
            <a:r>
              <a:rPr lang="en-US" sz="1300" dirty="0"/>
              <a:t>in a speech he presented</a:t>
            </a:r>
            <a:r>
              <a:rPr lang="en-US" sz="1300" b="1" dirty="0"/>
              <a:t> </a:t>
            </a:r>
            <a:r>
              <a:rPr lang="en-US" sz="1300" dirty="0"/>
              <a:t>on February 8, 2011, in Havana, Cuba,</a:t>
            </a:r>
            <a:r>
              <a:rPr lang="en-US" sz="1300" b="1" dirty="0"/>
              <a:t> </a:t>
            </a:r>
            <a:r>
              <a:rPr lang="en-US" sz="1300" dirty="0"/>
              <a:t>said and I quote “I do not want to define any particular speed for this kind of connection to the Internet — because speeds are constantly rising as technologies advance. Rather, broadband means connections that are ‘always on’, without the need to dial-up every time you want to go online. Broadband also means high-capacity networks that can deliver very large amounts of information simultaneously. As a result, they can deliver voice, data and video, all at the same time.” </a:t>
            </a:r>
          </a:p>
          <a:p>
            <a:r>
              <a:rPr lang="en-US" sz="1300" dirty="0"/>
              <a:t>The Organization for Economic Cooperation and Development (OECD) as one of the entities that tried to proffer a definition based on numbers, specified a download speed of 256 Kilobits per second or higher as constituting broadband connection. One thing is certain, Broadband connectivity is critical to the development of all sectors of a nation’s economy, ranging from banking and education to agriculture, commerce and healthcare etc. </a:t>
            </a:r>
          </a:p>
          <a:p>
            <a:endParaRPr lang="en-US" sz="1300" dirty="0"/>
          </a:p>
          <a:p>
            <a:pPr defTabSz="963123">
              <a:defRPr/>
            </a:pPr>
            <a:r>
              <a:rPr lang="en-US" sz="1300" dirty="0"/>
              <a:t>Although ITU acknowledged that fixed broadband penetration was rising in Africa, the penetration rate is still less than one percent. The story is not different with Nigeria, where Broadband as well as internet penetration are very low.  The Nigerian Government noting the dare need to focus the right energy that will further the gains of the ICT subsector, recently created the Ministry of Communications Technology  and charged it with the responsibility of bringing further development to the sector.  </a:t>
            </a:r>
          </a:p>
          <a:p>
            <a:endParaRPr lang="en-US" sz="1300" dirty="0"/>
          </a:p>
        </p:txBody>
      </p:sp>
      <p:sp>
        <p:nvSpPr>
          <p:cNvPr id="4" name="Slide Number Placeholder 3"/>
          <p:cNvSpPr>
            <a:spLocks noGrp="1"/>
          </p:cNvSpPr>
          <p:nvPr>
            <p:ph type="sldNum" sz="quarter" idx="10"/>
          </p:nvPr>
        </p:nvSpPr>
        <p:spPr/>
        <p:txBody>
          <a:bodyPr/>
          <a:lstStyle/>
          <a:p>
            <a:fld id="{91267917-C84A-4AE7-A79B-64DC2BA91662}" type="slidenum">
              <a:rPr lang="en-US" smtClean="0"/>
              <a:pPr/>
              <a:t>3</a:t>
            </a:fld>
            <a:endParaRPr lang="en-US"/>
          </a:p>
        </p:txBody>
      </p:sp>
    </p:spTree>
    <p:extLst>
      <p:ext uri="{BB962C8B-B14F-4D97-AF65-F5344CB8AC3E}">
        <p14:creationId xmlns:p14="http://schemas.microsoft.com/office/powerpoint/2010/main" val="4272561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4270792" y="8539463"/>
            <a:ext cx="3267727" cy="450463"/>
          </a:xfrm>
          <a:prstGeom prst="rect">
            <a:avLst/>
          </a:prstGeom>
          <a:noFill/>
          <a:ln w="9525">
            <a:noFill/>
            <a:miter lim="800000"/>
            <a:headEnd/>
            <a:tailEnd/>
          </a:ln>
        </p:spPr>
        <p:txBody>
          <a:bodyPr lIns="94311" tIns="47154" rIns="94311" bIns="47154" anchor="b"/>
          <a:lstStyle/>
          <a:p>
            <a:pPr algn="r" defTabSz="940601"/>
            <a:fld id="{7070AD64-E41F-413B-90DE-995F703F741D}" type="slidenum">
              <a:rPr lang="en-US" sz="1200">
                <a:solidFill>
                  <a:prstClr val="black"/>
                </a:solidFill>
              </a:rPr>
              <a:pPr algn="r" defTabSz="940601"/>
              <a:t>4</a:t>
            </a:fld>
            <a:endParaRPr lang="en-US" sz="1200" dirty="0">
              <a:solidFill>
                <a:prstClr val="black"/>
              </a:solidFill>
            </a:endParaRPr>
          </a:p>
        </p:txBody>
      </p:sp>
      <p:sp>
        <p:nvSpPr>
          <p:cNvPr id="37891" name="Rectangle 2"/>
          <p:cNvSpPr>
            <a:spLocks noGrp="1" noRot="1" noChangeAspect="1" noChangeArrowheads="1" noTextEdit="1"/>
          </p:cNvSpPr>
          <p:nvPr>
            <p:ph type="sldImg"/>
          </p:nvPr>
        </p:nvSpPr>
        <p:spPr>
          <a:xfrm>
            <a:off x="1511300" y="695325"/>
            <a:ext cx="4527550" cy="3395663"/>
          </a:xfrm>
          <a:ln/>
        </p:spPr>
      </p:sp>
      <p:sp>
        <p:nvSpPr>
          <p:cNvPr id="37892" name="Rectangle 3"/>
          <p:cNvSpPr>
            <a:spLocks noGrp="1" noChangeArrowheads="1"/>
          </p:cNvSpPr>
          <p:nvPr>
            <p:ph type="body" idx="1"/>
          </p:nvPr>
        </p:nvSpPr>
        <p:spPr>
          <a:xfrm>
            <a:off x="985066" y="4286083"/>
            <a:ext cx="5570026" cy="3991720"/>
          </a:xfrm>
          <a:noFill/>
          <a:ln/>
        </p:spPr>
        <p:txBody>
          <a:bodyPr lIns="95905" tIns="47950" rIns="95905" bIns="47950"/>
          <a:lstStyle/>
          <a:p>
            <a:pPr eaLnBrk="1" hangingPunct="1"/>
            <a:endParaRPr lang="en-GB" dirty="0"/>
          </a:p>
        </p:txBody>
      </p:sp>
    </p:spTree>
    <p:extLst>
      <p:ext uri="{BB962C8B-B14F-4D97-AF65-F5344CB8AC3E}">
        <p14:creationId xmlns:p14="http://schemas.microsoft.com/office/powerpoint/2010/main" val="3200276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0825" y="674688"/>
            <a:ext cx="4497388" cy="3371850"/>
          </a:xfrm>
        </p:spPr>
      </p:sp>
      <p:sp>
        <p:nvSpPr>
          <p:cNvPr id="3" name="Notes Placeholder 2"/>
          <p:cNvSpPr>
            <a:spLocks noGrp="1"/>
          </p:cNvSpPr>
          <p:nvPr>
            <p:ph type="body" idx="1"/>
          </p:nvPr>
        </p:nvSpPr>
        <p:spPr/>
        <p:txBody>
          <a:bodyPr>
            <a:normAutofit/>
          </a:bodyPr>
          <a:lstStyle/>
          <a:p>
            <a:r>
              <a:rPr lang="en-US" dirty="0"/>
              <a:t>Lead</a:t>
            </a:r>
            <a:r>
              <a:rPr lang="en-US" baseline="0" dirty="0"/>
              <a:t> into a</a:t>
            </a:r>
            <a:r>
              <a:rPr lang="en-US" dirty="0"/>
              <a:t> discussion on what makes a PPP project successful</a:t>
            </a:r>
            <a:r>
              <a:rPr lang="en-US" baseline="0" dirty="0"/>
              <a:t> – site specific KP examples on the water/waste sector</a:t>
            </a:r>
            <a:endParaRPr lang="en-SG" dirty="0"/>
          </a:p>
        </p:txBody>
      </p:sp>
      <p:sp>
        <p:nvSpPr>
          <p:cNvPr id="4" name="Slide Number Placeholder 3"/>
          <p:cNvSpPr>
            <a:spLocks noGrp="1"/>
          </p:cNvSpPr>
          <p:nvPr>
            <p:ph type="sldNum" sz="quarter" idx="10"/>
          </p:nvPr>
        </p:nvSpPr>
        <p:spPr/>
        <p:txBody>
          <a:bodyPr/>
          <a:lstStyle/>
          <a:p>
            <a:fld id="{FAB8291F-7122-4223-8777-35D50163381A}"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1301165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267917-C84A-4AE7-A79B-64DC2BA91662}" type="slidenum">
              <a:rPr lang="en-US" smtClean="0"/>
              <a:pPr/>
              <a:t>6</a:t>
            </a:fld>
            <a:endParaRPr lang="en-US"/>
          </a:p>
        </p:txBody>
      </p:sp>
    </p:spTree>
    <p:extLst>
      <p:ext uri="{BB962C8B-B14F-4D97-AF65-F5344CB8AC3E}">
        <p14:creationId xmlns:p14="http://schemas.microsoft.com/office/powerpoint/2010/main" val="1042321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267917-C84A-4AE7-A79B-64DC2BA91662}" type="slidenum">
              <a:rPr lang="en-US" smtClean="0"/>
              <a:pPr/>
              <a:t>7</a:t>
            </a:fld>
            <a:endParaRPr lang="en-US"/>
          </a:p>
        </p:txBody>
      </p:sp>
    </p:spTree>
    <p:extLst>
      <p:ext uri="{BB962C8B-B14F-4D97-AF65-F5344CB8AC3E}">
        <p14:creationId xmlns:p14="http://schemas.microsoft.com/office/powerpoint/2010/main" val="1709284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267917-C84A-4AE7-A79B-64DC2BA91662}" type="slidenum">
              <a:rPr lang="en-US" smtClean="0"/>
              <a:pPr/>
              <a:t>16</a:t>
            </a:fld>
            <a:endParaRPr lang="en-US"/>
          </a:p>
        </p:txBody>
      </p:sp>
    </p:spTree>
    <p:extLst>
      <p:ext uri="{BB962C8B-B14F-4D97-AF65-F5344CB8AC3E}">
        <p14:creationId xmlns:p14="http://schemas.microsoft.com/office/powerpoint/2010/main" val="979938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sp>
        <p:nvSpPr>
          <p:cNvPr id="3" name="Title 2"/>
          <p:cNvSpPr>
            <a:spLocks noGrp="1"/>
          </p:cNvSpPr>
          <p:nvPr>
            <p:ph type="title"/>
          </p:nvPr>
        </p:nvSpPr>
        <p:spPr bwMode="gray"/>
        <p:txBody>
          <a:bodyPr/>
          <a:lstStyle/>
          <a:p>
            <a:r>
              <a:rPr lang="en-US"/>
              <a:t>Click to edit Master title style</a:t>
            </a:r>
            <a:endParaRPr lang="en-GB" dirty="0"/>
          </a:p>
        </p:txBody>
      </p:sp>
      <p:sp>
        <p:nvSpPr>
          <p:cNvPr id="4" name="Slide Number Placeholder 3"/>
          <p:cNvSpPr>
            <a:spLocks noGrp="1"/>
          </p:cNvSpPr>
          <p:nvPr>
            <p:ph type="sldNum" sz="quarter" idx="10"/>
          </p:nvPr>
        </p:nvSpPr>
        <p:spPr>
          <a:xfrm>
            <a:off x="8632589" y="6445265"/>
            <a:ext cx="511419" cy="296863"/>
          </a:xfrm>
        </p:spPr>
        <p:txBody>
          <a:bodyPr/>
          <a:lstStyle>
            <a:lvl1pPr>
              <a:defRPr/>
            </a:lvl1pPr>
          </a:lstStyle>
          <a:p>
            <a:pPr>
              <a:defRPr/>
            </a:pPr>
            <a:fld id="{F018FFDE-FC22-4D9D-A9B4-3CEB5A2B393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5239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endParaRPr lang="en-US"/>
          </a:p>
        </p:txBody>
      </p:sp>
      <p:sp>
        <p:nvSpPr>
          <p:cNvPr id="27" name="Slide Number Placeholder 26"/>
          <p:cNvSpPr>
            <a:spLocks noGrp="1"/>
          </p:cNvSpPr>
          <p:nvPr>
            <p:ph type="sldNum" sz="quarter" idx="11"/>
          </p:nvPr>
        </p:nvSpPr>
        <p:spPr/>
        <p:txBody>
          <a:bodyPr rtlCol="0"/>
          <a:lstStyle/>
          <a:p>
            <a:fld id="{1961EA0F-3E93-40E3-B9BF-AE13CC190B2F}"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transition advTm="0">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961EA0F-3E93-40E3-B9BF-AE13CC190B2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advTm="0">
    <p:wipe dir="d"/>
  </p:transition>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956" y="2438400"/>
            <a:ext cx="8991600" cy="789173"/>
          </a:xfrm>
        </p:spPr>
        <p:txBody>
          <a:bodyPr>
            <a:normAutofit fontScale="90000"/>
          </a:bodyPr>
          <a:lstStyle/>
          <a:p>
            <a:pPr algn="ctr"/>
            <a:r>
              <a:rPr lang="en-US" b="1" dirty="0" smtClean="0"/>
              <a:t/>
            </a:r>
            <a:br>
              <a:rPr lang="en-US" b="1" dirty="0" smtClean="0"/>
            </a:br>
            <a:r>
              <a:rPr lang="en-US" b="1" dirty="0"/>
              <a:t/>
            </a:r>
            <a:br>
              <a:rPr lang="en-US" b="1" dirty="0"/>
            </a:br>
            <a:r>
              <a:rPr lang="en-US" b="1" dirty="0" smtClean="0"/>
              <a:t>Update on Facilitating Broadband Penetration </a:t>
            </a:r>
            <a:r>
              <a:rPr lang="en-US" b="1" dirty="0"/>
              <a:t>in </a:t>
            </a:r>
            <a:r>
              <a:rPr lang="en-US" b="1" dirty="0" smtClean="0"/>
              <a:t>Nigeria</a:t>
            </a:r>
            <a:br>
              <a:rPr lang="en-US" b="1" dirty="0" smtClean="0"/>
            </a:br>
            <a:r>
              <a:rPr lang="en-US" b="1" dirty="0"/>
              <a:t/>
            </a:r>
            <a:br>
              <a:rPr lang="en-US" b="1" dirty="0"/>
            </a:br>
            <a:r>
              <a:rPr lang="en-US" sz="2700" b="1" dirty="0" smtClean="0"/>
              <a:t>By </a:t>
            </a:r>
            <a:endParaRPr lang="en-US" sz="2700" b="1" dirty="0"/>
          </a:p>
        </p:txBody>
      </p:sp>
      <p:sp>
        <p:nvSpPr>
          <p:cNvPr id="3" name="Subtitle 2"/>
          <p:cNvSpPr>
            <a:spLocks noGrp="1"/>
          </p:cNvSpPr>
          <p:nvPr>
            <p:ph type="subTitle" idx="1"/>
          </p:nvPr>
        </p:nvSpPr>
        <p:spPr>
          <a:xfrm>
            <a:off x="228599" y="4114800"/>
            <a:ext cx="8534401" cy="2590800"/>
          </a:xfrm>
        </p:spPr>
        <p:txBody>
          <a:bodyPr>
            <a:normAutofit/>
          </a:bodyPr>
          <a:lstStyle/>
          <a:p>
            <a:pPr algn="ctr"/>
            <a:r>
              <a:rPr lang="en-US" sz="2000" b="1" dirty="0" smtClean="0">
                <a:solidFill>
                  <a:schemeClr val="tx1"/>
                </a:solidFill>
              </a:rPr>
              <a:t>Prof</a:t>
            </a:r>
            <a:r>
              <a:rPr lang="en-US" sz="2000" b="1" dirty="0">
                <a:solidFill>
                  <a:schemeClr val="tx1"/>
                </a:solidFill>
              </a:rPr>
              <a:t>. U.G. </a:t>
            </a:r>
            <a:r>
              <a:rPr lang="en-US" sz="2000" b="1" dirty="0" err="1">
                <a:solidFill>
                  <a:schemeClr val="tx1"/>
                </a:solidFill>
              </a:rPr>
              <a:t>Danbatta</a:t>
            </a:r>
            <a:r>
              <a:rPr lang="en-US" sz="2000" b="1" dirty="0">
                <a:solidFill>
                  <a:schemeClr val="tx1"/>
                </a:solidFill>
              </a:rPr>
              <a:t> </a:t>
            </a:r>
            <a:r>
              <a:rPr lang="en-US" sz="1200" b="1" dirty="0" err="1" smtClean="0"/>
              <a:t>FAEng</a:t>
            </a:r>
            <a:r>
              <a:rPr lang="en-US" sz="1200" b="1" dirty="0" smtClean="0"/>
              <a:t>, FNSE</a:t>
            </a:r>
            <a:r>
              <a:rPr lang="en-US" sz="1200" b="1" dirty="0"/>
              <a:t>, </a:t>
            </a:r>
            <a:r>
              <a:rPr lang="en-US" sz="1200" b="1" dirty="0" smtClean="0"/>
              <a:t>FRAES</a:t>
            </a:r>
          </a:p>
          <a:p>
            <a:pPr algn="ctr"/>
            <a:r>
              <a:rPr lang="en-US" sz="2000" dirty="0" smtClean="0"/>
              <a:t>Executive </a:t>
            </a:r>
            <a:r>
              <a:rPr lang="en-US" sz="2000" dirty="0"/>
              <a:t>Vice </a:t>
            </a:r>
            <a:r>
              <a:rPr lang="en-US" sz="2000" dirty="0" smtClean="0"/>
              <a:t>Chairman/CEO</a:t>
            </a:r>
            <a:endParaRPr lang="en-US" sz="2000" dirty="0"/>
          </a:p>
          <a:p>
            <a:pPr algn="ctr"/>
            <a:r>
              <a:rPr lang="en-US" sz="2000" dirty="0" smtClean="0"/>
              <a:t>  Nigerian </a:t>
            </a:r>
            <a:r>
              <a:rPr lang="en-US" sz="2000" dirty="0"/>
              <a:t>Communications </a:t>
            </a:r>
            <a:r>
              <a:rPr lang="en-US" sz="2000" dirty="0" smtClean="0"/>
              <a:t>Commission</a:t>
            </a:r>
          </a:p>
          <a:p>
            <a:pPr algn="ctr"/>
            <a:endParaRPr lang="en-GB" dirty="0" smtClean="0"/>
          </a:p>
          <a:p>
            <a:pPr algn="ctr"/>
            <a:endParaRPr lang="en-GB" dirty="0" smtClean="0"/>
          </a:p>
          <a:p>
            <a:pPr algn="ctr"/>
            <a:r>
              <a:rPr lang="en-GB" sz="1800" b="1" dirty="0" smtClean="0"/>
              <a:t>Presentation to the </a:t>
            </a:r>
            <a:r>
              <a:rPr lang="en-GB" sz="1800" b="1" dirty="0"/>
              <a:t>National </a:t>
            </a:r>
            <a:r>
              <a:rPr lang="en-GB" sz="1800" b="1" dirty="0" smtClean="0"/>
              <a:t>Industrial </a:t>
            </a:r>
            <a:r>
              <a:rPr lang="en-GB" sz="1800" b="1" dirty="0"/>
              <a:t>Policy and Competitiveness Advisory Council on </a:t>
            </a:r>
            <a:r>
              <a:rPr lang="en-GB" sz="1800" b="1" dirty="0" smtClean="0"/>
              <a:t>Monday, October 15, 2018.</a:t>
            </a:r>
            <a:endParaRPr lang="en-US" sz="1800" b="1" dirty="0" smtClean="0"/>
          </a:p>
          <a:p>
            <a:pPr algn="ctr"/>
            <a:endParaRPr lang="en-GB" dirty="0"/>
          </a:p>
          <a:p>
            <a:pPr algn="ctr"/>
            <a:endParaRPr lang="en-US" dirty="0" smtClean="0"/>
          </a:p>
          <a:p>
            <a:pPr algn="ctr"/>
            <a:endParaRPr lang="en-GB" dirty="0"/>
          </a:p>
          <a:p>
            <a:pPr algn="ctr"/>
            <a:endParaRPr lang="en-US" dirty="0"/>
          </a:p>
          <a:p>
            <a:pPr algn="ctr"/>
            <a:endParaRPr lang="en-US" dirty="0"/>
          </a:p>
        </p:txBody>
      </p:sp>
      <p:pic>
        <p:nvPicPr>
          <p:cNvPr id="4"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Tree>
    <p:extLst>
      <p:ext uri="{BB962C8B-B14F-4D97-AF65-F5344CB8AC3E}">
        <p14:creationId xmlns:p14="http://schemas.microsoft.com/office/powerpoint/2010/main" val="25186326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26558"/>
            <a:ext cx="6629400" cy="609600"/>
          </a:xfrm>
        </p:spPr>
        <p:txBody>
          <a:bodyPr>
            <a:normAutofit fontScale="90000"/>
          </a:bodyPr>
          <a:lstStyle/>
          <a:p>
            <a:r>
              <a:rPr lang="en-US" sz="3200" b="1" dirty="0" smtClean="0">
                <a:solidFill>
                  <a:srgbClr val="0070C0"/>
                </a:solidFill>
              </a:rPr>
              <a:t>        Recap on Engagements (Cont.)</a:t>
            </a:r>
            <a:endParaRPr lang="en-US" sz="3200" b="1" dirty="0">
              <a:solidFill>
                <a:srgbClr val="0070C0"/>
              </a:solidFill>
            </a:endParaRPr>
          </a:p>
        </p:txBody>
      </p:sp>
      <p:sp>
        <p:nvSpPr>
          <p:cNvPr id="3" name="Rectangle 2"/>
          <p:cNvSpPr/>
          <p:nvPr/>
        </p:nvSpPr>
        <p:spPr>
          <a:xfrm>
            <a:off x="715926" y="1371600"/>
            <a:ext cx="7666074" cy="7478970"/>
          </a:xfrm>
          <a:prstGeom prst="rect">
            <a:avLst/>
          </a:prstGeom>
        </p:spPr>
        <p:txBody>
          <a:bodyPr wrap="square">
            <a:spAutoFit/>
          </a:bodyPr>
          <a:lstStyle/>
          <a:p>
            <a:pPr marL="0" lvl="1" algn="just">
              <a:spcBef>
                <a:spcPts val="600"/>
              </a:spcBef>
              <a:spcAft>
                <a:spcPts val="600"/>
              </a:spcAft>
            </a:pPr>
            <a:endParaRPr lang="en-GB" b="1" dirty="0" smtClean="0"/>
          </a:p>
          <a:p>
            <a:pPr marL="800100" lvl="2" indent="-342900" algn="just">
              <a:spcBef>
                <a:spcPts val="600"/>
              </a:spcBef>
              <a:spcAft>
                <a:spcPts val="600"/>
              </a:spcAft>
              <a:buFont typeface="Wingdings" panose="05000000000000000000" pitchFamily="2" charset="2"/>
              <a:buChar char="q"/>
            </a:pPr>
            <a:r>
              <a:rPr lang="en-GB" b="1" dirty="0" smtClean="0">
                <a:solidFill>
                  <a:srgbClr val="000000"/>
                </a:solidFill>
              </a:rPr>
              <a:t>Prayers to NGF are on:</a:t>
            </a:r>
            <a:endParaRPr lang="en-US" b="1" dirty="0">
              <a:solidFill>
                <a:srgbClr val="000000"/>
              </a:solidFill>
            </a:endParaRPr>
          </a:p>
          <a:p>
            <a:pPr marL="914400" lvl="1" indent="-457200" algn="just">
              <a:spcBef>
                <a:spcPts val="600"/>
              </a:spcBef>
              <a:spcAft>
                <a:spcPts val="600"/>
              </a:spcAft>
              <a:buFont typeface="+mj-lt"/>
              <a:buAutoNum type="arabicPeriod"/>
            </a:pPr>
            <a:r>
              <a:rPr lang="en-US" b="1" dirty="0" smtClean="0">
                <a:solidFill>
                  <a:srgbClr val="000000"/>
                </a:solidFill>
              </a:rPr>
              <a:t>Ensuring compliance to NEC’s resolution om harmonization of Right </a:t>
            </a:r>
            <a:r>
              <a:rPr lang="en-US" b="1" dirty="0">
                <a:solidFill>
                  <a:srgbClr val="000000"/>
                </a:solidFill>
              </a:rPr>
              <a:t>of Way charges on State Government highways with the Federal at the cost of N145/m,</a:t>
            </a:r>
          </a:p>
          <a:p>
            <a:pPr marL="914400" lvl="1" indent="-457200" algn="just">
              <a:spcBef>
                <a:spcPts val="600"/>
              </a:spcBef>
              <a:spcAft>
                <a:spcPts val="600"/>
              </a:spcAft>
              <a:buFont typeface="+mj-lt"/>
              <a:buAutoNum type="arabicPeriod"/>
            </a:pPr>
            <a:r>
              <a:rPr lang="en-US" b="1" dirty="0" smtClean="0">
                <a:solidFill>
                  <a:srgbClr val="000000"/>
                </a:solidFill>
              </a:rPr>
              <a:t>Assigning a </a:t>
            </a:r>
            <a:r>
              <a:rPr lang="en-US" b="1" dirty="0">
                <a:solidFill>
                  <a:srgbClr val="000000"/>
                </a:solidFill>
              </a:rPr>
              <a:t>Single Point </a:t>
            </a:r>
            <a:r>
              <a:rPr lang="en-US" b="1" dirty="0" smtClean="0">
                <a:solidFill>
                  <a:srgbClr val="000000"/>
                </a:solidFill>
              </a:rPr>
              <a:t>that will approve </a:t>
            </a:r>
            <a:r>
              <a:rPr lang="en-US" b="1" dirty="0">
                <a:solidFill>
                  <a:srgbClr val="000000"/>
                </a:solidFill>
              </a:rPr>
              <a:t>RoW applications,</a:t>
            </a:r>
          </a:p>
          <a:p>
            <a:pPr marL="914400" lvl="1" indent="-457200" algn="just">
              <a:spcBef>
                <a:spcPts val="600"/>
              </a:spcBef>
              <a:spcAft>
                <a:spcPts val="600"/>
              </a:spcAft>
              <a:buFont typeface="+mj-lt"/>
              <a:buAutoNum type="arabicPeriod"/>
            </a:pPr>
            <a:r>
              <a:rPr lang="en-US" b="1" dirty="0" smtClean="0">
                <a:solidFill>
                  <a:srgbClr val="000000"/>
                </a:solidFill>
              </a:rPr>
              <a:t>Limiting </a:t>
            </a:r>
            <a:r>
              <a:rPr lang="en-US" b="1" dirty="0">
                <a:solidFill>
                  <a:srgbClr val="000000"/>
                </a:solidFill>
              </a:rPr>
              <a:t>the approval process </a:t>
            </a:r>
            <a:r>
              <a:rPr lang="en-US" b="1" dirty="0" smtClean="0">
                <a:solidFill>
                  <a:srgbClr val="000000"/>
                </a:solidFill>
              </a:rPr>
              <a:t>on </a:t>
            </a:r>
            <a:r>
              <a:rPr lang="en-US" b="1" dirty="0" err="1">
                <a:solidFill>
                  <a:srgbClr val="000000"/>
                </a:solidFill>
              </a:rPr>
              <a:t>RoW</a:t>
            </a:r>
            <a:r>
              <a:rPr lang="en-US" b="1" dirty="0">
                <a:solidFill>
                  <a:srgbClr val="000000"/>
                </a:solidFill>
              </a:rPr>
              <a:t> to a maximum of 30 working </a:t>
            </a:r>
            <a:r>
              <a:rPr lang="en-US" b="1" dirty="0" smtClean="0">
                <a:solidFill>
                  <a:srgbClr val="000000"/>
                </a:solidFill>
              </a:rPr>
              <a:t>days,</a:t>
            </a:r>
            <a:r>
              <a:rPr lang="en-US" b="1" dirty="0" smtClean="0"/>
              <a:t> </a:t>
            </a:r>
            <a:endParaRPr lang="en-US" b="1" dirty="0"/>
          </a:p>
          <a:p>
            <a:pPr marL="800100" lvl="1" indent="-342900" algn="just">
              <a:spcBef>
                <a:spcPts val="600"/>
              </a:spcBef>
              <a:spcAft>
                <a:spcPts val="600"/>
              </a:spcAft>
              <a:buFontTx/>
              <a:buAutoNum type="arabicPeriod"/>
            </a:pPr>
            <a:r>
              <a:rPr lang="en-US" b="1" dirty="0" smtClean="0">
                <a:solidFill>
                  <a:srgbClr val="000000"/>
                </a:solidFill>
              </a:rPr>
              <a:t>Mandating the </a:t>
            </a:r>
            <a:r>
              <a:rPr lang="en-US" b="1" dirty="0">
                <a:solidFill>
                  <a:srgbClr val="000000"/>
                </a:solidFill>
              </a:rPr>
              <a:t>installation of utility ducts on road shoulders and buildings during construction and </a:t>
            </a:r>
            <a:r>
              <a:rPr lang="en-US" b="1" dirty="0" smtClean="0">
                <a:solidFill>
                  <a:srgbClr val="000000"/>
                </a:solidFill>
              </a:rPr>
              <a:t>rehabilitation, </a:t>
            </a:r>
            <a:endParaRPr lang="en-US" b="1" dirty="0">
              <a:solidFill>
                <a:srgbClr val="000000"/>
              </a:solidFill>
            </a:endParaRPr>
          </a:p>
          <a:p>
            <a:pPr marL="800100" lvl="1" indent="-342900" algn="just">
              <a:spcBef>
                <a:spcPts val="600"/>
              </a:spcBef>
              <a:spcAft>
                <a:spcPts val="600"/>
              </a:spcAft>
              <a:buFontTx/>
              <a:buAutoNum type="arabicPeriod"/>
            </a:pPr>
            <a:r>
              <a:rPr lang="en-US" b="1" dirty="0">
                <a:solidFill>
                  <a:srgbClr val="000000"/>
                </a:solidFill>
              </a:rPr>
              <a:t>Elimination of Multiple </a:t>
            </a:r>
            <a:r>
              <a:rPr lang="en-US" b="1" dirty="0" smtClean="0">
                <a:solidFill>
                  <a:srgbClr val="000000"/>
                </a:solidFill>
              </a:rPr>
              <a:t>Taxation, and</a:t>
            </a:r>
            <a:endParaRPr lang="en-US" b="1" dirty="0">
              <a:solidFill>
                <a:srgbClr val="000000"/>
              </a:solidFill>
            </a:endParaRPr>
          </a:p>
          <a:p>
            <a:pPr marL="800100" lvl="1" indent="-342900" algn="just">
              <a:spcBef>
                <a:spcPts val="600"/>
              </a:spcBef>
              <a:spcAft>
                <a:spcPts val="600"/>
              </a:spcAft>
              <a:buFontTx/>
              <a:buAutoNum type="arabicPeriod"/>
            </a:pPr>
            <a:r>
              <a:rPr lang="en-US" b="1" dirty="0">
                <a:solidFill>
                  <a:srgbClr val="000000"/>
                </a:solidFill>
              </a:rPr>
              <a:t>Elimination of Multiple </a:t>
            </a:r>
            <a:r>
              <a:rPr lang="en-US" b="1" dirty="0" smtClean="0">
                <a:solidFill>
                  <a:srgbClr val="000000"/>
                </a:solidFill>
              </a:rPr>
              <a:t>Regulations.</a:t>
            </a:r>
            <a:endParaRPr lang="en-US" b="1" dirty="0">
              <a:solidFill>
                <a:srgbClr val="000000"/>
              </a:solidFill>
            </a:endParaRPr>
          </a:p>
          <a:p>
            <a:pPr marL="800100" lvl="2" indent="-342900" algn="just">
              <a:spcBef>
                <a:spcPts val="600"/>
              </a:spcBef>
              <a:spcAft>
                <a:spcPts val="600"/>
              </a:spcAft>
              <a:buFont typeface="Wingdings" panose="05000000000000000000" pitchFamily="2" charset="2"/>
              <a:buChar char="q"/>
            </a:pPr>
            <a:endParaRPr lang="en-GB" b="1" dirty="0" smtClean="0"/>
          </a:p>
          <a:p>
            <a:pPr marL="457200" lvl="2">
              <a:spcBef>
                <a:spcPts val="600"/>
              </a:spcBef>
              <a:spcAft>
                <a:spcPts val="600"/>
              </a:spcAft>
            </a:pPr>
            <a:endParaRPr lang="en-GB" b="1" dirty="0" smtClean="0"/>
          </a:p>
          <a:p>
            <a:pPr marL="0" lvl="1">
              <a:spcBef>
                <a:spcPts val="600"/>
              </a:spcBef>
              <a:spcAft>
                <a:spcPts val="600"/>
              </a:spcAft>
            </a:pPr>
            <a:endParaRPr lang="en-GB" b="1" dirty="0"/>
          </a:p>
          <a:p>
            <a:pPr marL="857250" lvl="2" indent="-457200">
              <a:spcBef>
                <a:spcPts val="600"/>
              </a:spcBef>
              <a:spcAft>
                <a:spcPts val="600"/>
              </a:spcAft>
              <a:buFont typeface="+mj-lt"/>
              <a:buAutoNum type="alphaLcPeriod"/>
            </a:pPr>
            <a:endParaRPr lang="en-GB" b="1" i="1" dirty="0"/>
          </a:p>
          <a:p>
            <a:pPr marL="0" lvl="1">
              <a:spcBef>
                <a:spcPts val="600"/>
              </a:spcBef>
              <a:spcAft>
                <a:spcPts val="600"/>
              </a:spcAft>
            </a:pPr>
            <a:r>
              <a:rPr lang="en-GB" b="1" dirty="0"/>
              <a:t> </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8867496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8348"/>
            <a:ext cx="6629400" cy="609600"/>
          </a:xfrm>
        </p:spPr>
        <p:txBody>
          <a:bodyPr>
            <a:normAutofit/>
          </a:bodyPr>
          <a:lstStyle/>
          <a:p>
            <a:r>
              <a:rPr lang="en-US" sz="3200" b="1" dirty="0" smtClean="0">
                <a:solidFill>
                  <a:srgbClr val="0070C0"/>
                </a:solidFill>
              </a:rPr>
              <a:t>                Update </a:t>
            </a:r>
            <a:r>
              <a:rPr lang="en-US" sz="3200" b="1" dirty="0">
                <a:solidFill>
                  <a:srgbClr val="0070C0"/>
                </a:solidFill>
              </a:rPr>
              <a:t>on InfraCos</a:t>
            </a:r>
          </a:p>
        </p:txBody>
      </p:sp>
      <p:sp>
        <p:nvSpPr>
          <p:cNvPr id="3" name="Rectangle 2"/>
          <p:cNvSpPr/>
          <p:nvPr/>
        </p:nvSpPr>
        <p:spPr>
          <a:xfrm>
            <a:off x="838200" y="1147948"/>
            <a:ext cx="7543800" cy="6278642"/>
          </a:xfrm>
          <a:prstGeom prst="rect">
            <a:avLst/>
          </a:prstGeom>
        </p:spPr>
        <p:txBody>
          <a:bodyPr wrap="square">
            <a:spAutoFit/>
          </a:bodyPr>
          <a:lstStyle/>
          <a:p>
            <a:pPr marL="914400" lvl="1" indent="-457200" algn="just">
              <a:spcBef>
                <a:spcPts val="600"/>
              </a:spcBef>
              <a:spcAft>
                <a:spcPts val="600"/>
              </a:spcAft>
              <a:buFont typeface="+mj-lt"/>
              <a:buAutoNum type="arabicPeriod"/>
            </a:pPr>
            <a:r>
              <a:rPr lang="en-US" b="1" dirty="0" smtClean="0">
                <a:solidFill>
                  <a:srgbClr val="000000"/>
                </a:solidFill>
              </a:rPr>
              <a:t>Submission made by the six licensed InfraCos relating to the Capital cost (Capex) for the project for four years, subsidy requirement, network design and roll out plan were reviewed.</a:t>
            </a:r>
          </a:p>
          <a:p>
            <a:pPr marL="914400" lvl="1" indent="-457200" algn="just">
              <a:spcBef>
                <a:spcPts val="600"/>
              </a:spcBef>
              <a:spcAft>
                <a:spcPts val="600"/>
              </a:spcAft>
              <a:buFont typeface="+mj-lt"/>
              <a:buAutoNum type="arabicPeriod"/>
            </a:pPr>
            <a:r>
              <a:rPr lang="en-GB" b="1" dirty="0" smtClean="0">
                <a:solidFill>
                  <a:srgbClr val="000000"/>
                </a:solidFill>
              </a:rPr>
              <a:t>There is a subsidy provision created in the 2017 Budget to the tune of N3 billion and a plan for more </a:t>
            </a:r>
            <a:r>
              <a:rPr lang="en-GB" b="1" dirty="0">
                <a:solidFill>
                  <a:srgbClr val="000000"/>
                </a:solidFill>
              </a:rPr>
              <a:t>in </a:t>
            </a:r>
            <a:r>
              <a:rPr lang="en-GB" b="1" dirty="0" smtClean="0">
                <a:solidFill>
                  <a:srgbClr val="000000"/>
                </a:solidFill>
              </a:rPr>
              <a:t>subsequent budgets of the NCC. </a:t>
            </a:r>
            <a:endParaRPr lang="en-US" b="1" dirty="0">
              <a:solidFill>
                <a:srgbClr val="000000"/>
              </a:solidFill>
            </a:endParaRPr>
          </a:p>
          <a:p>
            <a:pPr marL="914400" lvl="1" indent="-457200" algn="just">
              <a:spcBef>
                <a:spcPts val="600"/>
              </a:spcBef>
              <a:spcAft>
                <a:spcPts val="600"/>
              </a:spcAft>
              <a:buFont typeface="+mj-lt"/>
              <a:buAutoNum type="arabicPeriod"/>
            </a:pPr>
            <a:r>
              <a:rPr lang="en-US" b="1" dirty="0" smtClean="0">
                <a:solidFill>
                  <a:srgbClr val="000000"/>
                </a:solidFill>
              </a:rPr>
              <a:t>The </a:t>
            </a:r>
            <a:r>
              <a:rPr lang="en-US" b="1" dirty="0">
                <a:solidFill>
                  <a:srgbClr val="000000"/>
                </a:solidFill>
              </a:rPr>
              <a:t>C</a:t>
            </a:r>
            <a:r>
              <a:rPr lang="en-US" b="1" dirty="0" smtClean="0">
                <a:solidFill>
                  <a:srgbClr val="000000"/>
                </a:solidFill>
              </a:rPr>
              <a:t>apex submissions were found to be high, based on the network design assumptions of multiple </a:t>
            </a:r>
            <a:r>
              <a:rPr lang="en-US" b="1" dirty="0" err="1" smtClean="0">
                <a:solidFill>
                  <a:srgbClr val="000000"/>
                </a:solidFill>
              </a:rPr>
              <a:t>PoA’s</a:t>
            </a:r>
            <a:r>
              <a:rPr lang="en-US" b="1" dirty="0" smtClean="0">
                <a:solidFill>
                  <a:srgbClr val="000000"/>
                </a:solidFill>
              </a:rPr>
              <a:t> per LGA and other equipment costs.</a:t>
            </a:r>
            <a:endParaRPr lang="en-US" b="1" dirty="0">
              <a:solidFill>
                <a:srgbClr val="000000"/>
              </a:solidFill>
            </a:endParaRPr>
          </a:p>
          <a:p>
            <a:pPr marL="914400" lvl="1" indent="-457200" algn="just">
              <a:spcBef>
                <a:spcPts val="600"/>
              </a:spcBef>
              <a:spcAft>
                <a:spcPts val="600"/>
              </a:spcAft>
              <a:buFont typeface="+mj-lt"/>
              <a:buAutoNum type="arabicPeriod"/>
            </a:pPr>
            <a:r>
              <a:rPr lang="en-US" b="1" dirty="0" err="1" smtClean="0">
                <a:solidFill>
                  <a:srgbClr val="000000"/>
                </a:solidFill>
              </a:rPr>
              <a:t>InfraCos</a:t>
            </a:r>
            <a:r>
              <a:rPr lang="en-US" b="1" dirty="0" smtClean="0">
                <a:solidFill>
                  <a:srgbClr val="000000"/>
                </a:solidFill>
              </a:rPr>
              <a:t> were requested to submit revised financials, network design and rollout plan based on, one </a:t>
            </a:r>
            <a:r>
              <a:rPr lang="en-US" b="1" dirty="0" err="1" smtClean="0">
                <a:solidFill>
                  <a:srgbClr val="000000"/>
                </a:solidFill>
              </a:rPr>
              <a:t>PoA</a:t>
            </a:r>
            <a:r>
              <a:rPr lang="en-US" b="1" dirty="0" smtClean="0">
                <a:solidFill>
                  <a:srgbClr val="000000"/>
                </a:solidFill>
              </a:rPr>
              <a:t> per LGA only for subsequent review.</a:t>
            </a:r>
            <a:endParaRPr lang="en-US" b="1" dirty="0" smtClean="0"/>
          </a:p>
          <a:p>
            <a:pPr marL="800100" lvl="1" indent="-342900" algn="just">
              <a:spcBef>
                <a:spcPts val="600"/>
              </a:spcBef>
              <a:spcAft>
                <a:spcPts val="600"/>
              </a:spcAft>
              <a:buFontTx/>
              <a:buAutoNum type="arabicPeriod"/>
            </a:pPr>
            <a:r>
              <a:rPr lang="en-US" b="1" dirty="0" smtClean="0">
                <a:solidFill>
                  <a:srgbClr val="000000"/>
                </a:solidFill>
              </a:rPr>
              <a:t>Four out of the six </a:t>
            </a:r>
            <a:r>
              <a:rPr lang="en-US" b="1" dirty="0" err="1" smtClean="0">
                <a:solidFill>
                  <a:srgbClr val="000000"/>
                </a:solidFill>
              </a:rPr>
              <a:t>InfraCos</a:t>
            </a:r>
            <a:r>
              <a:rPr lang="en-US" b="1" dirty="0" smtClean="0">
                <a:solidFill>
                  <a:srgbClr val="000000"/>
                </a:solidFill>
              </a:rPr>
              <a:t> have re-submitted their new financials as requested, review has begun towards the negotiation of % subsidy to be considered for their respective zones. </a:t>
            </a:r>
          </a:p>
          <a:p>
            <a:pPr marL="400050" lvl="2">
              <a:spcBef>
                <a:spcPts val="600"/>
              </a:spcBef>
              <a:spcAft>
                <a:spcPts val="600"/>
              </a:spcAft>
            </a:pPr>
            <a:endParaRPr lang="en-GB" b="1" i="1" dirty="0"/>
          </a:p>
          <a:p>
            <a:pPr marL="0" lvl="1">
              <a:spcBef>
                <a:spcPts val="600"/>
              </a:spcBef>
              <a:spcAft>
                <a:spcPts val="600"/>
              </a:spcAft>
            </a:pPr>
            <a:r>
              <a:rPr lang="en-GB" b="1" dirty="0"/>
              <a:t> </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a:xfrm>
            <a:off x="8382000" y="6164706"/>
            <a:ext cx="511419" cy="459641"/>
          </a:xfrm>
        </p:spPr>
        <p:txBody>
          <a:bodyPr/>
          <a:lstStyle/>
          <a:p>
            <a:pPr>
              <a:defRPr/>
            </a:pPr>
            <a:fld id="{F018FFDE-FC22-4D9D-A9B4-3CEB5A2B393A}"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34547829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26558"/>
            <a:ext cx="6629400" cy="609600"/>
          </a:xfrm>
        </p:spPr>
        <p:txBody>
          <a:bodyPr>
            <a:normAutofit fontScale="90000"/>
          </a:bodyPr>
          <a:lstStyle/>
          <a:p>
            <a:r>
              <a:rPr lang="en-US" sz="3200" b="1" dirty="0" smtClean="0">
                <a:solidFill>
                  <a:srgbClr val="0070C0"/>
                </a:solidFill>
              </a:rPr>
              <a:t>            Update </a:t>
            </a:r>
            <a:r>
              <a:rPr lang="en-US" sz="3200" b="1" dirty="0">
                <a:solidFill>
                  <a:srgbClr val="0070C0"/>
                </a:solidFill>
              </a:rPr>
              <a:t>on </a:t>
            </a:r>
            <a:r>
              <a:rPr lang="en-US" sz="3200" b="1" dirty="0" err="1" smtClean="0">
                <a:solidFill>
                  <a:srgbClr val="0070C0"/>
                </a:solidFill>
              </a:rPr>
              <a:t>InfraCos</a:t>
            </a:r>
            <a:r>
              <a:rPr lang="en-US" sz="3200" b="1" dirty="0" smtClean="0">
                <a:solidFill>
                  <a:srgbClr val="0070C0"/>
                </a:solidFill>
              </a:rPr>
              <a:t> (Cont.)</a:t>
            </a:r>
            <a:endParaRPr lang="en-US" sz="3200" b="1" dirty="0">
              <a:solidFill>
                <a:srgbClr val="0070C0"/>
              </a:solidFill>
            </a:endParaRPr>
          </a:p>
        </p:txBody>
      </p:sp>
      <p:sp>
        <p:nvSpPr>
          <p:cNvPr id="3" name="Rectangle 2"/>
          <p:cNvSpPr/>
          <p:nvPr/>
        </p:nvSpPr>
        <p:spPr>
          <a:xfrm>
            <a:off x="715926" y="1371600"/>
            <a:ext cx="7666074" cy="5053691"/>
          </a:xfrm>
          <a:prstGeom prst="rect">
            <a:avLst/>
          </a:prstGeom>
        </p:spPr>
        <p:txBody>
          <a:bodyPr wrap="square">
            <a:spAutoFit/>
          </a:bodyPr>
          <a:lstStyle/>
          <a:p>
            <a:pPr lvl="1" algn="just">
              <a:lnSpc>
                <a:spcPct val="120000"/>
              </a:lnSpc>
              <a:spcBef>
                <a:spcPts val="600"/>
              </a:spcBef>
              <a:spcAft>
                <a:spcPts val="600"/>
              </a:spcAft>
            </a:pPr>
            <a:r>
              <a:rPr lang="en-US" b="1" dirty="0" smtClean="0">
                <a:solidFill>
                  <a:srgbClr val="000000"/>
                </a:solidFill>
              </a:rPr>
              <a:t>5.	At </a:t>
            </a:r>
            <a:r>
              <a:rPr lang="en-US" b="1" dirty="0">
                <a:solidFill>
                  <a:srgbClr val="000000"/>
                </a:solidFill>
              </a:rPr>
              <a:t>the end of the subsidy negotiation, Subsidy </a:t>
            </a:r>
            <a:r>
              <a:rPr lang="en-US" b="1" dirty="0" smtClean="0">
                <a:solidFill>
                  <a:srgbClr val="000000"/>
                </a:solidFill>
              </a:rPr>
              <a:t>	Agreement </a:t>
            </a:r>
            <a:r>
              <a:rPr lang="en-US" b="1" dirty="0">
                <a:solidFill>
                  <a:srgbClr val="000000"/>
                </a:solidFill>
              </a:rPr>
              <a:t>Documents shall be signed to kick start the </a:t>
            </a:r>
            <a:r>
              <a:rPr lang="en-US" b="1" dirty="0" smtClean="0">
                <a:solidFill>
                  <a:srgbClr val="000000"/>
                </a:solidFill>
              </a:rPr>
              <a:t>	project </a:t>
            </a:r>
            <a:r>
              <a:rPr lang="en-US" b="1" dirty="0">
                <a:solidFill>
                  <a:srgbClr val="000000"/>
                </a:solidFill>
              </a:rPr>
              <a:t>for each </a:t>
            </a:r>
            <a:r>
              <a:rPr lang="en-US" b="1" dirty="0" smtClean="0">
                <a:solidFill>
                  <a:srgbClr val="000000"/>
                </a:solidFill>
              </a:rPr>
              <a:t>zone. The subsidy negotiation and 	signing </a:t>
            </a:r>
            <a:r>
              <a:rPr lang="en-US" b="1" dirty="0">
                <a:solidFill>
                  <a:srgbClr val="000000"/>
                </a:solidFill>
              </a:rPr>
              <a:t>of Subsidy </a:t>
            </a:r>
            <a:r>
              <a:rPr lang="en-US" b="1" dirty="0" smtClean="0">
                <a:solidFill>
                  <a:srgbClr val="000000"/>
                </a:solidFill>
              </a:rPr>
              <a:t>Agreement are currently ongoing.</a:t>
            </a:r>
            <a:endParaRPr lang="en-US" b="1" dirty="0">
              <a:solidFill>
                <a:srgbClr val="000000"/>
              </a:solidFill>
            </a:endParaRPr>
          </a:p>
          <a:p>
            <a:pPr lvl="1" algn="just">
              <a:lnSpc>
                <a:spcPct val="120000"/>
              </a:lnSpc>
              <a:spcBef>
                <a:spcPts val="600"/>
              </a:spcBef>
              <a:spcAft>
                <a:spcPts val="600"/>
              </a:spcAft>
            </a:pPr>
            <a:r>
              <a:rPr lang="en-US" b="1" dirty="0" smtClean="0">
                <a:solidFill>
                  <a:srgbClr val="000000"/>
                </a:solidFill>
              </a:rPr>
              <a:t>6.	The re-advertisement of North Central which was 	earlier licensed under Phase 1, but declined by the 	licensee, is still undergoing procurement compliance 	processes before it is advertised. These processes and 	re-advertisement are to be completed before the end of 	October, 2018.</a:t>
            </a:r>
          </a:p>
          <a:p>
            <a:pPr lvl="1" algn="just">
              <a:lnSpc>
                <a:spcPct val="120000"/>
              </a:lnSpc>
              <a:spcBef>
                <a:spcPts val="600"/>
              </a:spcBef>
              <a:spcAft>
                <a:spcPts val="600"/>
              </a:spcAft>
            </a:pPr>
            <a:r>
              <a:rPr lang="en-US" b="1" dirty="0" smtClean="0">
                <a:solidFill>
                  <a:srgbClr val="000000"/>
                </a:solidFill>
              </a:rPr>
              <a:t>7.	Based on the speed of re-submission received from the 	respective </a:t>
            </a:r>
            <a:r>
              <a:rPr lang="en-US" b="1" dirty="0" err="1" smtClean="0">
                <a:solidFill>
                  <a:srgbClr val="000000"/>
                </a:solidFill>
              </a:rPr>
              <a:t>InfraCos</a:t>
            </a:r>
            <a:r>
              <a:rPr lang="en-US" b="1" dirty="0" smtClean="0">
                <a:solidFill>
                  <a:srgbClr val="000000"/>
                </a:solidFill>
              </a:rPr>
              <a:t> and  the conclusion of the subsidy 	agreement, it is expected that the project will kickoff 	before the end of 2018.  </a:t>
            </a:r>
            <a:endParaRPr lang="en-US" b="1" dirty="0">
              <a:solidFill>
                <a:srgbClr val="000000"/>
              </a:solidFill>
            </a:endParaRP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2265626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26558"/>
            <a:ext cx="7772400" cy="721242"/>
          </a:xfrm>
        </p:spPr>
        <p:txBody>
          <a:bodyPr>
            <a:normAutofit fontScale="90000"/>
          </a:bodyPr>
          <a:lstStyle/>
          <a:p>
            <a:pPr algn="ctr"/>
            <a:r>
              <a:rPr lang="en-US" sz="3200" b="1" dirty="0">
                <a:solidFill>
                  <a:srgbClr val="0070C0"/>
                </a:solidFill>
              </a:rPr>
              <a:t> </a:t>
            </a:r>
            <a:r>
              <a:rPr lang="en-US" sz="3200" b="1" dirty="0" smtClean="0">
                <a:solidFill>
                  <a:srgbClr val="0070C0"/>
                </a:solidFill>
              </a:rPr>
              <a:t>        Update </a:t>
            </a:r>
            <a:r>
              <a:rPr lang="en-US" sz="3200" b="1" dirty="0">
                <a:solidFill>
                  <a:srgbClr val="0070C0"/>
                </a:solidFill>
              </a:rPr>
              <a:t>on </a:t>
            </a:r>
            <a:r>
              <a:rPr lang="en-US" sz="3200" b="1" dirty="0" smtClean="0">
                <a:solidFill>
                  <a:srgbClr val="0070C0"/>
                </a:solidFill>
              </a:rPr>
              <a:t>Other       </a:t>
            </a:r>
            <a:br>
              <a:rPr lang="en-US" sz="3200" b="1" dirty="0" smtClean="0">
                <a:solidFill>
                  <a:srgbClr val="0070C0"/>
                </a:solidFill>
              </a:rPr>
            </a:br>
            <a:r>
              <a:rPr lang="en-US" sz="3200" b="1" dirty="0">
                <a:solidFill>
                  <a:srgbClr val="0070C0"/>
                </a:solidFill>
              </a:rPr>
              <a:t> </a:t>
            </a:r>
            <a:r>
              <a:rPr lang="en-US" sz="3200" b="1" dirty="0" smtClean="0">
                <a:solidFill>
                  <a:srgbClr val="0070C0"/>
                </a:solidFill>
              </a:rPr>
              <a:t>     Recommendations of </a:t>
            </a:r>
            <a:r>
              <a:rPr lang="en-US" sz="3200" b="1" dirty="0">
                <a:solidFill>
                  <a:srgbClr val="0070C0"/>
                </a:solidFill>
              </a:rPr>
              <a:t>the Council </a:t>
            </a:r>
            <a:endParaRPr lang="en-US" sz="2200" b="1" dirty="0">
              <a:solidFill>
                <a:srgbClr val="0070C0"/>
              </a:solidFill>
            </a:endParaRPr>
          </a:p>
        </p:txBody>
      </p:sp>
      <p:sp>
        <p:nvSpPr>
          <p:cNvPr id="3" name="Rectangle 2"/>
          <p:cNvSpPr/>
          <p:nvPr/>
        </p:nvSpPr>
        <p:spPr>
          <a:xfrm>
            <a:off x="762000" y="1600200"/>
            <a:ext cx="7620000" cy="3919022"/>
          </a:xfrm>
          <a:prstGeom prst="rect">
            <a:avLst/>
          </a:prstGeom>
        </p:spPr>
        <p:txBody>
          <a:bodyPr wrap="square">
            <a:spAutoFit/>
          </a:bodyPr>
          <a:lstStyle/>
          <a:p>
            <a:pPr marL="914400" lvl="1" indent="-457200" algn="just">
              <a:spcAft>
                <a:spcPts val="800"/>
              </a:spcAft>
              <a:buFont typeface="+mj-lt"/>
              <a:buAutoNum type="arabicPeriod"/>
            </a:pPr>
            <a:r>
              <a:rPr lang="en-US" sz="2000" b="1" dirty="0" smtClean="0">
                <a:solidFill>
                  <a:srgbClr val="000000"/>
                </a:solidFill>
              </a:rPr>
              <a:t>Agree and implement wholesale and retail data services pricing framework.</a:t>
            </a:r>
          </a:p>
          <a:p>
            <a:pPr lvl="1" algn="just">
              <a:spcAft>
                <a:spcPts val="800"/>
              </a:spcAft>
            </a:pPr>
            <a:endParaRPr lang="en-US" sz="2000" b="1" dirty="0" smtClean="0">
              <a:solidFill>
                <a:srgbClr val="000000"/>
              </a:solidFill>
            </a:endParaRPr>
          </a:p>
          <a:p>
            <a:pPr marL="800100" lvl="1" indent="-342900" algn="just">
              <a:spcAft>
                <a:spcPts val="800"/>
              </a:spcAft>
              <a:buFont typeface="Wingdings" panose="05000000000000000000" pitchFamily="2" charset="2"/>
              <a:buChar char="q"/>
            </a:pPr>
            <a:r>
              <a:rPr lang="en-US" b="1" dirty="0" smtClean="0">
                <a:solidFill>
                  <a:srgbClr val="000000"/>
                </a:solidFill>
              </a:rPr>
              <a:t>To conclude by October 2018, the </a:t>
            </a:r>
            <a:r>
              <a:rPr lang="en-US" b="1" dirty="0">
                <a:solidFill>
                  <a:srgbClr val="000000"/>
                </a:solidFill>
              </a:rPr>
              <a:t>cost-based </a:t>
            </a:r>
            <a:r>
              <a:rPr lang="en-US" b="1" dirty="0" smtClean="0">
                <a:solidFill>
                  <a:srgbClr val="000000"/>
                </a:solidFill>
              </a:rPr>
              <a:t>study on transmission cable pricing, to determine wholesale price of leased capacity link </a:t>
            </a:r>
            <a:r>
              <a:rPr lang="en-US" b="1" dirty="0">
                <a:solidFill>
                  <a:srgbClr val="000000"/>
                </a:solidFill>
              </a:rPr>
              <a:t>(</a:t>
            </a:r>
            <a:r>
              <a:rPr lang="en-US" b="1" dirty="0" smtClean="0">
                <a:solidFill>
                  <a:srgbClr val="000000"/>
                </a:solidFill>
              </a:rPr>
              <a:t>fibre optics) among the operators.</a:t>
            </a:r>
          </a:p>
          <a:p>
            <a:pPr lvl="1" algn="just">
              <a:spcAft>
                <a:spcPts val="800"/>
              </a:spcAft>
            </a:pPr>
            <a:endParaRPr lang="en-US" b="1" dirty="0" smtClean="0">
              <a:solidFill>
                <a:srgbClr val="000000"/>
              </a:solidFill>
            </a:endParaRPr>
          </a:p>
          <a:p>
            <a:pPr marL="800100" lvl="1" indent="-342900" algn="just">
              <a:spcAft>
                <a:spcPts val="800"/>
              </a:spcAft>
              <a:buFont typeface="Wingdings" panose="05000000000000000000" pitchFamily="2" charset="2"/>
              <a:buChar char="q"/>
            </a:pPr>
            <a:r>
              <a:rPr lang="en-US" b="1" dirty="0" smtClean="0">
                <a:solidFill>
                  <a:srgbClr val="000000"/>
                </a:solidFill>
              </a:rPr>
              <a:t>A </a:t>
            </a:r>
            <a:r>
              <a:rPr lang="en-US" b="1" dirty="0">
                <a:solidFill>
                  <a:srgbClr val="000000"/>
                </a:solidFill>
              </a:rPr>
              <a:t>cost-based study on </a:t>
            </a:r>
            <a:r>
              <a:rPr lang="en-US" b="1" dirty="0" smtClean="0">
                <a:solidFill>
                  <a:srgbClr val="000000"/>
                </a:solidFill>
              </a:rPr>
              <a:t>retail broadband and data services, to determine retail tariff for broadband as well as data price floor for internet services for the industry to be concluded by October 2018.</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15139272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26558"/>
            <a:ext cx="7772400" cy="721242"/>
          </a:xfrm>
        </p:spPr>
        <p:txBody>
          <a:bodyPr>
            <a:normAutofit fontScale="90000"/>
          </a:bodyPr>
          <a:lstStyle/>
          <a:p>
            <a:pPr algn="ctr"/>
            <a:r>
              <a:rPr lang="en-US" sz="3200" b="1" dirty="0">
                <a:solidFill>
                  <a:srgbClr val="0070C0"/>
                </a:solidFill>
              </a:rPr>
              <a:t> </a:t>
            </a:r>
            <a:r>
              <a:rPr lang="en-US" sz="3200" b="1" dirty="0" smtClean="0">
                <a:solidFill>
                  <a:srgbClr val="0070C0"/>
                </a:solidFill>
              </a:rPr>
              <a:t>        Update </a:t>
            </a:r>
            <a:r>
              <a:rPr lang="en-US" sz="3200" b="1" dirty="0">
                <a:solidFill>
                  <a:srgbClr val="0070C0"/>
                </a:solidFill>
              </a:rPr>
              <a:t>on </a:t>
            </a:r>
            <a:r>
              <a:rPr lang="en-US" sz="3200" b="1" dirty="0" smtClean="0">
                <a:solidFill>
                  <a:srgbClr val="0070C0"/>
                </a:solidFill>
              </a:rPr>
              <a:t>Other       </a:t>
            </a:r>
            <a:br>
              <a:rPr lang="en-US" sz="3200" b="1" dirty="0" smtClean="0">
                <a:solidFill>
                  <a:srgbClr val="0070C0"/>
                </a:solidFill>
              </a:rPr>
            </a:br>
            <a:r>
              <a:rPr lang="en-US" sz="3200" b="1" dirty="0">
                <a:solidFill>
                  <a:srgbClr val="0070C0"/>
                </a:solidFill>
              </a:rPr>
              <a:t> </a:t>
            </a:r>
            <a:r>
              <a:rPr lang="en-US" sz="3200" b="1" dirty="0" smtClean="0">
                <a:solidFill>
                  <a:srgbClr val="0070C0"/>
                </a:solidFill>
              </a:rPr>
              <a:t>     Recommendations of </a:t>
            </a:r>
            <a:r>
              <a:rPr lang="en-US" sz="3200" b="1" dirty="0">
                <a:solidFill>
                  <a:srgbClr val="0070C0"/>
                </a:solidFill>
              </a:rPr>
              <a:t>the Council </a:t>
            </a:r>
            <a:r>
              <a:rPr lang="en-US" sz="3200" b="1" dirty="0" smtClean="0">
                <a:solidFill>
                  <a:srgbClr val="0070C0"/>
                </a:solidFill>
              </a:rPr>
              <a:t>(</a:t>
            </a:r>
            <a:r>
              <a:rPr lang="en-US" sz="2200" b="1" dirty="0" smtClean="0">
                <a:solidFill>
                  <a:srgbClr val="0070C0"/>
                </a:solidFill>
              </a:rPr>
              <a:t>Contd.)</a:t>
            </a:r>
            <a:endParaRPr lang="en-US" sz="2200" b="1" dirty="0">
              <a:solidFill>
                <a:srgbClr val="0070C0"/>
              </a:solidFill>
            </a:endParaRPr>
          </a:p>
        </p:txBody>
      </p:sp>
      <p:sp>
        <p:nvSpPr>
          <p:cNvPr id="3" name="Rectangle 2"/>
          <p:cNvSpPr/>
          <p:nvPr/>
        </p:nvSpPr>
        <p:spPr>
          <a:xfrm>
            <a:off x="762000" y="1600200"/>
            <a:ext cx="7620000" cy="3867725"/>
          </a:xfrm>
          <a:prstGeom prst="rect">
            <a:avLst/>
          </a:prstGeom>
        </p:spPr>
        <p:txBody>
          <a:bodyPr wrap="square">
            <a:spAutoFit/>
          </a:bodyPr>
          <a:lstStyle/>
          <a:p>
            <a:pPr lvl="1" algn="just">
              <a:spcAft>
                <a:spcPts val="800"/>
              </a:spcAft>
            </a:pPr>
            <a:r>
              <a:rPr lang="en-US" sz="2000" b="1" dirty="0" smtClean="0">
                <a:solidFill>
                  <a:srgbClr val="000000"/>
                </a:solidFill>
              </a:rPr>
              <a:t> </a:t>
            </a:r>
          </a:p>
          <a:p>
            <a:pPr lvl="1" algn="just">
              <a:spcAft>
                <a:spcPts val="800"/>
              </a:spcAft>
            </a:pPr>
            <a:r>
              <a:rPr lang="en-US" sz="2000" b="1" dirty="0">
                <a:solidFill>
                  <a:srgbClr val="000000"/>
                </a:solidFill>
              </a:rPr>
              <a:t>2</a:t>
            </a:r>
            <a:r>
              <a:rPr lang="en-US" sz="2000" b="1" dirty="0" smtClean="0">
                <a:solidFill>
                  <a:srgbClr val="000000"/>
                </a:solidFill>
              </a:rPr>
              <a:t>. To grant </a:t>
            </a:r>
            <a:r>
              <a:rPr lang="en-US" sz="2000" b="1" dirty="0">
                <a:solidFill>
                  <a:srgbClr val="000000"/>
                </a:solidFill>
              </a:rPr>
              <a:t>permit and incentivize infrastructure &amp; Collocation Sharing Licensees (“tower companies”) to connect base stations by fibre.</a:t>
            </a:r>
          </a:p>
          <a:p>
            <a:pPr lvl="1" algn="just">
              <a:spcAft>
                <a:spcPts val="800"/>
              </a:spcAft>
            </a:pPr>
            <a:endParaRPr lang="en-US" sz="2400" b="1" dirty="0">
              <a:solidFill>
                <a:srgbClr val="000000"/>
              </a:solidFill>
            </a:endParaRPr>
          </a:p>
          <a:p>
            <a:pPr marL="800100" lvl="1" indent="-342900" algn="just">
              <a:spcAft>
                <a:spcPts val="800"/>
              </a:spcAft>
              <a:buFont typeface="Wingdings" panose="05000000000000000000" pitchFamily="2" charset="2"/>
              <a:buChar char="q"/>
            </a:pPr>
            <a:r>
              <a:rPr lang="en-US" b="1" dirty="0">
                <a:solidFill>
                  <a:srgbClr val="000000"/>
                </a:solidFill>
              </a:rPr>
              <a:t>The Commission has granted license to IHS (Collocation Licensee) to connect the base stations </a:t>
            </a:r>
            <a:r>
              <a:rPr lang="en-US" b="1" dirty="0" smtClean="0">
                <a:solidFill>
                  <a:srgbClr val="000000"/>
                </a:solidFill>
              </a:rPr>
              <a:t>it is </a:t>
            </a:r>
            <a:r>
              <a:rPr lang="en-US" b="1" dirty="0">
                <a:solidFill>
                  <a:srgbClr val="000000"/>
                </a:solidFill>
              </a:rPr>
              <a:t>managing with fibre.</a:t>
            </a:r>
          </a:p>
          <a:p>
            <a:pPr lvl="1" algn="just">
              <a:spcAft>
                <a:spcPts val="800"/>
              </a:spcAft>
            </a:pPr>
            <a:endParaRPr lang="en-US" b="1" dirty="0">
              <a:solidFill>
                <a:srgbClr val="000000"/>
              </a:solidFill>
            </a:endParaRPr>
          </a:p>
          <a:p>
            <a:pPr marL="800100" lvl="1" indent="-342900" algn="just">
              <a:spcAft>
                <a:spcPts val="800"/>
              </a:spcAft>
              <a:buFont typeface="Wingdings" panose="05000000000000000000" pitchFamily="2" charset="2"/>
              <a:buChar char="q"/>
            </a:pPr>
            <a:r>
              <a:rPr lang="en-US" b="1" dirty="0">
                <a:solidFill>
                  <a:srgbClr val="000000"/>
                </a:solidFill>
              </a:rPr>
              <a:t>Other Collocation Service providers are also encouraged to apply for </a:t>
            </a:r>
            <a:r>
              <a:rPr lang="en-US" b="1" dirty="0" smtClean="0">
                <a:solidFill>
                  <a:srgbClr val="000000"/>
                </a:solidFill>
              </a:rPr>
              <a:t>the </a:t>
            </a:r>
            <a:r>
              <a:rPr lang="en-US" b="1" smtClean="0">
                <a:solidFill>
                  <a:srgbClr val="000000"/>
                </a:solidFill>
              </a:rPr>
              <a:t>licence granted to IHS.</a:t>
            </a:r>
            <a:endParaRPr lang="en-US" b="1" dirty="0">
              <a:solidFill>
                <a:srgbClr val="000000"/>
              </a:solidFill>
            </a:endParaRP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12747387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26558"/>
            <a:ext cx="6629400" cy="609600"/>
          </a:xfrm>
        </p:spPr>
        <p:txBody>
          <a:bodyPr>
            <a:normAutofit/>
          </a:bodyPr>
          <a:lstStyle/>
          <a:p>
            <a:r>
              <a:rPr lang="en-US" sz="3200" b="1" dirty="0" smtClean="0">
                <a:solidFill>
                  <a:srgbClr val="0070C0"/>
                </a:solidFill>
              </a:rPr>
              <a:t>                       Challenges</a:t>
            </a:r>
            <a:endParaRPr lang="en-US" sz="3200" b="1" dirty="0">
              <a:solidFill>
                <a:srgbClr val="0070C0"/>
              </a:solidFill>
            </a:endParaRPr>
          </a:p>
        </p:txBody>
      </p:sp>
      <p:sp>
        <p:nvSpPr>
          <p:cNvPr id="3" name="Rectangle 2"/>
          <p:cNvSpPr/>
          <p:nvPr/>
        </p:nvSpPr>
        <p:spPr>
          <a:xfrm>
            <a:off x="1066800" y="1371600"/>
            <a:ext cx="6781800" cy="1898981"/>
          </a:xfrm>
          <a:prstGeom prst="rect">
            <a:avLst/>
          </a:prstGeom>
        </p:spPr>
        <p:txBody>
          <a:bodyPr wrap="square">
            <a:spAutoFit/>
          </a:bodyPr>
          <a:lstStyle/>
          <a:p>
            <a:pPr marL="914400" lvl="1" indent="-457200" algn="just">
              <a:lnSpc>
                <a:spcPct val="120000"/>
              </a:lnSpc>
              <a:spcBef>
                <a:spcPts val="600"/>
              </a:spcBef>
              <a:spcAft>
                <a:spcPts val="600"/>
              </a:spcAft>
              <a:buFont typeface="+mj-lt"/>
              <a:buAutoNum type="arabicPeriod"/>
            </a:pPr>
            <a:r>
              <a:rPr lang="en-US" b="1" dirty="0" smtClean="0">
                <a:solidFill>
                  <a:srgbClr val="000000"/>
                </a:solidFill>
              </a:rPr>
              <a:t>Confirmation and implementation of the harmonized RoW charges, including one stop shop for approvals within a maximum of 30 days.</a:t>
            </a:r>
          </a:p>
          <a:p>
            <a:pPr marL="914400" lvl="1" indent="-457200" algn="just">
              <a:lnSpc>
                <a:spcPct val="120000"/>
              </a:lnSpc>
              <a:spcBef>
                <a:spcPts val="600"/>
              </a:spcBef>
              <a:spcAft>
                <a:spcPts val="600"/>
              </a:spcAft>
              <a:buFont typeface="+mj-lt"/>
              <a:buAutoNum type="arabicPeriod"/>
            </a:pPr>
            <a:r>
              <a:rPr lang="en-US" b="1" dirty="0" smtClean="0">
                <a:solidFill>
                  <a:srgbClr val="000000"/>
                </a:solidFill>
              </a:rPr>
              <a:t>Huge Capital Funding outlay for the project.</a:t>
            </a:r>
            <a:endParaRPr lang="en-US" b="1" dirty="0">
              <a:solidFill>
                <a:srgbClr val="000000"/>
              </a:solidFill>
            </a:endParaRP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38142489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261" y="609600"/>
            <a:ext cx="7924800" cy="533400"/>
          </a:xfrm>
        </p:spPr>
        <p:txBody>
          <a:bodyPr>
            <a:noAutofit/>
          </a:bodyPr>
          <a:lstStyle/>
          <a:p>
            <a:r>
              <a:rPr lang="en-GB" sz="3200" b="1" dirty="0" smtClean="0">
                <a:solidFill>
                  <a:srgbClr val="0070C0"/>
                </a:solidFill>
              </a:rPr>
              <a:t>Conclusion</a:t>
            </a:r>
            <a:endParaRPr lang="en-US" sz="3200" b="1" dirty="0">
              <a:solidFill>
                <a:srgbClr val="0070C0"/>
              </a:solidFill>
            </a:endParaRPr>
          </a:p>
        </p:txBody>
      </p:sp>
      <p:sp>
        <p:nvSpPr>
          <p:cNvPr id="3" name="Rectangle 2"/>
          <p:cNvSpPr/>
          <p:nvPr/>
        </p:nvSpPr>
        <p:spPr>
          <a:xfrm>
            <a:off x="457200" y="1447800"/>
            <a:ext cx="8534399" cy="5248102"/>
          </a:xfrm>
          <a:prstGeom prst="rect">
            <a:avLst/>
          </a:prstGeom>
        </p:spPr>
        <p:txBody>
          <a:bodyPr wrap="square">
            <a:spAutoFit/>
          </a:bodyPr>
          <a:lstStyle/>
          <a:p>
            <a:pPr>
              <a:lnSpc>
                <a:spcPct val="120000"/>
              </a:lnSpc>
              <a:spcBef>
                <a:spcPts val="600"/>
              </a:spcBef>
              <a:spcAft>
                <a:spcPts val="600"/>
              </a:spcAft>
            </a:pPr>
            <a:r>
              <a:rPr lang="en-US" sz="1700" b="1" dirty="0" smtClean="0"/>
              <a:t>The NCC has licensed six out of the seven </a:t>
            </a:r>
            <a:r>
              <a:rPr lang="en-US" sz="1700" b="1" dirty="0" err="1" smtClean="0"/>
              <a:t>InfraCo</a:t>
            </a:r>
            <a:r>
              <a:rPr lang="en-US" sz="1700" b="1" dirty="0" smtClean="0"/>
              <a:t> Zones in the country as part of its mandate to drive the deployment of Broadband Infrastructure  to the overall growth of the states and the nation at large. </a:t>
            </a:r>
          </a:p>
          <a:p>
            <a:pPr>
              <a:lnSpc>
                <a:spcPct val="120000"/>
              </a:lnSpc>
              <a:spcBef>
                <a:spcPts val="600"/>
              </a:spcBef>
              <a:spcAft>
                <a:spcPts val="600"/>
              </a:spcAft>
            </a:pPr>
            <a:r>
              <a:rPr lang="en-US" sz="1700" b="1" dirty="0" smtClean="0"/>
              <a:t>The Commission in collaboration with The Council has made presentations on the NCC broadband initiative, the </a:t>
            </a:r>
            <a:r>
              <a:rPr lang="en-US" sz="1700" b="1" dirty="0" err="1" smtClean="0"/>
              <a:t>InfraCo</a:t>
            </a:r>
            <a:r>
              <a:rPr lang="en-US" sz="1700" b="1" dirty="0" smtClean="0"/>
              <a:t>, to the NEC and the NGF.</a:t>
            </a:r>
          </a:p>
          <a:p>
            <a:pPr>
              <a:lnSpc>
                <a:spcPct val="120000"/>
              </a:lnSpc>
              <a:spcBef>
                <a:spcPts val="600"/>
              </a:spcBef>
              <a:spcAft>
                <a:spcPts val="600"/>
              </a:spcAft>
            </a:pPr>
            <a:r>
              <a:rPr lang="en-US" sz="1700" b="1" dirty="0" smtClean="0"/>
              <a:t>In the respective submissions, </a:t>
            </a:r>
            <a:r>
              <a:rPr lang="en-GB" sz="1700" b="1" dirty="0"/>
              <a:t>the NCC highlighted key issues that need to be resolved to improve Broadband </a:t>
            </a:r>
            <a:r>
              <a:rPr lang="en-GB" sz="1700" b="1" dirty="0" smtClean="0"/>
              <a:t>Penetration and</a:t>
            </a:r>
            <a:r>
              <a:rPr lang="en-US" sz="1700" b="1" dirty="0" smtClean="0"/>
              <a:t> the deployment of Broadband Infrastructure in Nigeria.  </a:t>
            </a:r>
          </a:p>
          <a:p>
            <a:pPr>
              <a:lnSpc>
                <a:spcPct val="120000"/>
              </a:lnSpc>
              <a:spcBef>
                <a:spcPts val="600"/>
              </a:spcBef>
              <a:spcAft>
                <a:spcPts val="600"/>
              </a:spcAft>
            </a:pPr>
            <a:r>
              <a:rPr lang="en-US" sz="1700" b="1" dirty="0" smtClean="0"/>
              <a:t>As a matter of necessity, the Commission has reviewed the </a:t>
            </a:r>
            <a:r>
              <a:rPr lang="en-US" sz="1700" b="1" dirty="0" err="1" smtClean="0"/>
              <a:t>Capex</a:t>
            </a:r>
            <a:r>
              <a:rPr lang="en-US" sz="1700" b="1" dirty="0" smtClean="0"/>
              <a:t> submissions of the six licensed </a:t>
            </a:r>
            <a:r>
              <a:rPr lang="en-US" sz="1700" b="1" dirty="0" err="1" smtClean="0"/>
              <a:t>InfraCos</a:t>
            </a:r>
            <a:r>
              <a:rPr lang="en-US" sz="1700" b="1" dirty="0" smtClean="0"/>
              <a:t>. Arising from the review, the </a:t>
            </a:r>
            <a:r>
              <a:rPr lang="en-US" sz="1700" b="1" dirty="0" err="1" smtClean="0"/>
              <a:t>InfraCos</a:t>
            </a:r>
            <a:r>
              <a:rPr lang="en-US" sz="1700" b="1" dirty="0" smtClean="0"/>
              <a:t> were requested to submit a review </a:t>
            </a:r>
            <a:r>
              <a:rPr lang="en-US" sz="1700" b="1" dirty="0" err="1" smtClean="0"/>
              <a:t>Capex</a:t>
            </a:r>
            <a:r>
              <a:rPr lang="en-US" sz="1700" b="1" dirty="0" smtClean="0"/>
              <a:t> based on one </a:t>
            </a:r>
            <a:r>
              <a:rPr lang="en-US" sz="1700" b="1" dirty="0" err="1" smtClean="0"/>
              <a:t>PoA</a:t>
            </a:r>
            <a:r>
              <a:rPr lang="en-US" sz="1700" b="1" dirty="0" smtClean="0"/>
              <a:t> per LGA.</a:t>
            </a:r>
          </a:p>
          <a:p>
            <a:pPr>
              <a:lnSpc>
                <a:spcPct val="120000"/>
              </a:lnSpc>
              <a:spcBef>
                <a:spcPts val="600"/>
              </a:spcBef>
              <a:spcAft>
                <a:spcPts val="600"/>
              </a:spcAft>
            </a:pPr>
            <a:r>
              <a:rPr lang="en-US" sz="1700" b="1" dirty="0" smtClean="0"/>
              <a:t>The Commission is expecting the </a:t>
            </a:r>
            <a:r>
              <a:rPr lang="en-US" sz="1700" b="1" dirty="0" err="1" smtClean="0"/>
              <a:t>InfraCo</a:t>
            </a:r>
            <a:r>
              <a:rPr lang="en-US" sz="1700" b="1" dirty="0" smtClean="0"/>
              <a:t> project to kickoff by the Q4 2018.</a:t>
            </a:r>
            <a:endParaRPr lang="en-US" sz="1700" b="1" dirty="0"/>
          </a:p>
          <a:p>
            <a:pPr>
              <a:lnSpc>
                <a:spcPct val="120000"/>
              </a:lnSpc>
              <a:spcBef>
                <a:spcPts val="600"/>
              </a:spcBef>
              <a:spcAft>
                <a:spcPts val="600"/>
              </a:spcAft>
            </a:pPr>
            <a:endParaRPr lang="en-US" sz="1700" b="1" dirty="0" smtClean="0">
              <a:solidFill>
                <a:srgbClr val="000000"/>
              </a:solidFill>
            </a:endParaRPr>
          </a:p>
        </p:txBody>
      </p:sp>
      <p:pic>
        <p:nvPicPr>
          <p:cNvPr id="4"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34328730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133600"/>
            <a:ext cx="6781800" cy="1012825"/>
          </a:xfrm>
        </p:spPr>
        <p:txBody>
          <a:bodyPr/>
          <a:lstStyle/>
          <a:p>
            <a:pPr algn="ctr"/>
            <a:r>
              <a:rPr lang="en-US" b="1" dirty="0"/>
              <a:t>Thank You</a:t>
            </a:r>
          </a:p>
        </p:txBody>
      </p:sp>
      <p:sp>
        <p:nvSpPr>
          <p:cNvPr id="3" name="Subtitle 2"/>
          <p:cNvSpPr>
            <a:spLocks noGrp="1"/>
          </p:cNvSpPr>
          <p:nvPr>
            <p:ph type="subTitle" idx="1"/>
          </p:nvPr>
        </p:nvSpPr>
        <p:spPr>
          <a:xfrm>
            <a:off x="1600200" y="4572000"/>
            <a:ext cx="5867400" cy="1752600"/>
          </a:xfrm>
        </p:spPr>
        <p:txBody>
          <a:bodyPr/>
          <a:lstStyle/>
          <a:p>
            <a:pPr algn="ctr"/>
            <a:r>
              <a:rPr lang="en-US" dirty="0"/>
              <a:t>Prof. U.G. </a:t>
            </a:r>
            <a:r>
              <a:rPr lang="en-US" dirty="0" err="1"/>
              <a:t>Danbatta</a:t>
            </a:r>
            <a:r>
              <a:rPr lang="en-US" dirty="0"/>
              <a:t> </a:t>
            </a:r>
            <a:r>
              <a:rPr lang="en-US" sz="1600" b="1" dirty="0" err="1" smtClean="0"/>
              <a:t>FAEng</a:t>
            </a:r>
            <a:r>
              <a:rPr lang="en-US" sz="1600" b="1" dirty="0" smtClean="0"/>
              <a:t>, FNSE</a:t>
            </a:r>
            <a:r>
              <a:rPr lang="en-US" sz="1600" b="1" dirty="0"/>
              <a:t>, </a:t>
            </a:r>
            <a:r>
              <a:rPr lang="en-US" sz="1600" b="1" dirty="0" smtClean="0"/>
              <a:t>FRAES</a:t>
            </a:r>
            <a:endParaRPr lang="en-US" b="1" dirty="0"/>
          </a:p>
          <a:p>
            <a:pPr algn="ctr"/>
            <a:r>
              <a:rPr lang="en-GB" sz="1800" b="1" dirty="0">
                <a:solidFill>
                  <a:schemeClr val="tx1"/>
                </a:solidFill>
                <a:cs typeface="Bangla MN"/>
              </a:rPr>
              <a:t>ugdanbatta@ncc.gov.ng</a:t>
            </a:r>
            <a:endParaRPr lang="en-US" sz="1800" b="1" dirty="0">
              <a:solidFill>
                <a:schemeClr val="tx1"/>
              </a:solidFill>
            </a:endParaRP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1961EA0F-3E93-40E3-B9BF-AE13CC190B2F}" type="slidenum">
              <a:rPr lang="en-US" smtClean="0"/>
              <a:pPr/>
              <a:t>17</a:t>
            </a:fld>
            <a:endParaRPr lang="en-US"/>
          </a:p>
        </p:txBody>
      </p:sp>
    </p:spTree>
    <p:extLst>
      <p:ext uri="{BB962C8B-B14F-4D97-AF65-F5344CB8AC3E}">
        <p14:creationId xmlns:p14="http://schemas.microsoft.com/office/powerpoint/2010/main" val="26326789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40"/>
          <p:cNvSpPr>
            <a:spLocks noChangeArrowheads="1"/>
          </p:cNvSpPr>
          <p:nvPr/>
        </p:nvSpPr>
        <p:spPr bwMode="auto">
          <a:xfrm>
            <a:off x="1748782" y="1992846"/>
            <a:ext cx="6557009" cy="464344"/>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NCC Broadband Initiative</a:t>
            </a:r>
            <a:endParaRPr lang="en-US" b="1" dirty="0"/>
          </a:p>
        </p:txBody>
      </p:sp>
      <p:sp>
        <p:nvSpPr>
          <p:cNvPr id="65" name="Rectangle 42"/>
          <p:cNvSpPr>
            <a:spLocks noChangeArrowheads="1"/>
          </p:cNvSpPr>
          <p:nvPr/>
        </p:nvSpPr>
        <p:spPr bwMode="auto">
          <a:xfrm>
            <a:off x="1183642" y="3068049"/>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4</a:t>
            </a:r>
            <a:endParaRPr lang="en-US" b="1" dirty="0"/>
          </a:p>
        </p:txBody>
      </p:sp>
      <p:sp>
        <p:nvSpPr>
          <p:cNvPr id="32" name="Rectangle 4"/>
          <p:cNvSpPr>
            <a:spLocks noChangeArrowheads="1"/>
          </p:cNvSpPr>
          <p:nvPr/>
        </p:nvSpPr>
        <p:spPr bwMode="auto">
          <a:xfrm>
            <a:off x="1748788" y="2534022"/>
            <a:ext cx="6557009" cy="464344"/>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The </a:t>
            </a:r>
            <a:r>
              <a:rPr lang="en-US" b="1" dirty="0" err="1" smtClean="0"/>
              <a:t>InfraCo</a:t>
            </a:r>
            <a:r>
              <a:rPr lang="en-US" b="1" dirty="0" smtClean="0"/>
              <a:t> Concept</a:t>
            </a:r>
            <a:endParaRPr lang="en-US" b="1" dirty="0"/>
          </a:p>
        </p:txBody>
      </p:sp>
      <p:sp>
        <p:nvSpPr>
          <p:cNvPr id="33" name="Rectangle 7"/>
          <p:cNvSpPr>
            <a:spLocks noChangeArrowheads="1"/>
          </p:cNvSpPr>
          <p:nvPr/>
        </p:nvSpPr>
        <p:spPr bwMode="auto">
          <a:xfrm>
            <a:off x="1202066" y="3726656"/>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5</a:t>
            </a:r>
            <a:endParaRPr lang="en-US" b="1" dirty="0"/>
          </a:p>
        </p:txBody>
      </p:sp>
      <p:sp>
        <p:nvSpPr>
          <p:cNvPr id="11" name="Rectangle 16"/>
          <p:cNvSpPr>
            <a:spLocks noChangeArrowheads="1"/>
          </p:cNvSpPr>
          <p:nvPr/>
        </p:nvSpPr>
        <p:spPr bwMode="auto">
          <a:xfrm>
            <a:off x="150966" y="385024"/>
            <a:ext cx="8839200" cy="472209"/>
          </a:xfrm>
          <a:prstGeom prst="rect">
            <a:avLst/>
          </a:prstGeom>
          <a:noFill/>
          <a:ln w="9525" algn="ctr">
            <a:noFill/>
            <a:miter lim="800000"/>
            <a:headEnd/>
            <a:tailEnd/>
          </a:ln>
        </p:spPr>
        <p:txBody>
          <a:bodyPr anchor="t"/>
          <a:lstStyle/>
          <a:p>
            <a:pPr lvl="0" algn="l"/>
            <a:r>
              <a:rPr lang="en-GB" b="1" kern="0" dirty="0">
                <a:solidFill>
                  <a:srgbClr val="FFFFFF"/>
                </a:solidFill>
                <a:latin typeface="Arial"/>
                <a:cs typeface="Arial"/>
              </a:rPr>
              <a:t>Outline</a:t>
            </a:r>
            <a:endParaRPr lang="en-GB" b="1" kern="0" dirty="0">
              <a:solidFill>
                <a:schemeClr val="bg1"/>
              </a:solidFill>
              <a:latin typeface="Arial"/>
            </a:endParaRPr>
          </a:p>
        </p:txBody>
      </p:sp>
      <p:sp>
        <p:nvSpPr>
          <p:cNvPr id="10" name="Slide Number Placeholder 2"/>
          <p:cNvSpPr>
            <a:spLocks noGrp="1"/>
          </p:cNvSpPr>
          <p:nvPr>
            <p:ph type="sldNum" sz="quarter" idx="10"/>
          </p:nvPr>
        </p:nvSpPr>
        <p:spPr>
          <a:xfrm>
            <a:off x="8790102" y="6477000"/>
            <a:ext cx="353898" cy="296863"/>
          </a:xfrm>
        </p:spPr>
        <p:txBody>
          <a:bodyPr/>
          <a:lstStyle/>
          <a:p>
            <a:pPr>
              <a:defRPr/>
            </a:pPr>
            <a:r>
              <a:rPr lang="en-US" sz="1800" dirty="0" smtClean="0">
                <a:solidFill>
                  <a:srgbClr val="000000"/>
                </a:solidFill>
              </a:rPr>
              <a:t>2</a:t>
            </a:r>
            <a:endParaRPr lang="en-US" sz="1800" dirty="0">
              <a:solidFill>
                <a:srgbClr val="000000"/>
              </a:solidFill>
            </a:endParaRPr>
          </a:p>
        </p:txBody>
      </p:sp>
      <p:sp>
        <p:nvSpPr>
          <p:cNvPr id="12" name="Rectangle 2"/>
          <p:cNvSpPr>
            <a:spLocks noChangeArrowheads="1"/>
          </p:cNvSpPr>
          <p:nvPr/>
        </p:nvSpPr>
        <p:spPr bwMode="auto">
          <a:xfrm>
            <a:off x="1752599" y="1447800"/>
            <a:ext cx="6553191" cy="464344"/>
          </a:xfrm>
          <a:prstGeom prst="rect">
            <a:avLst/>
          </a:prstGeom>
          <a:solidFill>
            <a:srgbClr val="E6E9EE"/>
          </a:solidFill>
          <a:ln w="28575" algn="ctr">
            <a:solidFill>
              <a:srgbClr val="0C2D83"/>
            </a:solidFill>
            <a:miter lim="800000"/>
            <a:headEnd/>
            <a:tailEnd/>
          </a:ln>
        </p:spPr>
        <p:txBody>
          <a:bodyPr anchor="ctr"/>
          <a:lstStyle/>
          <a:p>
            <a:pPr marL="171450" indent="-171450" algn="l">
              <a:buFont typeface="Wingdings" pitchFamily="2" charset="2"/>
              <a:buNone/>
            </a:pPr>
            <a:r>
              <a:rPr lang="en-US" b="1" dirty="0" smtClean="0"/>
              <a:t>	Introduction</a:t>
            </a:r>
            <a:endParaRPr lang="en-US" b="1" dirty="0"/>
          </a:p>
        </p:txBody>
      </p:sp>
      <p:sp>
        <p:nvSpPr>
          <p:cNvPr id="13" name="Rectangle 6"/>
          <p:cNvSpPr>
            <a:spLocks noChangeArrowheads="1"/>
          </p:cNvSpPr>
          <p:nvPr/>
        </p:nvSpPr>
        <p:spPr bwMode="auto">
          <a:xfrm>
            <a:off x="1183642" y="1983986"/>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US" b="1" dirty="0"/>
              <a:t>2</a:t>
            </a:r>
          </a:p>
        </p:txBody>
      </p:sp>
      <p:sp>
        <p:nvSpPr>
          <p:cNvPr id="16" name="Rectangle 4"/>
          <p:cNvSpPr>
            <a:spLocks noChangeArrowheads="1"/>
          </p:cNvSpPr>
          <p:nvPr/>
        </p:nvSpPr>
        <p:spPr bwMode="auto">
          <a:xfrm>
            <a:off x="1752600" y="3124200"/>
            <a:ext cx="6557012" cy="464344"/>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The NCC Licensed </a:t>
            </a:r>
            <a:r>
              <a:rPr lang="en-US" b="1" dirty="0" err="1" smtClean="0"/>
              <a:t>InfraCos</a:t>
            </a:r>
            <a:endParaRPr lang="en-US" b="1" dirty="0"/>
          </a:p>
        </p:txBody>
      </p:sp>
      <p:sp>
        <p:nvSpPr>
          <p:cNvPr id="17" name="Rectangle 6"/>
          <p:cNvSpPr>
            <a:spLocks noChangeArrowheads="1"/>
          </p:cNvSpPr>
          <p:nvPr/>
        </p:nvSpPr>
        <p:spPr bwMode="auto">
          <a:xfrm>
            <a:off x="1183642" y="2516444"/>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US" b="1" dirty="0"/>
              <a:t>3</a:t>
            </a:r>
          </a:p>
        </p:txBody>
      </p:sp>
      <p:sp>
        <p:nvSpPr>
          <p:cNvPr id="20" name="Rectangle 42"/>
          <p:cNvSpPr>
            <a:spLocks noChangeArrowheads="1"/>
          </p:cNvSpPr>
          <p:nvPr/>
        </p:nvSpPr>
        <p:spPr bwMode="auto">
          <a:xfrm>
            <a:off x="1202066" y="4260056"/>
            <a:ext cx="398134"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6</a:t>
            </a:r>
            <a:endParaRPr lang="en-US" b="1" dirty="0"/>
          </a:p>
        </p:txBody>
      </p:sp>
      <p:sp>
        <p:nvSpPr>
          <p:cNvPr id="21" name="Rectangle 42"/>
          <p:cNvSpPr>
            <a:spLocks noChangeArrowheads="1"/>
          </p:cNvSpPr>
          <p:nvPr/>
        </p:nvSpPr>
        <p:spPr bwMode="auto">
          <a:xfrm>
            <a:off x="1183642" y="1447800"/>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1</a:t>
            </a:r>
            <a:endParaRPr lang="en-US" b="1" dirty="0"/>
          </a:p>
        </p:txBody>
      </p:sp>
      <p:sp>
        <p:nvSpPr>
          <p:cNvPr id="2" name="TextBox 1"/>
          <p:cNvSpPr txBox="1"/>
          <p:nvPr/>
        </p:nvSpPr>
        <p:spPr>
          <a:xfrm>
            <a:off x="2438400" y="618829"/>
            <a:ext cx="3810000" cy="523220"/>
          </a:xfrm>
          <a:prstGeom prst="rect">
            <a:avLst/>
          </a:prstGeom>
          <a:noFill/>
        </p:spPr>
        <p:txBody>
          <a:bodyPr wrap="square" rtlCol="0">
            <a:spAutoFit/>
          </a:bodyPr>
          <a:lstStyle/>
          <a:p>
            <a:r>
              <a:rPr lang="en-US" sz="2800" b="1" dirty="0" smtClean="0"/>
              <a:t>OUTLINE</a:t>
            </a:r>
            <a:endParaRPr lang="en-US" sz="2800" b="1" dirty="0"/>
          </a:p>
        </p:txBody>
      </p:sp>
      <p:sp>
        <p:nvSpPr>
          <p:cNvPr id="18" name="Rectangle 7"/>
          <p:cNvSpPr>
            <a:spLocks noChangeArrowheads="1"/>
          </p:cNvSpPr>
          <p:nvPr/>
        </p:nvSpPr>
        <p:spPr bwMode="auto">
          <a:xfrm>
            <a:off x="1202066" y="4810719"/>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7</a:t>
            </a:r>
            <a:endParaRPr lang="en-US" b="1" dirty="0"/>
          </a:p>
        </p:txBody>
      </p:sp>
      <p:sp>
        <p:nvSpPr>
          <p:cNvPr id="19" name="Rectangle 4"/>
          <p:cNvSpPr>
            <a:spLocks noChangeArrowheads="1"/>
          </p:cNvSpPr>
          <p:nvPr/>
        </p:nvSpPr>
        <p:spPr bwMode="auto">
          <a:xfrm>
            <a:off x="1752600" y="3657600"/>
            <a:ext cx="6557017" cy="464344"/>
          </a:xfrm>
          <a:prstGeom prst="rect">
            <a:avLst/>
          </a:prstGeom>
          <a:solidFill>
            <a:srgbClr val="E6E9EE"/>
          </a:solidFill>
          <a:ln w="28575" algn="ctr">
            <a:solidFill>
              <a:srgbClr val="0C2D83"/>
            </a:solidFill>
            <a:miter lim="800000"/>
            <a:headEnd/>
            <a:tailEnd/>
          </a:ln>
        </p:spPr>
        <p:txBody>
          <a:bodyPr anchor="ctr"/>
          <a:lstStyle/>
          <a:p>
            <a:pPr marL="171450" indent="-171450"/>
            <a:endParaRPr lang="en-US" b="1" dirty="0" smtClean="0"/>
          </a:p>
          <a:p>
            <a:pPr marL="171450" indent="-171450"/>
            <a:r>
              <a:rPr lang="en-US" b="1" dirty="0" smtClean="0"/>
              <a:t>	Recap on Engagements</a:t>
            </a:r>
            <a:endParaRPr lang="en-US" b="1" dirty="0"/>
          </a:p>
          <a:p>
            <a:pPr marL="171450" indent="-171450"/>
            <a:endParaRPr lang="en-US" b="1" dirty="0"/>
          </a:p>
        </p:txBody>
      </p:sp>
      <p:pic>
        <p:nvPicPr>
          <p:cNvPr id="22"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
        <p:nvSpPr>
          <p:cNvPr id="23" name="Rectangle 4"/>
          <p:cNvSpPr>
            <a:spLocks noChangeArrowheads="1"/>
          </p:cNvSpPr>
          <p:nvPr/>
        </p:nvSpPr>
        <p:spPr bwMode="auto">
          <a:xfrm>
            <a:off x="1752600" y="4191000"/>
            <a:ext cx="6557012" cy="545046"/>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Update on </a:t>
            </a:r>
            <a:r>
              <a:rPr lang="en-US" b="1" dirty="0" err="1" smtClean="0"/>
              <a:t>InfraCos</a:t>
            </a:r>
            <a:r>
              <a:rPr lang="en-US" b="1" dirty="0" smtClean="0"/>
              <a:t> </a:t>
            </a:r>
            <a:endParaRPr lang="en-US" b="1" dirty="0"/>
          </a:p>
        </p:txBody>
      </p:sp>
      <p:sp>
        <p:nvSpPr>
          <p:cNvPr id="26" name="Rectangle 4"/>
          <p:cNvSpPr>
            <a:spLocks noChangeArrowheads="1"/>
          </p:cNvSpPr>
          <p:nvPr/>
        </p:nvSpPr>
        <p:spPr bwMode="auto">
          <a:xfrm>
            <a:off x="1752600" y="4724400"/>
            <a:ext cx="6557012" cy="545046"/>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Update on other Recommendations of the Council</a:t>
            </a:r>
            <a:endParaRPr lang="en-US" b="1" dirty="0"/>
          </a:p>
        </p:txBody>
      </p:sp>
      <p:sp>
        <p:nvSpPr>
          <p:cNvPr id="24" name="Rectangle 4"/>
          <p:cNvSpPr>
            <a:spLocks noChangeArrowheads="1"/>
          </p:cNvSpPr>
          <p:nvPr/>
        </p:nvSpPr>
        <p:spPr bwMode="auto">
          <a:xfrm>
            <a:off x="1760212" y="5368506"/>
            <a:ext cx="6557012" cy="545046"/>
          </a:xfrm>
          <a:prstGeom prst="rect">
            <a:avLst/>
          </a:prstGeom>
          <a:solidFill>
            <a:srgbClr val="E6E9EE"/>
          </a:solidFill>
          <a:ln w="28575" algn="ctr">
            <a:solidFill>
              <a:srgbClr val="0C2D83"/>
            </a:solidFill>
            <a:miter lim="800000"/>
            <a:headEnd/>
            <a:tailEnd/>
          </a:ln>
        </p:spPr>
        <p:txBody>
          <a:bodyPr anchor="ctr"/>
          <a:lstStyle/>
          <a:p>
            <a:pPr marL="171450" indent="-171450"/>
            <a:r>
              <a:rPr lang="en-US" b="1" dirty="0" smtClean="0"/>
              <a:t>	Conclusion </a:t>
            </a:r>
            <a:endParaRPr lang="en-US" b="1" dirty="0"/>
          </a:p>
        </p:txBody>
      </p:sp>
      <p:sp>
        <p:nvSpPr>
          <p:cNvPr id="25" name="Rectangle 7"/>
          <p:cNvSpPr>
            <a:spLocks noChangeArrowheads="1"/>
          </p:cNvSpPr>
          <p:nvPr/>
        </p:nvSpPr>
        <p:spPr bwMode="auto">
          <a:xfrm>
            <a:off x="1202066" y="5408867"/>
            <a:ext cx="410308" cy="464344"/>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pPr marL="171450" indent="-171450" algn="ctr">
              <a:buFont typeface="Wingdings" pitchFamily="2" charset="2"/>
              <a:buNone/>
            </a:pPr>
            <a:r>
              <a:rPr lang="en-GB" b="1" dirty="0"/>
              <a:t>8</a:t>
            </a:r>
            <a:endParaRPr lang="en-US" b="1" dirty="0"/>
          </a:p>
        </p:txBody>
      </p:sp>
    </p:spTree>
    <p:extLst>
      <p:ext uri="{BB962C8B-B14F-4D97-AF65-F5344CB8AC3E}">
        <p14:creationId xmlns:p14="http://schemas.microsoft.com/office/powerpoint/2010/main" val="1588520212"/>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4343400" cy="914400"/>
          </a:xfrm>
        </p:spPr>
        <p:txBody>
          <a:bodyPr>
            <a:normAutofit/>
          </a:bodyPr>
          <a:lstStyle/>
          <a:p>
            <a:r>
              <a:rPr lang="en-US" sz="3200" b="1" dirty="0">
                <a:solidFill>
                  <a:srgbClr val="0070C0"/>
                </a:solidFill>
              </a:rPr>
              <a:t>Introduction</a:t>
            </a:r>
          </a:p>
        </p:txBody>
      </p:sp>
      <p:sp>
        <p:nvSpPr>
          <p:cNvPr id="3" name="Content Placeholder 2"/>
          <p:cNvSpPr>
            <a:spLocks noGrp="1"/>
          </p:cNvSpPr>
          <p:nvPr>
            <p:ph sz="half" idx="1"/>
          </p:nvPr>
        </p:nvSpPr>
        <p:spPr>
          <a:xfrm>
            <a:off x="304800" y="1524000"/>
            <a:ext cx="5638800" cy="5102193"/>
          </a:xfrm>
        </p:spPr>
        <p:txBody>
          <a:bodyPr>
            <a:noAutofit/>
          </a:bodyPr>
          <a:lstStyle/>
          <a:p>
            <a:pPr marL="109728" indent="0">
              <a:lnSpc>
                <a:spcPct val="120000"/>
              </a:lnSpc>
              <a:spcBef>
                <a:spcPts val="600"/>
              </a:spcBef>
              <a:spcAft>
                <a:spcPts val="600"/>
              </a:spcAft>
              <a:buNone/>
            </a:pPr>
            <a:r>
              <a:rPr lang="en-US" sz="1800" b="1" dirty="0"/>
              <a:t>Broadband within the Nigerian context is defined as an internet experience where the user can access the most demanding content in real time at a minimum speed of 1.5 </a:t>
            </a:r>
            <a:r>
              <a:rPr lang="en-US" sz="1800" b="1" dirty="0" smtClean="0"/>
              <a:t>Mbps</a:t>
            </a:r>
            <a:r>
              <a:rPr lang="en-US" sz="1800" b="1" dirty="0"/>
              <a:t>.</a:t>
            </a:r>
          </a:p>
          <a:p>
            <a:pPr marL="109728" indent="0">
              <a:lnSpc>
                <a:spcPct val="120000"/>
              </a:lnSpc>
              <a:spcBef>
                <a:spcPts val="600"/>
              </a:spcBef>
              <a:spcAft>
                <a:spcPts val="600"/>
              </a:spcAft>
              <a:buNone/>
            </a:pPr>
            <a:r>
              <a:rPr lang="en-US" sz="1800" b="1" dirty="0" smtClean="0"/>
              <a:t>The Current Broadband Penetration in Nigeria is 22% as compared to 4% in 2012.</a:t>
            </a:r>
          </a:p>
          <a:p>
            <a:pPr marL="109728" indent="0">
              <a:lnSpc>
                <a:spcPct val="120000"/>
              </a:lnSpc>
              <a:spcBef>
                <a:spcPts val="600"/>
              </a:spcBef>
              <a:spcAft>
                <a:spcPts val="600"/>
              </a:spcAft>
              <a:buNone/>
            </a:pPr>
            <a:r>
              <a:rPr lang="en-US" sz="1800" b="1" dirty="0" smtClean="0">
                <a:solidFill>
                  <a:schemeClr val="tx2">
                    <a:lumMod val="75000"/>
                  </a:schemeClr>
                </a:solidFill>
              </a:rPr>
              <a:t>I</a:t>
            </a:r>
            <a:r>
              <a:rPr lang="en-GB" sz="1800" b="1" dirty="0" smtClean="0">
                <a:solidFill>
                  <a:schemeClr val="tx2">
                    <a:lumMod val="75000"/>
                  </a:schemeClr>
                </a:solidFill>
              </a:rPr>
              <a:t>n order to </a:t>
            </a:r>
            <a:r>
              <a:rPr lang="en-GB" sz="1800" b="1" dirty="0">
                <a:solidFill>
                  <a:schemeClr val="tx2">
                    <a:lumMod val="75000"/>
                  </a:schemeClr>
                </a:solidFill>
              </a:rPr>
              <a:t>achieve </a:t>
            </a:r>
            <a:r>
              <a:rPr lang="en-GB" sz="1800" b="1" dirty="0" smtClean="0">
                <a:solidFill>
                  <a:schemeClr val="tx2">
                    <a:lumMod val="75000"/>
                  </a:schemeClr>
                </a:solidFill>
              </a:rPr>
              <a:t>increase  in Broadband Penetration, </a:t>
            </a:r>
            <a:r>
              <a:rPr lang="en-GB" sz="1800" b="1" dirty="0">
                <a:solidFill>
                  <a:schemeClr val="tx2">
                    <a:lumMod val="75000"/>
                  </a:schemeClr>
                </a:solidFill>
              </a:rPr>
              <a:t>the </a:t>
            </a:r>
            <a:r>
              <a:rPr lang="en-GB" sz="1800" b="1" dirty="0" smtClean="0">
                <a:solidFill>
                  <a:schemeClr val="tx2">
                    <a:lumMod val="75000"/>
                  </a:schemeClr>
                </a:solidFill>
              </a:rPr>
              <a:t>Nigerian Communications Commission (NCC) </a:t>
            </a:r>
            <a:r>
              <a:rPr lang="en-GB" sz="1800" b="1" dirty="0">
                <a:solidFill>
                  <a:schemeClr val="tx2">
                    <a:lumMod val="75000"/>
                  </a:schemeClr>
                </a:solidFill>
              </a:rPr>
              <a:t>developed a Licensing Framework and instituted a subsidy scheme to enable Infrastructure Companies (</a:t>
            </a:r>
            <a:r>
              <a:rPr lang="en-GB" sz="1800" b="1" dirty="0" err="1">
                <a:solidFill>
                  <a:schemeClr val="tx2">
                    <a:lumMod val="75000"/>
                  </a:schemeClr>
                </a:solidFill>
              </a:rPr>
              <a:t>InfraCos</a:t>
            </a:r>
            <a:r>
              <a:rPr lang="en-GB" sz="1800" b="1" dirty="0">
                <a:solidFill>
                  <a:schemeClr val="tx2">
                    <a:lumMod val="75000"/>
                  </a:schemeClr>
                </a:solidFill>
              </a:rPr>
              <a:t>) to roll out fibre in all the </a:t>
            </a:r>
            <a:r>
              <a:rPr lang="en-GB" sz="1800" b="1" dirty="0" smtClean="0">
                <a:solidFill>
                  <a:schemeClr val="tx2">
                    <a:lumMod val="75000"/>
                  </a:schemeClr>
                </a:solidFill>
              </a:rPr>
              <a:t>Zones of the country.</a:t>
            </a:r>
            <a:endParaRPr lang="en-GB" sz="1800" b="1" dirty="0">
              <a:solidFill>
                <a:schemeClr val="tx2">
                  <a:lumMod val="75000"/>
                </a:schemeClr>
              </a:solidFill>
            </a:endParaRPr>
          </a:p>
          <a:p>
            <a:pPr marL="109728" indent="0">
              <a:lnSpc>
                <a:spcPct val="120000"/>
              </a:lnSpc>
              <a:spcBef>
                <a:spcPts val="600"/>
              </a:spcBef>
              <a:spcAft>
                <a:spcPts val="600"/>
              </a:spcAft>
              <a:buNone/>
            </a:pPr>
            <a:endParaRPr lang="en-US" sz="1800" b="1" dirty="0"/>
          </a:p>
          <a:p>
            <a:pPr>
              <a:lnSpc>
                <a:spcPct val="120000"/>
              </a:lnSpc>
              <a:spcBef>
                <a:spcPts val="600"/>
              </a:spcBef>
              <a:spcAft>
                <a:spcPts val="600"/>
              </a:spcAft>
              <a:buNone/>
            </a:pPr>
            <a:endParaRPr lang="en-US" sz="1800" b="1" dirty="0"/>
          </a:p>
          <a:p>
            <a:pPr>
              <a:lnSpc>
                <a:spcPct val="120000"/>
              </a:lnSpc>
              <a:spcBef>
                <a:spcPts val="600"/>
              </a:spcBef>
              <a:spcAft>
                <a:spcPts val="600"/>
              </a:spcAft>
              <a:buNone/>
            </a:pPr>
            <a:endParaRPr lang="en-US" sz="1800" b="1" dirty="0"/>
          </a:p>
          <a:p>
            <a:pPr>
              <a:lnSpc>
                <a:spcPct val="120000"/>
              </a:lnSpc>
              <a:spcBef>
                <a:spcPts val="600"/>
              </a:spcBef>
              <a:spcAft>
                <a:spcPts val="600"/>
              </a:spcAft>
              <a:buNone/>
            </a:pPr>
            <a:endParaRPr lang="en-US" sz="1800" b="1" dirty="0"/>
          </a:p>
          <a:p>
            <a:pPr>
              <a:lnSpc>
                <a:spcPct val="120000"/>
              </a:lnSpc>
              <a:spcBef>
                <a:spcPts val="600"/>
              </a:spcBef>
              <a:spcAft>
                <a:spcPts val="600"/>
              </a:spcAft>
              <a:buNone/>
            </a:pPr>
            <a:endParaRPr lang="en-US" sz="1800" b="1" dirty="0"/>
          </a:p>
          <a:p>
            <a:pPr>
              <a:lnSpc>
                <a:spcPct val="120000"/>
              </a:lnSpc>
              <a:spcBef>
                <a:spcPts val="600"/>
              </a:spcBef>
              <a:spcAft>
                <a:spcPts val="600"/>
              </a:spcAft>
            </a:pPr>
            <a:endParaRPr lang="en-US" sz="1800" b="1" dirty="0"/>
          </a:p>
        </p:txBody>
      </p:sp>
      <p:pic>
        <p:nvPicPr>
          <p:cNvPr id="6" name="Content Placeholder 5" descr="http://www.broadband-expert.co.uk/blog/wp-content/uploads/Superfast-Broadband1.jpg"/>
          <p:cNvPicPr>
            <a:picLocks noGrp="1"/>
          </p:cNvPicPr>
          <p:nvPr>
            <p:ph sz="half" idx="2"/>
          </p:nvPr>
        </p:nvPicPr>
        <p:blipFill>
          <a:blip r:embed="rId3"/>
          <a:srcRect/>
          <a:stretch>
            <a:fillRect/>
          </a:stretch>
        </p:blipFill>
        <p:spPr bwMode="auto">
          <a:xfrm>
            <a:off x="6324600" y="1981200"/>
            <a:ext cx="2438400" cy="3365768"/>
          </a:xfrm>
          <a:prstGeom prst="rect">
            <a:avLst/>
          </a:prstGeom>
          <a:noFill/>
          <a:ln w="9525">
            <a:noFill/>
            <a:miter lim="800000"/>
            <a:headEnd/>
            <a:tailEnd/>
          </a:ln>
        </p:spPr>
      </p:pic>
      <p:pic>
        <p:nvPicPr>
          <p:cNvPr id="5" name="il_fi" descr="http://ngcareers.com/wp-content/uploads/2010/01/nigerian-communications-commission.jpg"/>
          <p:cNvPicPr/>
          <p:nvPr/>
        </p:nvPicPr>
        <p:blipFill>
          <a:blip r:embed="rId4"/>
          <a:srcRect/>
          <a:stretch>
            <a:fillRect/>
          </a:stretch>
        </p:blipFill>
        <p:spPr bwMode="auto">
          <a:xfrm>
            <a:off x="7239000" y="4948"/>
            <a:ext cx="1905000" cy="11430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1961EA0F-3E93-40E3-B9BF-AE13CC190B2F}" type="slidenum">
              <a:rPr lang="en-US" smtClean="0"/>
              <a:pPr/>
              <a:t>3</a:t>
            </a:fld>
            <a:endParaRPr lang="en-US"/>
          </a:p>
        </p:txBody>
      </p:sp>
      <p:sp>
        <p:nvSpPr>
          <p:cNvPr id="8" name="Rectangle 7"/>
          <p:cNvSpPr/>
          <p:nvPr/>
        </p:nvSpPr>
        <p:spPr>
          <a:xfrm>
            <a:off x="8780283" y="6488668"/>
            <a:ext cx="311304" cy="369332"/>
          </a:xfrm>
          <a:prstGeom prst="rect">
            <a:avLst/>
          </a:prstGeom>
        </p:spPr>
        <p:txBody>
          <a:bodyPr wrap="none">
            <a:spAutoFit/>
          </a:bodyPr>
          <a:lstStyle/>
          <a:p>
            <a:r>
              <a:rPr lang="en-US" dirty="0" smtClean="0"/>
              <a:t>3</a:t>
            </a: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990600" y="1981200"/>
            <a:ext cx="7022805" cy="3536353"/>
          </a:xfrm>
          <a:prstGeom prst="rect">
            <a:avLst/>
          </a:prstGeom>
        </p:spPr>
        <p:txBody>
          <a:bodyPr wrap="square">
            <a:spAutoFit/>
          </a:bodyPr>
          <a:lstStyle/>
          <a:p>
            <a:pPr algn="just">
              <a:lnSpc>
                <a:spcPct val="120000"/>
              </a:lnSpc>
              <a:spcBef>
                <a:spcPts val="600"/>
              </a:spcBef>
              <a:spcAft>
                <a:spcPts val="600"/>
              </a:spcAft>
            </a:pPr>
            <a:r>
              <a:rPr lang="en-US" b="1" dirty="0"/>
              <a:t>The key objectives of </a:t>
            </a:r>
            <a:r>
              <a:rPr lang="en-US" b="1" dirty="0" smtClean="0"/>
              <a:t>the  </a:t>
            </a:r>
            <a:r>
              <a:rPr lang="en-US" b="1" dirty="0"/>
              <a:t>Broadband </a:t>
            </a:r>
            <a:r>
              <a:rPr lang="en-US" b="1" dirty="0" smtClean="0"/>
              <a:t>initiatives through the </a:t>
            </a:r>
            <a:r>
              <a:rPr lang="en-US" b="1" dirty="0" err="1" smtClean="0"/>
              <a:t>InfraCos</a:t>
            </a:r>
            <a:r>
              <a:rPr lang="en-US" b="1" dirty="0" smtClean="0"/>
              <a:t> project:</a:t>
            </a:r>
            <a:endParaRPr lang="en-US" b="1" dirty="0"/>
          </a:p>
          <a:p>
            <a:pPr marL="693738" indent="-342900" algn="just">
              <a:lnSpc>
                <a:spcPct val="120000"/>
              </a:lnSpc>
              <a:spcBef>
                <a:spcPts val="600"/>
              </a:spcBef>
              <a:spcAft>
                <a:spcPts val="600"/>
              </a:spcAft>
              <a:buFont typeface="+mj-lt"/>
              <a:buAutoNum type="arabicPeriod"/>
            </a:pPr>
            <a:r>
              <a:rPr lang="en-US" b="1" dirty="0"/>
              <a:t>To </a:t>
            </a:r>
            <a:r>
              <a:rPr lang="en-US" b="1" dirty="0" smtClean="0"/>
              <a:t>increase broadband </a:t>
            </a:r>
            <a:r>
              <a:rPr lang="en-US" b="1" dirty="0"/>
              <a:t>penetration across all geo-political zones </a:t>
            </a:r>
            <a:r>
              <a:rPr lang="en-US" b="1" dirty="0" smtClean="0"/>
              <a:t>of </a:t>
            </a:r>
            <a:r>
              <a:rPr lang="en-US" b="1" dirty="0"/>
              <a:t>the </a:t>
            </a:r>
            <a:r>
              <a:rPr lang="en-US" b="1" dirty="0" smtClean="0"/>
              <a:t>country, </a:t>
            </a:r>
            <a:endParaRPr lang="en-US" b="1" dirty="0"/>
          </a:p>
          <a:p>
            <a:pPr marL="693738" indent="-342900" algn="just">
              <a:lnSpc>
                <a:spcPct val="120000"/>
              </a:lnSpc>
              <a:spcBef>
                <a:spcPts val="600"/>
              </a:spcBef>
              <a:spcAft>
                <a:spcPts val="600"/>
              </a:spcAft>
              <a:buFont typeface="+mj-lt"/>
              <a:buAutoNum type="arabicPeriod"/>
            </a:pPr>
            <a:r>
              <a:rPr lang="en-US" b="1" dirty="0"/>
              <a:t>At the end of the four year intervention, all the 774 LGAs will be provided with </a:t>
            </a:r>
            <a:r>
              <a:rPr lang="en-US" b="1" dirty="0" err="1"/>
              <a:t>fibre</a:t>
            </a:r>
            <a:r>
              <a:rPr lang="en-US" b="1" dirty="0"/>
              <a:t> </a:t>
            </a:r>
            <a:r>
              <a:rPr lang="en-US" b="1" dirty="0" smtClean="0"/>
              <a:t>connectivity.</a:t>
            </a:r>
            <a:endParaRPr lang="en-US" b="1" dirty="0">
              <a:solidFill>
                <a:schemeClr val="tx2"/>
              </a:solidFill>
            </a:endParaRPr>
          </a:p>
          <a:p>
            <a:pPr marL="693738" indent="-342900" algn="just">
              <a:lnSpc>
                <a:spcPct val="120000"/>
              </a:lnSpc>
              <a:spcBef>
                <a:spcPts val="600"/>
              </a:spcBef>
              <a:spcAft>
                <a:spcPts val="600"/>
              </a:spcAft>
              <a:buFont typeface="+mj-lt"/>
              <a:buAutoNum type="arabicPeriod"/>
            </a:pPr>
            <a:r>
              <a:rPr lang="en-US" b="1" dirty="0" smtClean="0"/>
              <a:t>Deployment </a:t>
            </a:r>
            <a:r>
              <a:rPr lang="en-US" b="1" dirty="0"/>
              <a:t>of at least  one fibre Point of Access (</a:t>
            </a:r>
            <a:r>
              <a:rPr lang="en-US" b="1" dirty="0" err="1"/>
              <a:t>PoA</a:t>
            </a:r>
            <a:r>
              <a:rPr lang="en-US" b="1" dirty="0"/>
              <a:t>) in </a:t>
            </a:r>
            <a:r>
              <a:rPr lang="en-US" b="1" dirty="0" smtClean="0"/>
              <a:t>each </a:t>
            </a:r>
            <a:r>
              <a:rPr lang="en-US" b="1" dirty="0"/>
              <a:t>LGA across the Country. Each fibre </a:t>
            </a:r>
            <a:r>
              <a:rPr lang="en-US" b="1" dirty="0" err="1"/>
              <a:t>PoA</a:t>
            </a:r>
            <a:r>
              <a:rPr lang="en-US" b="1" dirty="0"/>
              <a:t> will have a capacity of 10 </a:t>
            </a:r>
            <a:r>
              <a:rPr lang="en-US" b="1" dirty="0" err="1" smtClean="0"/>
              <a:t>Gbps</a:t>
            </a:r>
            <a:r>
              <a:rPr lang="en-US" b="1" dirty="0" smtClean="0"/>
              <a:t>, and</a:t>
            </a:r>
            <a:endParaRPr lang="en-US" b="1" dirty="0"/>
          </a:p>
        </p:txBody>
      </p:sp>
      <p:sp>
        <p:nvSpPr>
          <p:cNvPr id="6" name="Rectangle 16"/>
          <p:cNvSpPr>
            <a:spLocks noChangeArrowheads="1"/>
          </p:cNvSpPr>
          <p:nvPr/>
        </p:nvSpPr>
        <p:spPr bwMode="auto">
          <a:xfrm>
            <a:off x="-76200" y="460374"/>
            <a:ext cx="8839200" cy="472209"/>
          </a:xfrm>
          <a:prstGeom prst="rect">
            <a:avLst/>
          </a:prstGeom>
          <a:noFill/>
          <a:ln w="9525" algn="ctr">
            <a:noFill/>
            <a:miter lim="800000"/>
            <a:headEnd/>
            <a:tailEnd/>
          </a:ln>
        </p:spPr>
        <p:txBody>
          <a:bodyPr anchor="t"/>
          <a:lstStyle/>
          <a:p>
            <a:pPr lvl="0" algn="ctr"/>
            <a:r>
              <a:rPr lang="en-GB" b="1" kern="0" dirty="0">
                <a:solidFill>
                  <a:srgbClr val="FFFFFF"/>
                </a:solidFill>
                <a:latin typeface="Arial"/>
                <a:cs typeface="Arial"/>
              </a:rPr>
              <a:t>Introduction</a:t>
            </a:r>
            <a:endParaRPr lang="en-GB" b="1" kern="0" dirty="0">
              <a:solidFill>
                <a:schemeClr val="bg1"/>
              </a:solidFill>
              <a:latin typeface="Arial"/>
            </a:endParaRPr>
          </a:p>
        </p:txBody>
      </p:sp>
      <p:sp>
        <p:nvSpPr>
          <p:cNvPr id="2" name="TextBox 1"/>
          <p:cNvSpPr txBox="1"/>
          <p:nvPr/>
        </p:nvSpPr>
        <p:spPr>
          <a:xfrm>
            <a:off x="597195" y="696478"/>
            <a:ext cx="6629400" cy="584776"/>
          </a:xfrm>
          <a:prstGeom prst="rect">
            <a:avLst/>
          </a:prstGeom>
          <a:noFill/>
        </p:spPr>
        <p:txBody>
          <a:bodyPr wrap="square" rtlCol="0">
            <a:spAutoFit/>
          </a:bodyPr>
          <a:lstStyle/>
          <a:p>
            <a:r>
              <a:rPr lang="en-GB" sz="3200" b="1" dirty="0" smtClean="0">
                <a:solidFill>
                  <a:srgbClr val="0070C0"/>
                </a:solidFill>
                <a:latin typeface="+mj-lt"/>
              </a:rPr>
              <a:t>NCC </a:t>
            </a:r>
            <a:r>
              <a:rPr lang="en-GB" sz="3200" b="1" dirty="0">
                <a:solidFill>
                  <a:srgbClr val="0070C0"/>
                </a:solidFill>
                <a:latin typeface="+mj-lt"/>
              </a:rPr>
              <a:t>Broadband Initiative</a:t>
            </a:r>
          </a:p>
        </p:txBody>
      </p:sp>
      <p:pic>
        <p:nvPicPr>
          <p:cNvPr id="7"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
        <p:nvSpPr>
          <p:cNvPr id="8" name="Rectangle 7"/>
          <p:cNvSpPr/>
          <p:nvPr/>
        </p:nvSpPr>
        <p:spPr>
          <a:xfrm>
            <a:off x="8780283" y="6488668"/>
            <a:ext cx="315073" cy="369332"/>
          </a:xfrm>
          <a:prstGeom prst="rect">
            <a:avLst/>
          </a:prstGeom>
        </p:spPr>
        <p:txBody>
          <a:bodyPr wrap="none">
            <a:spAutoFit/>
          </a:bodyPr>
          <a:lstStyle/>
          <a:p>
            <a:r>
              <a:rPr lang="en-US" dirty="0"/>
              <a:t>4</a:t>
            </a:r>
          </a:p>
        </p:txBody>
      </p:sp>
    </p:spTree>
    <p:extLst>
      <p:ext uri="{BB962C8B-B14F-4D97-AF65-F5344CB8AC3E}">
        <p14:creationId xmlns:p14="http://schemas.microsoft.com/office/powerpoint/2010/main" val="3769332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410"/>
            <a:ext cx="6629400" cy="531751"/>
          </a:xfrm>
        </p:spPr>
        <p:txBody>
          <a:bodyPr>
            <a:noAutofit/>
          </a:bodyPr>
          <a:lstStyle/>
          <a:p>
            <a:r>
              <a:rPr lang="en-SG" sz="3200" b="1" dirty="0" smtClean="0">
                <a:solidFill>
                  <a:srgbClr val="0070C0"/>
                </a:solidFill>
              </a:rPr>
              <a:t>The </a:t>
            </a:r>
            <a:r>
              <a:rPr lang="en-SG" sz="3200" b="1" dirty="0" err="1" smtClean="0">
                <a:solidFill>
                  <a:srgbClr val="0070C0"/>
                </a:solidFill>
              </a:rPr>
              <a:t>InfraCo</a:t>
            </a:r>
            <a:r>
              <a:rPr lang="en-SG" sz="3200" b="1" dirty="0" smtClean="0">
                <a:solidFill>
                  <a:srgbClr val="0070C0"/>
                </a:solidFill>
              </a:rPr>
              <a:t> </a:t>
            </a:r>
            <a:r>
              <a:rPr lang="en-SG" sz="3200" b="1" dirty="0">
                <a:solidFill>
                  <a:srgbClr val="0070C0"/>
                </a:solidFill>
              </a:rPr>
              <a:t>Concept</a:t>
            </a:r>
          </a:p>
        </p:txBody>
      </p:sp>
      <p:sp>
        <p:nvSpPr>
          <p:cNvPr id="18" name="Slide Number Placeholder 17"/>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5</a:t>
            </a:fld>
            <a:endParaRPr lang="en-US" dirty="0">
              <a:solidFill>
                <a:srgbClr val="000000"/>
              </a:solidFill>
            </a:endParaRPr>
          </a:p>
        </p:txBody>
      </p:sp>
      <p:sp>
        <p:nvSpPr>
          <p:cNvPr id="5" name="TextBox 10"/>
          <p:cNvSpPr txBox="1"/>
          <p:nvPr/>
        </p:nvSpPr>
        <p:spPr>
          <a:xfrm>
            <a:off x="533400" y="1447800"/>
            <a:ext cx="7391400" cy="4425827"/>
          </a:xfrm>
          <a:prstGeom prst="rect">
            <a:avLst/>
          </a:prstGeom>
          <a:noFill/>
          <a:ln>
            <a:noFill/>
          </a:ln>
        </p:spPr>
        <p:txBody>
          <a:bodyPr wrap="square" lIns="0" tIns="0" rIns="0" bIns="0" rtlCol="0">
            <a:spAutoFit/>
          </a:bodyPr>
          <a:lstStyle/>
          <a:p>
            <a:pPr marL="422033" lvl="1" indent="-342900" algn="just" fontAlgn="base">
              <a:lnSpc>
                <a:spcPct val="110000"/>
              </a:lnSpc>
              <a:spcBef>
                <a:spcPts val="554"/>
              </a:spcBef>
              <a:spcAft>
                <a:spcPts val="554"/>
              </a:spcAft>
              <a:buFont typeface="Wingdings" panose="05000000000000000000" pitchFamily="2" charset="2"/>
              <a:buChar char="q"/>
            </a:pPr>
            <a:r>
              <a:rPr lang="en-US" b="1" dirty="0"/>
              <a:t>The size and complexity of the country will make it difficult for a single nationwide </a:t>
            </a:r>
            <a:r>
              <a:rPr lang="en-US" b="1" dirty="0" err="1" smtClean="0"/>
              <a:t>InfraCo</a:t>
            </a:r>
            <a:r>
              <a:rPr lang="en-US" b="1" dirty="0" smtClean="0"/>
              <a:t>, bearing in mind:</a:t>
            </a:r>
            <a:endParaRPr lang="en-US" b="1" dirty="0"/>
          </a:p>
          <a:p>
            <a:pPr marL="1266115" lvl="3" indent="-342900" algn="just" fontAlgn="base">
              <a:lnSpc>
                <a:spcPct val="110000"/>
              </a:lnSpc>
              <a:spcBef>
                <a:spcPts val="554"/>
              </a:spcBef>
              <a:spcAft>
                <a:spcPts val="554"/>
              </a:spcAft>
              <a:buFont typeface="Wingdings" panose="05000000000000000000" pitchFamily="2" charset="2"/>
              <a:buChar char="§"/>
            </a:pPr>
            <a:r>
              <a:rPr lang="en-US" b="1" dirty="0"/>
              <a:t>Topography </a:t>
            </a:r>
          </a:p>
          <a:p>
            <a:pPr marL="1266115" lvl="3" indent="-342900" algn="just" fontAlgn="base">
              <a:lnSpc>
                <a:spcPct val="110000"/>
              </a:lnSpc>
              <a:spcBef>
                <a:spcPts val="554"/>
              </a:spcBef>
              <a:spcAft>
                <a:spcPts val="554"/>
              </a:spcAft>
              <a:buFont typeface="Wingdings" panose="05000000000000000000" pitchFamily="2" charset="2"/>
              <a:buChar char="§"/>
            </a:pPr>
            <a:r>
              <a:rPr lang="en-US" b="1" dirty="0" smtClean="0"/>
              <a:t>Socio-economic </a:t>
            </a:r>
            <a:r>
              <a:rPr lang="en-US" b="1" dirty="0"/>
              <a:t>factors</a:t>
            </a:r>
          </a:p>
          <a:p>
            <a:pPr marL="1266115" lvl="3" indent="-342900" algn="just" fontAlgn="base">
              <a:lnSpc>
                <a:spcPct val="110000"/>
              </a:lnSpc>
              <a:spcBef>
                <a:spcPts val="554"/>
              </a:spcBef>
              <a:spcAft>
                <a:spcPts val="554"/>
              </a:spcAft>
              <a:buFont typeface="Wingdings" panose="05000000000000000000" pitchFamily="2" charset="2"/>
              <a:buChar char="§"/>
            </a:pPr>
            <a:r>
              <a:rPr lang="en-US" b="1" dirty="0"/>
              <a:t>Local regulatory requirements and taxes</a:t>
            </a:r>
          </a:p>
          <a:p>
            <a:pPr marL="422033" lvl="1" indent="-342900" algn="just" fontAlgn="base">
              <a:lnSpc>
                <a:spcPct val="110000"/>
              </a:lnSpc>
              <a:spcBef>
                <a:spcPts val="554"/>
              </a:spcBef>
              <a:spcAft>
                <a:spcPts val="554"/>
              </a:spcAft>
              <a:buFont typeface="Wingdings" panose="05000000000000000000" pitchFamily="2" charset="2"/>
              <a:buChar char="q"/>
            </a:pPr>
            <a:r>
              <a:rPr lang="en-US" b="1" dirty="0"/>
              <a:t>To address the above difficulty and fast track Broadband penetration, the Commission </a:t>
            </a:r>
            <a:r>
              <a:rPr lang="en-US" b="1" dirty="0" smtClean="0"/>
              <a:t>developed </a:t>
            </a:r>
            <a:r>
              <a:rPr lang="en-US" b="1" dirty="0"/>
              <a:t>a structure to </a:t>
            </a:r>
            <a:r>
              <a:rPr lang="en-US" b="1" dirty="0" err="1"/>
              <a:t>licence</a:t>
            </a:r>
            <a:r>
              <a:rPr lang="en-US" b="1" dirty="0"/>
              <a:t>  a total of 7 InfraCos (One InfraCo per geopolitical zone + One InfraCo for </a:t>
            </a:r>
            <a:r>
              <a:rPr lang="en-US" b="1" dirty="0" smtClean="0"/>
              <a:t>Lagos because of its peculiarities);</a:t>
            </a:r>
            <a:endParaRPr lang="en-US" b="1" dirty="0"/>
          </a:p>
          <a:p>
            <a:pPr marL="422033" lvl="1" indent="-342900" algn="just" fontAlgn="base">
              <a:lnSpc>
                <a:spcPct val="110000"/>
              </a:lnSpc>
              <a:spcBef>
                <a:spcPts val="554"/>
              </a:spcBef>
              <a:spcAft>
                <a:spcPts val="554"/>
              </a:spcAft>
              <a:buFont typeface="Wingdings" panose="05000000000000000000" pitchFamily="2" charset="2"/>
              <a:buChar char="q"/>
            </a:pPr>
            <a:r>
              <a:rPr lang="en-US" b="1" dirty="0"/>
              <a:t>Implementation of the initiative will be based on phased deployment strategy that focuses on commercially viable areas first.</a:t>
            </a:r>
          </a:p>
        </p:txBody>
      </p:sp>
      <p:pic>
        <p:nvPicPr>
          <p:cNvPr id="8"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Tree>
    <p:extLst>
      <p:ext uri="{BB962C8B-B14F-4D97-AF65-F5344CB8AC3E}">
        <p14:creationId xmlns:p14="http://schemas.microsoft.com/office/powerpoint/2010/main" val="3385262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839200" cy="838200"/>
          </a:xfrm>
        </p:spPr>
        <p:txBody>
          <a:bodyPr>
            <a:noAutofit/>
          </a:bodyPr>
          <a:lstStyle/>
          <a:p>
            <a:r>
              <a:rPr lang="en-US" sz="3200" b="1" dirty="0" smtClean="0">
                <a:solidFill>
                  <a:srgbClr val="0070C0"/>
                </a:solidFill>
              </a:rPr>
              <a:t>Table1:</a:t>
            </a:r>
            <a:br>
              <a:rPr lang="en-US" sz="3200" b="1" dirty="0" smtClean="0">
                <a:solidFill>
                  <a:srgbClr val="0070C0"/>
                </a:solidFill>
              </a:rPr>
            </a:br>
            <a:r>
              <a:rPr lang="en-US" sz="3200" b="1" dirty="0" smtClean="0">
                <a:solidFill>
                  <a:srgbClr val="0070C0"/>
                </a:solidFill>
              </a:rPr>
              <a:t>The</a:t>
            </a:r>
            <a:r>
              <a:rPr lang="en-US" sz="3200" b="1" dirty="0" smtClean="0"/>
              <a:t> </a:t>
            </a:r>
            <a:r>
              <a:rPr lang="en-US" sz="3200" b="1" dirty="0" smtClean="0">
                <a:solidFill>
                  <a:srgbClr val="0070C0"/>
                </a:solidFill>
              </a:rPr>
              <a:t>NCC Licensed</a:t>
            </a:r>
            <a:r>
              <a:rPr lang="en-US" sz="3200" b="1" dirty="0" smtClean="0"/>
              <a:t> </a:t>
            </a:r>
            <a:r>
              <a:rPr lang="en-US" sz="3200" b="1" dirty="0" err="1" smtClean="0">
                <a:solidFill>
                  <a:srgbClr val="0070C0"/>
                </a:solidFill>
              </a:rPr>
              <a:t>InfraCos</a:t>
            </a:r>
            <a:endParaRPr lang="en-US" sz="3200" b="1" dirty="0">
              <a:solidFill>
                <a:srgbClr val="0070C0"/>
              </a:solidFill>
            </a:endParaRPr>
          </a:p>
        </p:txBody>
      </p:sp>
      <p:graphicFrame>
        <p:nvGraphicFramePr>
          <p:cNvPr id="3" name="Content Placeholder 2"/>
          <p:cNvGraphicFramePr>
            <a:graphicFrameLocks noGrp="1"/>
          </p:cNvGraphicFramePr>
          <p:nvPr>
            <p:ph sz="half" idx="1"/>
            <p:extLst>
              <p:ext uri="{D42A27DB-BD31-4B8C-83A1-F6EECF244321}">
                <p14:modId xmlns:p14="http://schemas.microsoft.com/office/powerpoint/2010/main" val="1229806467"/>
              </p:ext>
            </p:extLst>
          </p:nvPr>
        </p:nvGraphicFramePr>
        <p:xfrm>
          <a:off x="201930" y="1752600"/>
          <a:ext cx="8610600" cy="3980659"/>
        </p:xfrm>
        <a:graphic>
          <a:graphicData uri="http://schemas.openxmlformats.org/drawingml/2006/table">
            <a:tbl>
              <a:tblPr firstRow="1" bandRow="1">
                <a:tableStyleId>{5C22544A-7EE6-4342-B048-85BDC9FD1C3A}</a:tableStyleId>
              </a:tblPr>
              <a:tblGrid>
                <a:gridCol w="609599"/>
                <a:gridCol w="1676400"/>
                <a:gridCol w="2362200"/>
                <a:gridCol w="3962401"/>
              </a:tblGrid>
              <a:tr h="381000">
                <a:tc>
                  <a:txBody>
                    <a:bodyPr/>
                    <a:lstStyle/>
                    <a:p>
                      <a:r>
                        <a:rPr lang="en-US" sz="1400" dirty="0" smtClean="0"/>
                        <a:t>S/N</a:t>
                      </a:r>
                      <a:endParaRPr lang="en-US" sz="1400" dirty="0"/>
                    </a:p>
                  </a:txBody>
                  <a:tcPr/>
                </a:tc>
                <a:tc>
                  <a:txBody>
                    <a:bodyPr/>
                    <a:lstStyle/>
                    <a:p>
                      <a:r>
                        <a:rPr lang="en-US" sz="1400" dirty="0" smtClean="0"/>
                        <a:t>ZONE</a:t>
                      </a:r>
                      <a:endParaRPr lang="en-US" sz="1400" dirty="0"/>
                    </a:p>
                  </a:txBody>
                  <a:tcPr/>
                </a:tc>
                <a:tc>
                  <a:txBody>
                    <a:bodyPr/>
                    <a:lstStyle/>
                    <a:p>
                      <a:r>
                        <a:rPr lang="en-US" sz="1400" dirty="0" smtClean="0"/>
                        <a:t>INFRACO</a:t>
                      </a:r>
                      <a:endParaRPr lang="en-US" sz="1400" dirty="0"/>
                    </a:p>
                  </a:txBody>
                  <a:tcPr/>
                </a:tc>
                <a:tc>
                  <a:txBody>
                    <a:bodyPr/>
                    <a:lstStyle/>
                    <a:p>
                      <a:r>
                        <a:rPr lang="en-US" sz="1400" dirty="0" smtClean="0"/>
                        <a:t>STATE(S) TO</a:t>
                      </a:r>
                      <a:r>
                        <a:rPr lang="en-US" sz="1400" baseline="0" dirty="0" smtClean="0"/>
                        <a:t> BE COVERED</a:t>
                      </a:r>
                      <a:endParaRPr lang="en-US" sz="1400" dirty="0"/>
                    </a:p>
                  </a:txBody>
                  <a:tcPr/>
                </a:tc>
              </a:tr>
              <a:tr h="337271">
                <a:tc>
                  <a:txBody>
                    <a:bodyPr/>
                    <a:lstStyle/>
                    <a:p>
                      <a:r>
                        <a:rPr lang="en-US" sz="1400" b="1" dirty="0" smtClean="0"/>
                        <a:t>1</a:t>
                      </a:r>
                      <a:endParaRPr lang="en-US" sz="1400" b="1" dirty="0"/>
                    </a:p>
                  </a:txBody>
                  <a:tcPr/>
                </a:tc>
                <a:tc>
                  <a:txBody>
                    <a:bodyPr/>
                    <a:lstStyle/>
                    <a:p>
                      <a:r>
                        <a:rPr lang="en-US" sz="1400" b="1" dirty="0" smtClean="0"/>
                        <a:t>Lagos</a:t>
                      </a:r>
                      <a:endParaRPr lang="en-US" sz="1400" b="1" dirty="0"/>
                    </a:p>
                  </a:txBody>
                  <a:tcPr/>
                </a:tc>
                <a:tc>
                  <a:txBody>
                    <a:bodyPr/>
                    <a:lstStyle/>
                    <a:p>
                      <a:r>
                        <a:rPr lang="en-US" sz="1400" b="1" dirty="0" err="1" smtClean="0"/>
                        <a:t>Infraco</a:t>
                      </a:r>
                      <a:r>
                        <a:rPr lang="en-US" sz="1400" b="1" dirty="0" smtClean="0"/>
                        <a:t> Nigeria Limited</a:t>
                      </a:r>
                      <a:endParaRPr lang="en-US" sz="1400" b="1" dirty="0"/>
                    </a:p>
                  </a:txBody>
                  <a:tcPr/>
                </a:tc>
                <a:tc>
                  <a:txBody>
                    <a:bodyPr/>
                    <a:lstStyle/>
                    <a:p>
                      <a:r>
                        <a:rPr lang="en-US" sz="1400" b="1" dirty="0" smtClean="0"/>
                        <a:t>Lagos</a:t>
                      </a:r>
                      <a:endParaRPr lang="en-US" sz="1400" b="1" dirty="0"/>
                    </a:p>
                  </a:txBody>
                  <a:tcPr/>
                </a:tc>
              </a:tr>
              <a:tr h="500929">
                <a:tc>
                  <a:txBody>
                    <a:bodyPr/>
                    <a:lstStyle/>
                    <a:p>
                      <a:r>
                        <a:rPr lang="en-US" sz="1400" b="1" dirty="0" smtClean="0"/>
                        <a:t>2</a:t>
                      </a:r>
                      <a:endParaRPr lang="en-US" sz="1400" b="1" dirty="0"/>
                    </a:p>
                  </a:txBody>
                  <a:tcPr/>
                </a:tc>
                <a:tc>
                  <a:txBody>
                    <a:bodyPr/>
                    <a:lstStyle/>
                    <a:p>
                      <a:r>
                        <a:rPr lang="en-US" sz="1400" b="1" dirty="0" smtClean="0"/>
                        <a:t>North-East</a:t>
                      </a:r>
                      <a:endParaRPr lang="en-US" sz="1400" b="1" dirty="0"/>
                    </a:p>
                  </a:txBody>
                  <a:tcPr/>
                </a:tc>
                <a:tc>
                  <a:txBody>
                    <a:bodyPr/>
                    <a:lstStyle/>
                    <a:p>
                      <a:r>
                        <a:rPr lang="en-US" sz="1400" b="1" dirty="0" smtClean="0"/>
                        <a:t>Brinks Integrated Solution Limited</a:t>
                      </a:r>
                      <a:endParaRPr lang="en-US" sz="1400" b="1" dirty="0"/>
                    </a:p>
                  </a:txBody>
                  <a:tcPr/>
                </a:tc>
                <a:tc>
                  <a:txBody>
                    <a:bodyPr/>
                    <a:lstStyle/>
                    <a:p>
                      <a:r>
                        <a:rPr lang="en-US" sz="1400" b="1" dirty="0" smtClean="0"/>
                        <a:t>Adamawa, Bauchi, </a:t>
                      </a:r>
                      <a:r>
                        <a:rPr lang="en-US" sz="1400" b="1" dirty="0" err="1" smtClean="0"/>
                        <a:t>Borno</a:t>
                      </a:r>
                      <a:r>
                        <a:rPr lang="en-US" sz="1400" b="1" dirty="0" smtClean="0"/>
                        <a:t>, </a:t>
                      </a:r>
                      <a:r>
                        <a:rPr lang="en-US" sz="1400" b="1" dirty="0" err="1" smtClean="0"/>
                        <a:t>Gombe</a:t>
                      </a:r>
                      <a:r>
                        <a:rPr lang="en-US" sz="1400" b="1" dirty="0" smtClean="0"/>
                        <a:t>, Taraba</a:t>
                      </a:r>
                      <a:r>
                        <a:rPr lang="en-US" sz="1400" b="1" baseline="0" dirty="0" smtClean="0"/>
                        <a:t> and </a:t>
                      </a:r>
                      <a:r>
                        <a:rPr lang="en-US" sz="1400" b="1" baseline="0" dirty="0" err="1" smtClean="0"/>
                        <a:t>Yobe</a:t>
                      </a:r>
                      <a:endParaRPr lang="en-US" sz="1400" b="1" dirty="0"/>
                    </a:p>
                  </a:txBody>
                  <a:tcPr/>
                </a:tc>
              </a:tr>
              <a:tr h="592369">
                <a:tc>
                  <a:txBody>
                    <a:bodyPr/>
                    <a:lstStyle/>
                    <a:p>
                      <a:r>
                        <a:rPr lang="en-US" sz="1400" b="1" dirty="0" smtClean="0"/>
                        <a:t>3</a:t>
                      </a:r>
                      <a:endParaRPr lang="en-US" sz="1400" b="1" dirty="0"/>
                    </a:p>
                  </a:txBody>
                  <a:tcPr/>
                </a:tc>
                <a:tc>
                  <a:txBody>
                    <a:bodyPr/>
                    <a:lstStyle/>
                    <a:p>
                      <a:r>
                        <a:rPr lang="en-US" sz="1400" b="1" dirty="0" smtClean="0"/>
                        <a:t>North-West</a:t>
                      </a:r>
                      <a:endParaRPr lang="en-US" sz="1400" b="1" dirty="0"/>
                    </a:p>
                  </a:txBody>
                  <a:tcPr/>
                </a:tc>
                <a:tc>
                  <a:txBody>
                    <a:bodyPr/>
                    <a:lstStyle/>
                    <a:p>
                      <a:r>
                        <a:rPr lang="en-US" sz="1400" b="1" dirty="0" smtClean="0"/>
                        <a:t>Fleek Networks Nigeria </a:t>
                      </a:r>
                      <a:r>
                        <a:rPr lang="en-US" sz="1400" b="1" dirty="0" err="1" smtClean="0"/>
                        <a:t>Limted</a:t>
                      </a:r>
                      <a:endParaRPr lang="en-US" sz="1400" b="1" dirty="0"/>
                    </a:p>
                  </a:txBody>
                  <a:tcPr/>
                </a:tc>
                <a:tc>
                  <a:txBody>
                    <a:bodyPr/>
                    <a:lstStyle/>
                    <a:p>
                      <a:r>
                        <a:rPr lang="en-US" sz="1400" b="1" dirty="0" err="1" smtClean="0"/>
                        <a:t>Jigawa</a:t>
                      </a:r>
                      <a:r>
                        <a:rPr lang="en-US" sz="1400" b="1" dirty="0" smtClean="0"/>
                        <a:t>, Kaduna, Kano, </a:t>
                      </a:r>
                      <a:r>
                        <a:rPr lang="en-US" sz="1400" b="1" dirty="0" err="1" smtClean="0"/>
                        <a:t>Katsina</a:t>
                      </a:r>
                      <a:r>
                        <a:rPr lang="en-US" sz="1400" b="1" dirty="0" smtClean="0"/>
                        <a:t>,</a:t>
                      </a:r>
                      <a:r>
                        <a:rPr lang="en-US" sz="1400" b="1" baseline="0" dirty="0" smtClean="0"/>
                        <a:t> </a:t>
                      </a:r>
                      <a:r>
                        <a:rPr lang="en-US" sz="1400" b="1" dirty="0" err="1" smtClean="0"/>
                        <a:t>Kebbi</a:t>
                      </a:r>
                      <a:r>
                        <a:rPr lang="en-US" sz="1400" b="1" dirty="0" smtClean="0"/>
                        <a:t>, </a:t>
                      </a:r>
                      <a:r>
                        <a:rPr lang="en-US" sz="1400" b="1" dirty="0" err="1" smtClean="0"/>
                        <a:t>Sokoto</a:t>
                      </a:r>
                      <a:r>
                        <a:rPr lang="en-US" sz="1400" b="1" baseline="0" dirty="0" smtClean="0"/>
                        <a:t> and </a:t>
                      </a:r>
                      <a:r>
                        <a:rPr lang="en-US" sz="1400" b="1" baseline="0" dirty="0" err="1" smtClean="0"/>
                        <a:t>Zamfara</a:t>
                      </a:r>
                      <a:endParaRPr lang="en-US" sz="1400" b="1" dirty="0"/>
                    </a:p>
                  </a:txBody>
                  <a:tcPr/>
                </a:tc>
              </a:tr>
              <a:tr h="381000">
                <a:tc>
                  <a:txBody>
                    <a:bodyPr/>
                    <a:lstStyle/>
                    <a:p>
                      <a:r>
                        <a:rPr lang="en-US" sz="1400" b="1" dirty="0" smtClean="0"/>
                        <a:t>4</a:t>
                      </a:r>
                      <a:endParaRPr lang="en-US" sz="1400" b="1" dirty="0"/>
                    </a:p>
                  </a:txBody>
                  <a:tcPr/>
                </a:tc>
                <a:tc>
                  <a:txBody>
                    <a:bodyPr/>
                    <a:lstStyle/>
                    <a:p>
                      <a:r>
                        <a:rPr lang="en-US" sz="1400" b="1" dirty="0" smtClean="0"/>
                        <a:t>South-East</a:t>
                      </a:r>
                      <a:endParaRPr lang="en-US" sz="1400" b="1" dirty="0"/>
                    </a:p>
                  </a:txBody>
                  <a:tcPr/>
                </a:tc>
                <a:tc>
                  <a:txBody>
                    <a:bodyPr/>
                    <a:lstStyle/>
                    <a:p>
                      <a:r>
                        <a:rPr lang="en-US" sz="1400" b="1" dirty="0" smtClean="0"/>
                        <a:t>Zinox Technologies</a:t>
                      </a:r>
                      <a:r>
                        <a:rPr lang="en-US" sz="1400" b="1" baseline="0" dirty="0" smtClean="0"/>
                        <a:t> Limited</a:t>
                      </a:r>
                      <a:endParaRPr lang="en-US" sz="1400" b="1" dirty="0"/>
                    </a:p>
                  </a:txBody>
                  <a:tcPr/>
                </a:tc>
                <a:tc>
                  <a:txBody>
                    <a:bodyPr/>
                    <a:lstStyle/>
                    <a:p>
                      <a:r>
                        <a:rPr lang="en-US" sz="1400" b="1" dirty="0" err="1" smtClean="0"/>
                        <a:t>Abia</a:t>
                      </a:r>
                      <a:r>
                        <a:rPr lang="en-US" sz="1400" b="1" dirty="0" smtClean="0"/>
                        <a:t>, Anambra, </a:t>
                      </a:r>
                      <a:r>
                        <a:rPr lang="en-US" sz="1400" b="1" dirty="0" err="1" smtClean="0"/>
                        <a:t>Ebonyi</a:t>
                      </a:r>
                      <a:r>
                        <a:rPr lang="en-US" sz="1400" b="1" dirty="0" smtClean="0"/>
                        <a:t>, Enugu</a:t>
                      </a:r>
                      <a:r>
                        <a:rPr lang="en-US" sz="1400" b="1" baseline="0" dirty="0" smtClean="0"/>
                        <a:t> and Imo</a:t>
                      </a:r>
                      <a:endParaRPr lang="en-US" sz="1400" b="1" dirty="0"/>
                    </a:p>
                  </a:txBody>
                  <a:tcPr/>
                </a:tc>
              </a:tr>
              <a:tr h="533400">
                <a:tc>
                  <a:txBody>
                    <a:bodyPr/>
                    <a:lstStyle/>
                    <a:p>
                      <a:r>
                        <a:rPr lang="en-US" sz="1400" b="1" dirty="0" smtClean="0"/>
                        <a:t>5</a:t>
                      </a:r>
                      <a:endParaRPr lang="en-US" sz="1400" b="1" dirty="0"/>
                    </a:p>
                  </a:txBody>
                  <a:tcPr/>
                </a:tc>
                <a:tc>
                  <a:txBody>
                    <a:bodyPr/>
                    <a:lstStyle/>
                    <a:p>
                      <a:r>
                        <a:rPr lang="en-US" sz="1400" b="1" dirty="0" smtClean="0"/>
                        <a:t>South-South</a:t>
                      </a:r>
                      <a:endParaRPr lang="en-US" sz="1400" b="1" dirty="0"/>
                    </a:p>
                  </a:txBody>
                  <a:tcPr/>
                </a:tc>
                <a:tc>
                  <a:txBody>
                    <a:bodyPr/>
                    <a:lstStyle/>
                    <a:p>
                      <a:r>
                        <a:rPr lang="en-US" sz="1400" b="1" dirty="0" err="1" smtClean="0"/>
                        <a:t>Raeanna</a:t>
                      </a:r>
                      <a:r>
                        <a:rPr lang="en-US" sz="1400" b="1" dirty="0" smtClean="0"/>
                        <a:t> Consortium Limited</a:t>
                      </a:r>
                      <a:endParaRPr lang="en-US" sz="1400" b="1" dirty="0"/>
                    </a:p>
                  </a:txBody>
                  <a:tcPr/>
                </a:tc>
                <a:tc>
                  <a:txBody>
                    <a:bodyPr/>
                    <a:lstStyle/>
                    <a:p>
                      <a:r>
                        <a:rPr lang="en-US" sz="1400" b="1" dirty="0" err="1" smtClean="0"/>
                        <a:t>Akwa</a:t>
                      </a:r>
                      <a:r>
                        <a:rPr lang="en-US" sz="1400" b="1" dirty="0" smtClean="0"/>
                        <a:t>-Ibom, </a:t>
                      </a:r>
                      <a:r>
                        <a:rPr lang="en-US" sz="1400" b="1" dirty="0" err="1" smtClean="0"/>
                        <a:t>Bayelsa</a:t>
                      </a:r>
                      <a:r>
                        <a:rPr lang="en-US" sz="1400" b="1" dirty="0" smtClean="0"/>
                        <a:t>, Cross River, </a:t>
                      </a:r>
                      <a:r>
                        <a:rPr lang="en-US" sz="1400" b="1" dirty="0" err="1" smtClean="0"/>
                        <a:t>Delta,Edo</a:t>
                      </a:r>
                      <a:r>
                        <a:rPr lang="en-US" sz="1400" b="1" baseline="0" dirty="0" smtClean="0"/>
                        <a:t> </a:t>
                      </a:r>
                      <a:r>
                        <a:rPr lang="en-US" sz="1400" b="1" dirty="0" smtClean="0"/>
                        <a:t>and Rivers</a:t>
                      </a:r>
                      <a:endParaRPr lang="en-US" sz="1400" b="1" dirty="0"/>
                    </a:p>
                  </a:txBody>
                  <a:tcPr/>
                </a:tc>
              </a:tr>
              <a:tr h="582139">
                <a:tc>
                  <a:txBody>
                    <a:bodyPr/>
                    <a:lstStyle/>
                    <a:p>
                      <a:r>
                        <a:rPr lang="en-US" sz="1400" b="1" dirty="0" smtClean="0"/>
                        <a:t>6</a:t>
                      </a:r>
                      <a:endParaRPr lang="en-US" sz="1400" b="1" dirty="0"/>
                    </a:p>
                  </a:txBody>
                  <a:tcPr/>
                </a:tc>
                <a:tc>
                  <a:txBody>
                    <a:bodyPr/>
                    <a:lstStyle/>
                    <a:p>
                      <a:r>
                        <a:rPr lang="en-US" sz="1400" b="1" dirty="0" smtClean="0"/>
                        <a:t>South-West</a:t>
                      </a:r>
                      <a:endParaRPr lang="en-US" sz="1400" b="1" dirty="0"/>
                    </a:p>
                  </a:txBody>
                  <a:tcPr/>
                </a:tc>
                <a:tc>
                  <a:txBody>
                    <a:bodyPr/>
                    <a:lstStyle/>
                    <a:p>
                      <a:r>
                        <a:rPr lang="en-US" sz="1400" b="1" dirty="0" err="1" smtClean="0"/>
                        <a:t>O’odua</a:t>
                      </a:r>
                      <a:r>
                        <a:rPr lang="en-US" sz="1400" b="1" dirty="0" smtClean="0"/>
                        <a:t> </a:t>
                      </a:r>
                      <a:r>
                        <a:rPr lang="en-US" sz="1400" b="1" dirty="0" err="1" smtClean="0"/>
                        <a:t>Infraco</a:t>
                      </a:r>
                      <a:r>
                        <a:rPr lang="en-US" sz="1400" b="1" baseline="0" dirty="0" smtClean="0"/>
                        <a:t> Resource Limited</a:t>
                      </a:r>
                      <a:endParaRPr lang="en-US" sz="1400" b="1" dirty="0"/>
                    </a:p>
                  </a:txBody>
                  <a:tcPr/>
                </a:tc>
                <a:tc>
                  <a:txBody>
                    <a:bodyPr/>
                    <a:lstStyle/>
                    <a:p>
                      <a:r>
                        <a:rPr lang="en-US" sz="1400" b="1" dirty="0" err="1" smtClean="0"/>
                        <a:t>Ekiti</a:t>
                      </a:r>
                      <a:r>
                        <a:rPr lang="en-US" sz="1400" b="1" dirty="0" smtClean="0"/>
                        <a:t>,</a:t>
                      </a:r>
                      <a:r>
                        <a:rPr lang="en-US" sz="1400" b="1" baseline="0" dirty="0" smtClean="0"/>
                        <a:t> Ogun, Ondo, Osun and Oyo</a:t>
                      </a:r>
                      <a:endParaRPr lang="en-US" sz="1400" b="1" dirty="0"/>
                    </a:p>
                  </a:txBody>
                  <a:tcPr/>
                </a:tc>
              </a:tr>
              <a:tr h="484661">
                <a:tc>
                  <a:txBody>
                    <a:bodyPr/>
                    <a:lstStyle/>
                    <a:p>
                      <a:r>
                        <a:rPr lang="en-US" sz="1400" b="1" dirty="0" smtClean="0"/>
                        <a:t>7</a:t>
                      </a:r>
                      <a:endParaRPr lang="en-US" sz="1400" b="1" dirty="0"/>
                    </a:p>
                  </a:txBody>
                  <a:tcPr/>
                </a:tc>
                <a:tc>
                  <a:txBody>
                    <a:bodyPr/>
                    <a:lstStyle/>
                    <a:p>
                      <a:r>
                        <a:rPr lang="en-US" sz="1400" b="1" dirty="0" smtClean="0"/>
                        <a:t>North-Central</a:t>
                      </a:r>
                      <a:endParaRPr lang="en-US" sz="1400" b="1" dirty="0"/>
                    </a:p>
                  </a:txBody>
                  <a:tcPr/>
                </a:tc>
                <a:tc>
                  <a:txBody>
                    <a:bodyPr/>
                    <a:lstStyle/>
                    <a:p>
                      <a:r>
                        <a:rPr lang="en-US" sz="1400" b="1" dirty="0" smtClean="0"/>
                        <a:t>**</a:t>
                      </a:r>
                      <a:endParaRPr lang="en-US" sz="1400" b="1" dirty="0"/>
                    </a:p>
                  </a:txBody>
                  <a:tcPr/>
                </a:tc>
                <a:tc>
                  <a:txBody>
                    <a:bodyPr/>
                    <a:lstStyle/>
                    <a:p>
                      <a:r>
                        <a:rPr lang="en-US" sz="1400" b="1" dirty="0" smtClean="0"/>
                        <a:t>Benue, FCT,</a:t>
                      </a:r>
                      <a:r>
                        <a:rPr lang="en-US" sz="1400" b="1" baseline="0" dirty="0" smtClean="0"/>
                        <a:t> </a:t>
                      </a:r>
                      <a:r>
                        <a:rPr lang="en-US" sz="1400" b="1" baseline="0" dirty="0" err="1" smtClean="0"/>
                        <a:t>Kogi</a:t>
                      </a:r>
                      <a:r>
                        <a:rPr lang="en-US" sz="1400" b="1" baseline="0" dirty="0" smtClean="0"/>
                        <a:t>, </a:t>
                      </a:r>
                      <a:r>
                        <a:rPr lang="en-US" sz="1400" b="1" baseline="0" dirty="0" err="1" smtClean="0"/>
                        <a:t>Kwara</a:t>
                      </a:r>
                      <a:r>
                        <a:rPr lang="en-US" sz="1400" b="1" baseline="0" dirty="0" smtClean="0"/>
                        <a:t>, Nasarawa, Niger and Plateau</a:t>
                      </a:r>
                      <a:endParaRPr lang="en-US" sz="1400" b="1" dirty="0"/>
                    </a:p>
                  </a:txBody>
                  <a:tcPr/>
                </a:tc>
              </a:tr>
            </a:tbl>
          </a:graphicData>
        </a:graphic>
      </p:graphicFrame>
      <p:sp>
        <p:nvSpPr>
          <p:cNvPr id="5" name="Title 1"/>
          <p:cNvSpPr txBox="1">
            <a:spLocks/>
          </p:cNvSpPr>
          <p:nvPr/>
        </p:nvSpPr>
        <p:spPr>
          <a:xfrm>
            <a:off x="201930" y="5734050"/>
            <a:ext cx="8839200" cy="838200"/>
          </a:xfrm>
          <a:prstGeom prst="rect">
            <a:avLst/>
          </a:prstGeom>
        </p:spPr>
        <p:txBody>
          <a:bodyPr vert="horz" anchor="ctr">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US" sz="1800" b="1" dirty="0" smtClean="0">
                <a:solidFill>
                  <a:schemeClr val="tx1"/>
                </a:solidFill>
              </a:rPr>
              <a:t>**- </a:t>
            </a:r>
            <a:r>
              <a:rPr lang="en-GB" sz="1800" b="1" dirty="0"/>
              <a:t>The previous licensee for this Zone declined the license. </a:t>
            </a:r>
          </a:p>
          <a:p>
            <a:r>
              <a:rPr lang="en-GB" sz="1800" b="1" dirty="0" smtClean="0"/>
              <a:t>Awaiting </a:t>
            </a:r>
            <a:r>
              <a:rPr lang="en-GB" sz="1800" b="1" dirty="0"/>
              <a:t>the selection and licensing of the new </a:t>
            </a:r>
            <a:r>
              <a:rPr lang="en-GB" sz="1800" b="1" dirty="0" err="1"/>
              <a:t>InfraCo</a:t>
            </a:r>
            <a:r>
              <a:rPr lang="en-GB" sz="1800" b="1" dirty="0"/>
              <a:t> licensee for 	this Zone.</a:t>
            </a:r>
          </a:p>
        </p:txBody>
      </p:sp>
      <p:sp>
        <p:nvSpPr>
          <p:cNvPr id="4" name="Rectangle 3"/>
          <p:cNvSpPr/>
          <p:nvPr/>
        </p:nvSpPr>
        <p:spPr>
          <a:xfrm>
            <a:off x="8730104" y="6400800"/>
            <a:ext cx="315298" cy="369332"/>
          </a:xfrm>
          <a:prstGeom prst="rect">
            <a:avLst/>
          </a:prstGeom>
        </p:spPr>
        <p:txBody>
          <a:bodyPr wrap="none">
            <a:spAutoFit/>
          </a:bodyPr>
          <a:lstStyle/>
          <a:p>
            <a:r>
              <a:rPr lang="en-US" dirty="0"/>
              <a:t>6</a:t>
            </a:r>
          </a:p>
        </p:txBody>
      </p:sp>
    </p:spTree>
    <p:extLst>
      <p:ext uri="{BB962C8B-B14F-4D97-AF65-F5344CB8AC3E}">
        <p14:creationId xmlns:p14="http://schemas.microsoft.com/office/powerpoint/2010/main" val="3746751689"/>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738120" y="6482723"/>
            <a:ext cx="300646" cy="369332"/>
          </a:xfrm>
          <a:prstGeom prst="rect">
            <a:avLst/>
          </a:prstGeom>
        </p:spPr>
        <p:txBody>
          <a:bodyPr wrap="none">
            <a:spAutoFit/>
          </a:bodyPr>
          <a:lstStyle/>
          <a:p>
            <a:r>
              <a:rPr lang="en-US" dirty="0"/>
              <a:t>7</a:t>
            </a:r>
          </a:p>
        </p:txBody>
      </p:sp>
      <p:pic>
        <p:nvPicPr>
          <p:cNvPr id="4" name="Picture 3"/>
          <p:cNvPicPr>
            <a:picLocks noChangeAspect="1"/>
          </p:cNvPicPr>
          <p:nvPr/>
        </p:nvPicPr>
        <p:blipFill>
          <a:blip r:embed="rId3"/>
          <a:stretch>
            <a:fillRect/>
          </a:stretch>
        </p:blipFill>
        <p:spPr>
          <a:xfrm>
            <a:off x="381000" y="591105"/>
            <a:ext cx="6119902" cy="5428695"/>
          </a:xfrm>
          <a:prstGeom prst="rect">
            <a:avLst/>
          </a:prstGeom>
        </p:spPr>
      </p:pic>
      <p:sp>
        <p:nvSpPr>
          <p:cNvPr id="6" name="Title 1"/>
          <p:cNvSpPr>
            <a:spLocks noGrp="1"/>
          </p:cNvSpPr>
          <p:nvPr>
            <p:ph type="title"/>
          </p:nvPr>
        </p:nvSpPr>
        <p:spPr>
          <a:xfrm>
            <a:off x="0" y="457200"/>
            <a:ext cx="8839200" cy="838200"/>
          </a:xfrm>
        </p:spPr>
        <p:txBody>
          <a:bodyPr>
            <a:noAutofit/>
          </a:bodyPr>
          <a:lstStyle/>
          <a:p>
            <a:r>
              <a:rPr lang="en-US" sz="3200" b="1" dirty="0">
                <a:solidFill>
                  <a:srgbClr val="0070C0"/>
                </a:solidFill>
              </a:rPr>
              <a:t>The</a:t>
            </a:r>
            <a:r>
              <a:rPr lang="en-US" sz="3200" b="1" dirty="0"/>
              <a:t> </a:t>
            </a:r>
            <a:r>
              <a:rPr lang="en-US" sz="3200" b="1" dirty="0" smtClean="0">
                <a:solidFill>
                  <a:srgbClr val="0070C0"/>
                </a:solidFill>
              </a:rPr>
              <a:t>NCC Licensed</a:t>
            </a:r>
            <a:r>
              <a:rPr lang="en-US" sz="3200" b="1" dirty="0" smtClean="0"/>
              <a:t> </a:t>
            </a:r>
            <a:r>
              <a:rPr lang="en-US" sz="3200" b="1" dirty="0" err="1" smtClean="0">
                <a:solidFill>
                  <a:srgbClr val="0070C0"/>
                </a:solidFill>
              </a:rPr>
              <a:t>InfraCos</a:t>
            </a:r>
            <a:r>
              <a:rPr lang="en-US" sz="3200" b="1" dirty="0" smtClean="0">
                <a:solidFill>
                  <a:srgbClr val="0070C0"/>
                </a:solidFill>
              </a:rPr>
              <a:t> (Cont.)</a:t>
            </a:r>
            <a:br>
              <a:rPr lang="en-US" sz="3200" b="1" dirty="0" smtClean="0">
                <a:solidFill>
                  <a:srgbClr val="0070C0"/>
                </a:solidFill>
              </a:rPr>
            </a:br>
            <a:r>
              <a:rPr lang="en-US" sz="3200" b="1" dirty="0">
                <a:solidFill>
                  <a:srgbClr val="0070C0"/>
                </a:solidFill>
              </a:rPr>
              <a:t/>
            </a:r>
            <a:br>
              <a:rPr lang="en-US" sz="3200" b="1" dirty="0">
                <a:solidFill>
                  <a:srgbClr val="0070C0"/>
                </a:solidFill>
              </a:rPr>
            </a:br>
            <a:r>
              <a:rPr lang="en-US" sz="3200" b="1" dirty="0" smtClean="0">
                <a:solidFill>
                  <a:srgbClr val="0070C0"/>
                </a:solidFill>
              </a:rPr>
              <a:t/>
            </a:r>
            <a:br>
              <a:rPr lang="en-US" sz="3200" b="1" dirty="0" smtClean="0">
                <a:solidFill>
                  <a:srgbClr val="0070C0"/>
                </a:solidFill>
              </a:rPr>
            </a:br>
            <a:endParaRPr lang="en-US" sz="3200" b="1" dirty="0">
              <a:solidFill>
                <a:srgbClr val="0070C0"/>
              </a:solidFill>
            </a:endParaRPr>
          </a:p>
        </p:txBody>
      </p:sp>
      <p:sp>
        <p:nvSpPr>
          <p:cNvPr id="2" name="TextBox 1"/>
          <p:cNvSpPr txBox="1"/>
          <p:nvPr/>
        </p:nvSpPr>
        <p:spPr>
          <a:xfrm>
            <a:off x="4572000" y="6019800"/>
            <a:ext cx="4267200" cy="369332"/>
          </a:xfrm>
          <a:prstGeom prst="rect">
            <a:avLst/>
          </a:prstGeom>
          <a:noFill/>
        </p:spPr>
        <p:txBody>
          <a:bodyPr wrap="square" rtlCol="0">
            <a:spAutoFit/>
          </a:bodyPr>
          <a:lstStyle/>
          <a:p>
            <a:r>
              <a:rPr lang="en-GB" dirty="0" smtClean="0"/>
              <a:t>Figure 1: A map of the licenced </a:t>
            </a:r>
            <a:r>
              <a:rPr lang="en-GB" dirty="0" err="1" smtClean="0"/>
              <a:t>Infracos</a:t>
            </a:r>
            <a:endParaRPr lang="en-US" dirty="0"/>
          </a:p>
        </p:txBody>
      </p:sp>
    </p:spTree>
    <p:extLst>
      <p:ext uri="{BB962C8B-B14F-4D97-AF65-F5344CB8AC3E}">
        <p14:creationId xmlns:p14="http://schemas.microsoft.com/office/powerpoint/2010/main" val="3921094127"/>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26558"/>
            <a:ext cx="6629400" cy="609600"/>
          </a:xfrm>
        </p:spPr>
        <p:txBody>
          <a:bodyPr>
            <a:normAutofit/>
          </a:bodyPr>
          <a:lstStyle/>
          <a:p>
            <a:r>
              <a:rPr lang="en-US" sz="3200" b="1" dirty="0" smtClean="0">
                <a:solidFill>
                  <a:srgbClr val="0070C0"/>
                </a:solidFill>
              </a:rPr>
              <a:t>          Recap on Engagements</a:t>
            </a:r>
            <a:endParaRPr lang="en-US" sz="3200" b="1" dirty="0">
              <a:solidFill>
                <a:srgbClr val="0070C0"/>
              </a:solidFill>
            </a:endParaRPr>
          </a:p>
        </p:txBody>
      </p:sp>
      <p:sp>
        <p:nvSpPr>
          <p:cNvPr id="3" name="Rectangle 2"/>
          <p:cNvSpPr/>
          <p:nvPr/>
        </p:nvSpPr>
        <p:spPr>
          <a:xfrm>
            <a:off x="715926" y="1371600"/>
            <a:ext cx="7666074" cy="6487930"/>
          </a:xfrm>
          <a:prstGeom prst="rect">
            <a:avLst/>
          </a:prstGeom>
        </p:spPr>
        <p:txBody>
          <a:bodyPr wrap="square">
            <a:spAutoFit/>
          </a:bodyPr>
          <a:lstStyle/>
          <a:p>
            <a:pPr marL="342900" lvl="1" indent="-342900" algn="just">
              <a:lnSpc>
                <a:spcPct val="120000"/>
              </a:lnSpc>
              <a:spcBef>
                <a:spcPts val="600"/>
              </a:spcBef>
              <a:spcAft>
                <a:spcPts val="600"/>
              </a:spcAft>
              <a:buFont typeface="Wingdings" panose="05000000000000000000" pitchFamily="2" charset="2"/>
              <a:buChar char="q"/>
            </a:pPr>
            <a:r>
              <a:rPr lang="en-GB" b="1" dirty="0"/>
              <a:t>The </a:t>
            </a:r>
            <a:r>
              <a:rPr lang="en-GB" b="1" dirty="0" smtClean="0"/>
              <a:t>NCC has made presentations to the National Economic Council (NEC) and the Nigerian Governors Forum (NGF) on its Broadband initiatives.</a:t>
            </a:r>
          </a:p>
          <a:p>
            <a:pPr marL="0" lvl="1" algn="just">
              <a:lnSpc>
                <a:spcPct val="120000"/>
              </a:lnSpc>
              <a:spcBef>
                <a:spcPts val="600"/>
              </a:spcBef>
              <a:spcAft>
                <a:spcPts val="600"/>
              </a:spcAft>
            </a:pPr>
            <a:r>
              <a:rPr lang="en-GB" b="1" dirty="0" smtClean="0"/>
              <a:t>       Engagements with NEC</a:t>
            </a:r>
          </a:p>
          <a:p>
            <a:pPr marL="800100" lvl="2" indent="-342900" algn="just">
              <a:lnSpc>
                <a:spcPct val="120000"/>
              </a:lnSpc>
              <a:spcBef>
                <a:spcPts val="600"/>
              </a:spcBef>
              <a:spcAft>
                <a:spcPts val="600"/>
              </a:spcAft>
              <a:buFont typeface="Wingdings" panose="05000000000000000000" pitchFamily="2" charset="2"/>
              <a:buChar char="q"/>
            </a:pPr>
            <a:r>
              <a:rPr lang="en-US" b="1" dirty="0" smtClean="0"/>
              <a:t>O</a:t>
            </a:r>
            <a:r>
              <a:rPr lang="en-GB" b="1" dirty="0" smtClean="0"/>
              <a:t>n May 17, 2018, the Commission in collaboration with the National industrial Policy and Competitiveness Advisory Council (The Council) made a presentation to the NEC on improving Broadband Penetration.</a:t>
            </a:r>
          </a:p>
          <a:p>
            <a:pPr marL="800100" lvl="2" indent="-342900" algn="just">
              <a:lnSpc>
                <a:spcPct val="120000"/>
              </a:lnSpc>
              <a:spcBef>
                <a:spcPts val="600"/>
              </a:spcBef>
              <a:spcAft>
                <a:spcPts val="600"/>
              </a:spcAft>
              <a:buFont typeface="Wingdings" panose="05000000000000000000" pitchFamily="2" charset="2"/>
              <a:buChar char="q"/>
            </a:pPr>
            <a:r>
              <a:rPr lang="en-US" b="1" dirty="0" smtClean="0"/>
              <a:t>I</a:t>
            </a:r>
            <a:r>
              <a:rPr lang="en-GB" b="1" dirty="0" smtClean="0"/>
              <a:t>n the presentation, the NCC highlighted key issues that need to be resolved to improve Broadband Penetration; Notable amongst is Right of Way (</a:t>
            </a:r>
            <a:r>
              <a:rPr lang="en-GB" b="1" dirty="0" err="1" smtClean="0"/>
              <a:t>RoW</a:t>
            </a:r>
            <a:r>
              <a:rPr lang="en-GB" b="1" dirty="0" smtClean="0"/>
              <a:t>) and Security of ICT infrastructure.</a:t>
            </a:r>
          </a:p>
          <a:p>
            <a:pPr marL="800100" lvl="2" indent="-342900" algn="just">
              <a:lnSpc>
                <a:spcPct val="120000"/>
              </a:lnSpc>
              <a:spcBef>
                <a:spcPts val="600"/>
              </a:spcBef>
              <a:spcAft>
                <a:spcPts val="600"/>
              </a:spcAft>
              <a:buFont typeface="Wingdings" panose="05000000000000000000" pitchFamily="2" charset="2"/>
              <a:buChar char="q"/>
            </a:pPr>
            <a:r>
              <a:rPr lang="en-GB" b="1" dirty="0" smtClean="0"/>
              <a:t>Also, the NCC made prayers on the key issues.</a:t>
            </a:r>
          </a:p>
          <a:p>
            <a:pPr marL="0" lvl="1">
              <a:lnSpc>
                <a:spcPct val="120000"/>
              </a:lnSpc>
              <a:spcBef>
                <a:spcPts val="600"/>
              </a:spcBef>
              <a:spcAft>
                <a:spcPts val="600"/>
              </a:spcAft>
            </a:pPr>
            <a:endParaRPr lang="en-GB" b="1" dirty="0"/>
          </a:p>
          <a:p>
            <a:pPr marL="857250" lvl="2" indent="-457200">
              <a:lnSpc>
                <a:spcPct val="120000"/>
              </a:lnSpc>
              <a:spcBef>
                <a:spcPts val="600"/>
              </a:spcBef>
              <a:spcAft>
                <a:spcPts val="600"/>
              </a:spcAft>
              <a:buFont typeface="+mj-lt"/>
              <a:buAutoNum type="alphaLcPeriod"/>
            </a:pPr>
            <a:endParaRPr lang="en-GB" b="1" i="1" dirty="0"/>
          </a:p>
          <a:p>
            <a:pPr marL="0" lvl="1">
              <a:lnSpc>
                <a:spcPct val="120000"/>
              </a:lnSpc>
              <a:spcBef>
                <a:spcPts val="600"/>
              </a:spcBef>
              <a:spcAft>
                <a:spcPts val="600"/>
              </a:spcAft>
            </a:pPr>
            <a:r>
              <a:rPr lang="en-GB" b="1" dirty="0"/>
              <a:t> </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8</a:t>
            </a:fld>
            <a:endParaRPr lang="en-US" dirty="0">
              <a:solidFill>
                <a:srgbClr val="000000"/>
              </a:solidFill>
            </a:endParaRPr>
          </a:p>
        </p:txBody>
      </p:sp>
    </p:spTree>
    <p:extLst>
      <p:ext uri="{BB962C8B-B14F-4D97-AF65-F5344CB8AC3E}">
        <p14:creationId xmlns:p14="http://schemas.microsoft.com/office/powerpoint/2010/main" val="25904423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26558"/>
            <a:ext cx="6629400" cy="609600"/>
          </a:xfrm>
        </p:spPr>
        <p:txBody>
          <a:bodyPr>
            <a:normAutofit/>
          </a:bodyPr>
          <a:lstStyle/>
          <a:p>
            <a:r>
              <a:rPr lang="en-US" sz="3200" b="1" dirty="0" smtClean="0">
                <a:solidFill>
                  <a:srgbClr val="0070C0"/>
                </a:solidFill>
              </a:rPr>
              <a:t>  Recap on Engagements (Cont.)</a:t>
            </a:r>
            <a:endParaRPr lang="en-US" sz="3200" b="1" dirty="0">
              <a:solidFill>
                <a:srgbClr val="0070C0"/>
              </a:solidFill>
            </a:endParaRPr>
          </a:p>
        </p:txBody>
      </p:sp>
      <p:sp>
        <p:nvSpPr>
          <p:cNvPr id="3" name="Rectangle 2"/>
          <p:cNvSpPr/>
          <p:nvPr/>
        </p:nvSpPr>
        <p:spPr>
          <a:xfrm>
            <a:off x="715926" y="1371600"/>
            <a:ext cx="7666074" cy="7722114"/>
          </a:xfrm>
          <a:prstGeom prst="rect">
            <a:avLst/>
          </a:prstGeom>
        </p:spPr>
        <p:txBody>
          <a:bodyPr wrap="square">
            <a:spAutoFit/>
          </a:bodyPr>
          <a:lstStyle/>
          <a:p>
            <a:pPr marL="0" lvl="1" algn="just">
              <a:lnSpc>
                <a:spcPct val="110000"/>
              </a:lnSpc>
              <a:spcBef>
                <a:spcPts val="600"/>
              </a:spcBef>
              <a:spcAft>
                <a:spcPts val="600"/>
              </a:spcAft>
            </a:pPr>
            <a:r>
              <a:rPr lang="en-GB" b="1" dirty="0"/>
              <a:t> </a:t>
            </a:r>
            <a:r>
              <a:rPr lang="en-GB" b="1" dirty="0" smtClean="0"/>
              <a:t>             Engagement with NGF:</a:t>
            </a:r>
          </a:p>
          <a:p>
            <a:pPr marL="800100" lvl="2" indent="-342900" algn="just">
              <a:lnSpc>
                <a:spcPct val="110000"/>
              </a:lnSpc>
              <a:spcBef>
                <a:spcPts val="600"/>
              </a:spcBef>
              <a:spcAft>
                <a:spcPts val="600"/>
              </a:spcAft>
              <a:buFont typeface="Wingdings" panose="05000000000000000000" pitchFamily="2" charset="2"/>
              <a:buChar char="q"/>
            </a:pPr>
            <a:r>
              <a:rPr lang="en-US" b="1" dirty="0" smtClean="0"/>
              <a:t>Furthermore, O</a:t>
            </a:r>
            <a:r>
              <a:rPr lang="en-GB" b="1" dirty="0" smtClean="0"/>
              <a:t>n June 27, 2018, the Commission made a presentation to Nigerian Governors Forum (NGF) on Broadband Deployment in Nigeria.</a:t>
            </a:r>
          </a:p>
          <a:p>
            <a:pPr marL="800100" lvl="2" indent="-342900" algn="just">
              <a:lnSpc>
                <a:spcPct val="110000"/>
              </a:lnSpc>
              <a:spcBef>
                <a:spcPts val="600"/>
              </a:spcBef>
              <a:spcAft>
                <a:spcPts val="600"/>
              </a:spcAft>
              <a:buFont typeface="Wingdings" panose="05000000000000000000" pitchFamily="2" charset="2"/>
              <a:buChar char="q"/>
            </a:pPr>
            <a:r>
              <a:rPr lang="en-US" b="1" dirty="0" smtClean="0"/>
              <a:t>I</a:t>
            </a:r>
            <a:r>
              <a:rPr lang="en-GB" b="1" dirty="0" smtClean="0"/>
              <a:t>n the presentation, the NCC highlighted the </a:t>
            </a:r>
            <a:r>
              <a:rPr lang="en-US" b="1" dirty="0" smtClean="0"/>
              <a:t>encumbering </a:t>
            </a:r>
            <a:r>
              <a:rPr lang="en-US" b="1" dirty="0"/>
              <a:t>challenges in the deployment of Broadband Infrastructure in </a:t>
            </a:r>
            <a:r>
              <a:rPr lang="en-US" b="1" dirty="0" smtClean="0"/>
              <a:t>Nigeria, which </a:t>
            </a:r>
            <a:r>
              <a:rPr lang="en-US" b="1" dirty="0"/>
              <a:t>amongst others </a:t>
            </a:r>
            <a:r>
              <a:rPr lang="en-US" b="1" dirty="0" smtClean="0"/>
              <a:t>include; high </a:t>
            </a:r>
            <a:r>
              <a:rPr lang="en-US" b="1" dirty="0" err="1" smtClean="0"/>
              <a:t>RoW</a:t>
            </a:r>
            <a:r>
              <a:rPr lang="en-US" b="1" dirty="0" smtClean="0"/>
              <a:t> </a:t>
            </a:r>
            <a:r>
              <a:rPr lang="en-US" b="1" dirty="0"/>
              <a:t>charges, multiple </a:t>
            </a:r>
            <a:r>
              <a:rPr lang="en-US" b="1" dirty="0" smtClean="0"/>
              <a:t>regulation &amp; taxation, and delay in obtaining site acquisition permits.  </a:t>
            </a:r>
          </a:p>
          <a:p>
            <a:pPr marL="800100" lvl="2" indent="-342900" algn="just">
              <a:lnSpc>
                <a:spcPct val="110000"/>
              </a:lnSpc>
              <a:spcBef>
                <a:spcPts val="600"/>
              </a:spcBef>
              <a:spcAft>
                <a:spcPts val="600"/>
              </a:spcAft>
              <a:buFont typeface="Wingdings" panose="05000000000000000000" pitchFamily="2" charset="2"/>
              <a:buChar char="q"/>
            </a:pPr>
            <a:r>
              <a:rPr lang="en-US" b="1" dirty="0" smtClean="0"/>
              <a:t>Therefore</a:t>
            </a:r>
            <a:r>
              <a:rPr lang="en-US" b="1" dirty="0"/>
              <a:t>, </a:t>
            </a:r>
            <a:r>
              <a:rPr lang="en-US" b="1" dirty="0" smtClean="0"/>
              <a:t>the Commission appealed to the NGF that </a:t>
            </a:r>
            <a:r>
              <a:rPr lang="en-US" b="1" dirty="0"/>
              <a:t>our </a:t>
            </a:r>
            <a:r>
              <a:rPr lang="en-US" b="1" dirty="0" smtClean="0"/>
              <a:t>prayers (as approved by NEC), especially on the </a:t>
            </a:r>
            <a:r>
              <a:rPr lang="en-US" b="1" dirty="0" err="1" smtClean="0"/>
              <a:t>hamonization</a:t>
            </a:r>
            <a:r>
              <a:rPr lang="en-US" b="1" dirty="0" smtClean="0"/>
              <a:t> of N145/m RoW charges, be </a:t>
            </a:r>
            <a:r>
              <a:rPr lang="en-US" b="1" dirty="0"/>
              <a:t>given the maximum priority it deserves to enable us </a:t>
            </a:r>
            <a:r>
              <a:rPr lang="en-US" b="1" dirty="0" smtClean="0"/>
              <a:t>mitigate </a:t>
            </a:r>
            <a:r>
              <a:rPr lang="en-US" b="1" dirty="0"/>
              <a:t>the Broadband Infrastructure challenges, so as to achieve the much needed ICT infrastructure for social and economic transformation of </a:t>
            </a:r>
            <a:r>
              <a:rPr lang="en-US" b="1" dirty="0" smtClean="0"/>
              <a:t>our </a:t>
            </a:r>
            <a:r>
              <a:rPr lang="en-US" b="1" dirty="0"/>
              <a:t>country.</a:t>
            </a:r>
          </a:p>
          <a:p>
            <a:pPr marL="800100" lvl="2" indent="-342900">
              <a:lnSpc>
                <a:spcPct val="110000"/>
              </a:lnSpc>
              <a:spcBef>
                <a:spcPts val="600"/>
              </a:spcBef>
              <a:spcAft>
                <a:spcPts val="600"/>
              </a:spcAft>
              <a:buFont typeface="Wingdings" panose="05000000000000000000" pitchFamily="2" charset="2"/>
              <a:buChar char="q"/>
            </a:pPr>
            <a:endParaRPr lang="en-GB" b="1" dirty="0" smtClean="0"/>
          </a:p>
          <a:p>
            <a:pPr marL="457200" lvl="2">
              <a:lnSpc>
                <a:spcPct val="110000"/>
              </a:lnSpc>
              <a:spcBef>
                <a:spcPts val="600"/>
              </a:spcBef>
              <a:spcAft>
                <a:spcPts val="600"/>
              </a:spcAft>
            </a:pPr>
            <a:endParaRPr lang="en-GB" b="1" dirty="0" smtClean="0"/>
          </a:p>
          <a:p>
            <a:pPr marL="0" lvl="1">
              <a:lnSpc>
                <a:spcPct val="110000"/>
              </a:lnSpc>
              <a:spcBef>
                <a:spcPts val="600"/>
              </a:spcBef>
              <a:spcAft>
                <a:spcPts val="600"/>
              </a:spcAft>
            </a:pPr>
            <a:endParaRPr lang="en-GB" b="1" dirty="0"/>
          </a:p>
          <a:p>
            <a:pPr marL="857250" lvl="2" indent="-457200">
              <a:lnSpc>
                <a:spcPct val="110000"/>
              </a:lnSpc>
              <a:spcBef>
                <a:spcPts val="600"/>
              </a:spcBef>
              <a:spcAft>
                <a:spcPts val="600"/>
              </a:spcAft>
              <a:buFont typeface="+mj-lt"/>
              <a:buAutoNum type="alphaLcPeriod"/>
            </a:pPr>
            <a:endParaRPr lang="en-GB" b="1" i="1" dirty="0"/>
          </a:p>
          <a:p>
            <a:pPr marL="0" lvl="1">
              <a:lnSpc>
                <a:spcPct val="110000"/>
              </a:lnSpc>
              <a:spcBef>
                <a:spcPts val="600"/>
              </a:spcBef>
              <a:spcAft>
                <a:spcPts val="600"/>
              </a:spcAft>
            </a:pPr>
            <a:r>
              <a:rPr lang="en-GB" b="1" dirty="0"/>
              <a:t> </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1143000"/>
          </a:xfrm>
          <a:prstGeom prst="rect">
            <a:avLst/>
          </a:prstGeom>
          <a:noFill/>
          <a:ln w="9525">
            <a:noFill/>
            <a:miter lim="800000"/>
            <a:headEnd/>
            <a:tailEnd/>
          </a:ln>
        </p:spPr>
      </p:pic>
      <p:sp>
        <p:nvSpPr>
          <p:cNvPr id="5" name="Slide Number Placeholder 4"/>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17963970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1">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8842</TotalTime>
  <Words>1408</Words>
  <Application>Microsoft Office PowerPoint</Application>
  <PresentationFormat>On-screen Show (4:3)</PresentationFormat>
  <Paragraphs>187</Paragraphs>
  <Slides>17</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Bangla MN</vt:lpstr>
      <vt:lpstr>Calibri</vt:lpstr>
      <vt:lpstr>Georgia</vt:lpstr>
      <vt:lpstr>Trebuchet MS</vt:lpstr>
      <vt:lpstr>Wingdings</vt:lpstr>
      <vt:lpstr>Wingdings 2</vt:lpstr>
      <vt:lpstr>Urban</vt:lpstr>
      <vt:lpstr>  Update on Facilitating Broadband Penetration in Nigeria  By </vt:lpstr>
      <vt:lpstr>PowerPoint Presentation</vt:lpstr>
      <vt:lpstr>Introduction</vt:lpstr>
      <vt:lpstr>PowerPoint Presentation</vt:lpstr>
      <vt:lpstr>The InfraCo Concept</vt:lpstr>
      <vt:lpstr>Table1: The NCC Licensed InfraCos</vt:lpstr>
      <vt:lpstr>The NCC Licensed InfraCos (Cont.)   </vt:lpstr>
      <vt:lpstr>          Recap on Engagements</vt:lpstr>
      <vt:lpstr>  Recap on Engagements (Cont.)</vt:lpstr>
      <vt:lpstr>        Recap on Engagements (Cont.)</vt:lpstr>
      <vt:lpstr>                Update on InfraCos</vt:lpstr>
      <vt:lpstr>            Update on InfraCos (Cont.)</vt:lpstr>
      <vt:lpstr>         Update on Other              Recommendations of the Council </vt:lpstr>
      <vt:lpstr>         Update on Other              Recommendations of the Council (Contd.)</vt:lpstr>
      <vt:lpstr>                       Challenges</vt:lpstr>
      <vt:lpstr>Conclusion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NIGERIAN BROADBAND STRATEGY</dc:title>
  <dc:creator>Anthony Ikemefuna</dc:creator>
  <cp:lastModifiedBy>Yakubu Musa</cp:lastModifiedBy>
  <cp:revision>463</cp:revision>
  <cp:lastPrinted>2018-10-12T09:29:02Z</cp:lastPrinted>
  <dcterms:created xsi:type="dcterms:W3CDTF">2011-10-18T11:12:56Z</dcterms:created>
  <dcterms:modified xsi:type="dcterms:W3CDTF">2019-03-11T11:17:05Z</dcterms:modified>
</cp:coreProperties>
</file>