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1"/>
  </p:sldMasterIdLst>
  <p:notesMasterIdLst>
    <p:notesMasterId r:id="rId23"/>
  </p:notesMasterIdLst>
  <p:sldIdLst>
    <p:sldId id="256" r:id="rId2"/>
    <p:sldId id="290" r:id="rId3"/>
    <p:sldId id="284" r:id="rId4"/>
    <p:sldId id="257" r:id="rId5"/>
    <p:sldId id="259" r:id="rId6"/>
    <p:sldId id="291" r:id="rId7"/>
    <p:sldId id="260" r:id="rId8"/>
    <p:sldId id="269" r:id="rId9"/>
    <p:sldId id="277" r:id="rId10"/>
    <p:sldId id="281" r:id="rId11"/>
    <p:sldId id="282" r:id="rId12"/>
    <p:sldId id="283" r:id="rId13"/>
    <p:sldId id="264" r:id="rId14"/>
    <p:sldId id="263" r:id="rId15"/>
    <p:sldId id="266" r:id="rId16"/>
    <p:sldId id="293" r:id="rId17"/>
    <p:sldId id="275" r:id="rId18"/>
    <p:sldId id="276" r:id="rId19"/>
    <p:sldId id="285" r:id="rId20"/>
    <p:sldId id="270" r:id="rId21"/>
    <p:sldId id="294" r:id="rId2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0FA5"/>
    <a:srgbClr val="251BA9"/>
    <a:srgbClr val="9C96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2" d="100"/>
          <a:sy n="102" d="100"/>
        </p:scale>
        <p:origin x="13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NCC-NAS-01\NCCUserFolder$\Policy\mmahmood\My%20Documents\neW%20beGiNNiNg;%20EcOnoMiC%20aNaLYsiS%20101\INDUSTRY%20STATISTICS%20%20-%20November%20201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NCC-NAS-01\NCCUserFolder$\Policy\mmahmood\My%20Documents\neW%20beGiNNiNg;%20EcOnoMiC%20aNaLYsiS%20101\INDUSTRY%20STATISTICS%20%20-%20November%202015.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NCC-NAS-01\NCCUserFolder$\Policy\mmahmood\My%20Documents\neW%20beGiNNiNg;%20EcOnoMiC%20aNaLYsiS%20101\INDUSTRY%20STATISTICS%20%20-%20November%20201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ncc-nas-01\UserHomeFolder$\CorporatePlanning\fshagari\Documents\SCPM\Annual%20Report\2013\tables%20of%20industry%20statistics%202013.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dirty="0"/>
              <a:t>Active Internet Subscriptions: </a:t>
            </a:r>
            <a:r>
              <a:rPr lang="en-US" dirty="0" smtClean="0"/>
              <a:t>Nov</a:t>
            </a:r>
            <a:r>
              <a:rPr lang="en-US" baseline="0" dirty="0" smtClean="0"/>
              <a:t> 20</a:t>
            </a:r>
            <a:r>
              <a:rPr lang="en-US" dirty="0" smtClean="0"/>
              <a:t>14 – Nov</a:t>
            </a:r>
            <a:r>
              <a:rPr lang="en-US" baseline="0" dirty="0" smtClean="0"/>
              <a:t> 20</a:t>
            </a:r>
            <a:r>
              <a:rPr lang="en-US" dirty="0" smtClean="0"/>
              <a:t>15</a:t>
            </a:r>
            <a:endParaRPr lang="en-US" dirty="0"/>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Graphs!$B$178</c:f>
              <c:strCache>
                <c:ptCount val="1"/>
                <c:pt idx="0">
                  <c:v>Active Internet Subscriptions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path path="circle">
                <a:fillToRect l="100000" t="100000" r="100000" b="100000"/>
              </a:path>
            </a:gradFill>
            <a:ln>
              <a:noFill/>
            </a:ln>
            <a:effectLst>
              <a:outerShdw blurRad="57150" dist="19050" dir="5400000" algn="ctr" rotWithShape="0">
                <a:srgbClr val="000000">
                  <a:alpha val="63000"/>
                </a:srgbClr>
              </a:outerShdw>
            </a:effectLst>
            <a:scene3d>
              <a:camera prst="orthographicFront">
                <a:rot lat="0" lon="0" rev="0"/>
              </a:camera>
              <a:lightRig rig="flat" dir="t">
                <a:rot lat="0" lon="0" rev="3600000"/>
              </a:lightRig>
            </a:scene3d>
            <a:sp3d/>
          </c:spPr>
          <c:invertIfNegative val="0"/>
          <c:cat>
            <c:numRef>
              <c:f>Graphs!$C$177:$P$177</c:f>
              <c:numCache>
                <c:formatCode>mmm\-yy</c:formatCode>
                <c:ptCount val="14"/>
                <c:pt idx="0">
                  <c:v>41957</c:v>
                </c:pt>
                <c:pt idx="1">
                  <c:v>41974</c:v>
                </c:pt>
                <c:pt idx="2">
                  <c:v>42019</c:v>
                </c:pt>
                <c:pt idx="3">
                  <c:v>42050</c:v>
                </c:pt>
                <c:pt idx="4" formatCode="[$-409]mmm\-yy;@">
                  <c:v>42078</c:v>
                </c:pt>
                <c:pt idx="5">
                  <c:v>42109</c:v>
                </c:pt>
                <c:pt idx="6">
                  <c:v>42139</c:v>
                </c:pt>
                <c:pt idx="7">
                  <c:v>42170</c:v>
                </c:pt>
                <c:pt idx="8">
                  <c:v>42200</c:v>
                </c:pt>
                <c:pt idx="9">
                  <c:v>42231</c:v>
                </c:pt>
                <c:pt idx="10">
                  <c:v>42231</c:v>
                </c:pt>
                <c:pt idx="11">
                  <c:v>42262</c:v>
                </c:pt>
                <c:pt idx="12">
                  <c:v>42278</c:v>
                </c:pt>
                <c:pt idx="13">
                  <c:v>42309</c:v>
                </c:pt>
              </c:numCache>
            </c:numRef>
          </c:cat>
          <c:val>
            <c:numRef>
              <c:f>Graphs!$C$178:$P$178</c:f>
              <c:numCache>
                <c:formatCode>#,##0</c:formatCode>
                <c:ptCount val="14"/>
                <c:pt idx="0">
                  <c:v>74241805</c:v>
                </c:pt>
                <c:pt idx="1">
                  <c:v>76492866</c:v>
                </c:pt>
                <c:pt idx="2">
                  <c:v>82061747</c:v>
                </c:pt>
                <c:pt idx="3">
                  <c:v>83377782</c:v>
                </c:pt>
                <c:pt idx="4" formatCode="_(* #,##0_);_(* \(#,##0\);_(* &quot;-&quot;??_);_(@_)">
                  <c:v>85482630</c:v>
                </c:pt>
                <c:pt idx="5" formatCode="_(* #,##0_);_(* \(#,##0\);_(* &quot;-&quot;??_);_(@_)">
                  <c:v>87069981</c:v>
                </c:pt>
                <c:pt idx="6" formatCode="_(* #,##0_);_(* \(#,##0\);_(* &quot;-&quot;??_);_(@_)">
                  <c:v>88298464</c:v>
                </c:pt>
                <c:pt idx="7" formatCode="_(* #,##0_);_(* \(#,##0\);_(* &quot;-&quot;??_);_(@_)">
                  <c:v>92829513</c:v>
                </c:pt>
                <c:pt idx="8" formatCode="_(* #,##0_);_(* \(#,##0\);_(* &quot;-&quot;??_);_(@_)">
                  <c:v>93565774</c:v>
                </c:pt>
                <c:pt idx="9">
                  <c:v>95379203</c:v>
                </c:pt>
                <c:pt idx="10">
                  <c:v>95379203</c:v>
                </c:pt>
                <c:pt idx="11">
                  <c:v>97226248</c:v>
                </c:pt>
                <c:pt idx="12">
                  <c:v>97682517</c:v>
                </c:pt>
                <c:pt idx="13">
                  <c:v>97824017</c:v>
                </c:pt>
              </c:numCache>
            </c:numRef>
          </c:val>
        </c:ser>
        <c:dLbls>
          <c:showLegendKey val="0"/>
          <c:showVal val="0"/>
          <c:showCatName val="0"/>
          <c:showSerName val="0"/>
          <c:showPercent val="0"/>
          <c:showBubbleSize val="0"/>
        </c:dLbls>
        <c:gapWidth val="150"/>
        <c:shape val="box"/>
        <c:axId val="196679480"/>
        <c:axId val="196673600"/>
        <c:axId val="0"/>
      </c:bar3DChart>
      <c:dateAx>
        <c:axId val="196679480"/>
        <c:scaling>
          <c:orientation val="minMax"/>
        </c:scaling>
        <c:delete val="0"/>
        <c:axPos val="b"/>
        <c:numFmt formatCode="mmm\-yy" sourceLinked="1"/>
        <c:majorTickMark val="out"/>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96673600"/>
        <c:crosses val="autoZero"/>
        <c:auto val="1"/>
        <c:lblOffset val="100"/>
        <c:baseTimeUnit val="months"/>
      </c:dateAx>
      <c:valAx>
        <c:axId val="196673600"/>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96679480"/>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r>
              <a:rPr lang="en-US" sz="1400">
                <a:solidFill>
                  <a:sysClr val="windowText" lastClr="000000"/>
                </a:solidFill>
              </a:rPr>
              <a:t>Trend</a:t>
            </a:r>
            <a:r>
              <a:rPr lang="en-US" sz="1400" baseline="0">
                <a:solidFill>
                  <a:sysClr val="windowText" lastClr="000000"/>
                </a:solidFill>
              </a:rPr>
              <a:t> of Active Internet Subscriptions: Mobile [GSM] (Nov '14 - Nov '15)</a:t>
            </a:r>
            <a:endParaRPr lang="en-US" sz="1400">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Graphs!$B$203</c:f>
              <c:strCache>
                <c:ptCount val="1"/>
                <c:pt idx="0">
                  <c:v>MTN</c:v>
                </c:pt>
              </c:strCache>
            </c:strRef>
          </c:tx>
          <c:spPr>
            <a:solidFill>
              <a:srgbClr val="FFCC00"/>
            </a:solidFill>
            <a:ln>
              <a:noFill/>
            </a:ln>
            <a:effectLst>
              <a:outerShdw blurRad="40000" dist="23000" dir="5400000" rotWithShape="0">
                <a:srgbClr val="000000">
                  <a:alpha val="35000"/>
                </a:srgbClr>
              </a:outerShdw>
            </a:effectLst>
            <a:sp3d/>
          </c:spPr>
          <c:invertIfNegative val="0"/>
          <c:cat>
            <c:numRef>
              <c:f>Graphs!$C$202:$O$202</c:f>
              <c:numCache>
                <c:formatCode>mmm\-yy</c:formatCode>
                <c:ptCount val="13"/>
                <c:pt idx="0" formatCode="[$-409]mmm\-yy;@">
                  <c:v>41957</c:v>
                </c:pt>
                <c:pt idx="1">
                  <c:v>41974</c:v>
                </c:pt>
                <c:pt idx="2">
                  <c:v>42019</c:v>
                </c:pt>
                <c:pt idx="3">
                  <c:v>42050</c:v>
                </c:pt>
                <c:pt idx="4" formatCode="[$-409]mmm\-yy;@">
                  <c:v>42078</c:v>
                </c:pt>
                <c:pt idx="5">
                  <c:v>42109</c:v>
                </c:pt>
                <c:pt idx="6">
                  <c:v>42139</c:v>
                </c:pt>
                <c:pt idx="7">
                  <c:v>42170</c:v>
                </c:pt>
                <c:pt idx="8">
                  <c:v>42200</c:v>
                </c:pt>
                <c:pt idx="9">
                  <c:v>42231</c:v>
                </c:pt>
                <c:pt idx="10">
                  <c:v>42248</c:v>
                </c:pt>
                <c:pt idx="11">
                  <c:v>42278</c:v>
                </c:pt>
                <c:pt idx="12">
                  <c:v>42309</c:v>
                </c:pt>
              </c:numCache>
            </c:numRef>
          </c:cat>
          <c:val>
            <c:numRef>
              <c:f>Graphs!$C$203:$O$203</c:f>
              <c:numCache>
                <c:formatCode>#,##0</c:formatCode>
                <c:ptCount val="13"/>
                <c:pt idx="0">
                  <c:v>37918448</c:v>
                </c:pt>
                <c:pt idx="1">
                  <c:v>38616737</c:v>
                </c:pt>
                <c:pt idx="2">
                  <c:v>39173123</c:v>
                </c:pt>
                <c:pt idx="3">
                  <c:v>39278019</c:v>
                </c:pt>
                <c:pt idx="4" formatCode="_(* #,##0_);_(* \(#,##0\);_(* &quot;-&quot;??_);_(@_)">
                  <c:v>39904772</c:v>
                </c:pt>
                <c:pt idx="5" formatCode="_(* #,##0_);_(* \(#,##0\);_(* &quot;-&quot;??_);_(@_)">
                  <c:v>39520285</c:v>
                </c:pt>
                <c:pt idx="6" formatCode="_(* #,##0_);_(* \(#,##0\);_(* &quot;-&quot;??_);_(@_)">
                  <c:v>40830146</c:v>
                </c:pt>
                <c:pt idx="7" formatCode="_(* #,##0_);_(* \(#,##0\);_(* &quot;-&quot;??_);_(@_)">
                  <c:v>40485670</c:v>
                </c:pt>
                <c:pt idx="8" formatCode="_(* #,##0_);_(* \(#,##0\);_(* &quot;-&quot;??_);_(@_)">
                  <c:v>41101886</c:v>
                </c:pt>
                <c:pt idx="9" formatCode="_(* #,##0_);_(* \(#,##0\);_(* &quot;-&quot;??_);_(@_)">
                  <c:v>41411846</c:v>
                </c:pt>
                <c:pt idx="10" formatCode="_(* #,##0_);_(* \(#,##0\);_(* &quot;-&quot;??_);_(@_)">
                  <c:v>41835294</c:v>
                </c:pt>
                <c:pt idx="11" formatCode="_(* #,##0_);_(* \(#,##0\);_(* &quot;-&quot;??_);_(@_)">
                  <c:v>41025019</c:v>
                </c:pt>
                <c:pt idx="12" formatCode="_(* #,##0_);_(* \(#,##0\);_(* &quot;-&quot;??_);_(@_)">
                  <c:v>40872869</c:v>
                </c:pt>
              </c:numCache>
            </c:numRef>
          </c:val>
        </c:ser>
        <c:ser>
          <c:idx val="1"/>
          <c:order val="1"/>
          <c:tx>
            <c:strRef>
              <c:f>Graphs!$B$204</c:f>
              <c:strCache>
                <c:ptCount val="1"/>
                <c:pt idx="0">
                  <c:v>GLO</c:v>
                </c:pt>
              </c:strCache>
            </c:strRef>
          </c:tx>
          <c:spPr>
            <a:solidFill>
              <a:srgbClr val="92D050"/>
            </a:solidFill>
            <a:ln>
              <a:noFill/>
            </a:ln>
            <a:effectLst>
              <a:outerShdw blurRad="40000" dist="23000" dir="5400000" rotWithShape="0">
                <a:srgbClr val="000000">
                  <a:alpha val="35000"/>
                </a:srgbClr>
              </a:outerShdw>
            </a:effectLst>
            <a:sp3d/>
          </c:spPr>
          <c:invertIfNegative val="0"/>
          <c:cat>
            <c:numRef>
              <c:f>Graphs!$C$202:$O$202</c:f>
              <c:numCache>
                <c:formatCode>mmm\-yy</c:formatCode>
                <c:ptCount val="13"/>
                <c:pt idx="0" formatCode="[$-409]mmm\-yy;@">
                  <c:v>41957</c:v>
                </c:pt>
                <c:pt idx="1">
                  <c:v>41974</c:v>
                </c:pt>
                <c:pt idx="2">
                  <c:v>42019</c:v>
                </c:pt>
                <c:pt idx="3">
                  <c:v>42050</c:v>
                </c:pt>
                <c:pt idx="4" formatCode="[$-409]mmm\-yy;@">
                  <c:v>42078</c:v>
                </c:pt>
                <c:pt idx="5">
                  <c:v>42109</c:v>
                </c:pt>
                <c:pt idx="6">
                  <c:v>42139</c:v>
                </c:pt>
                <c:pt idx="7">
                  <c:v>42170</c:v>
                </c:pt>
                <c:pt idx="8">
                  <c:v>42200</c:v>
                </c:pt>
                <c:pt idx="9">
                  <c:v>42231</c:v>
                </c:pt>
                <c:pt idx="10">
                  <c:v>42248</c:v>
                </c:pt>
                <c:pt idx="11">
                  <c:v>42278</c:v>
                </c:pt>
                <c:pt idx="12">
                  <c:v>42309</c:v>
                </c:pt>
              </c:numCache>
            </c:numRef>
          </c:cat>
          <c:val>
            <c:numRef>
              <c:f>Graphs!$C$204:$O$204</c:f>
              <c:numCache>
                <c:formatCode>#,##0</c:formatCode>
                <c:ptCount val="13"/>
                <c:pt idx="0">
                  <c:v>16524740</c:v>
                </c:pt>
                <c:pt idx="1">
                  <c:v>17139320</c:v>
                </c:pt>
                <c:pt idx="2">
                  <c:v>17671405</c:v>
                </c:pt>
                <c:pt idx="3">
                  <c:v>18184587</c:v>
                </c:pt>
                <c:pt idx="4" formatCode="_(* #,##0_);_(* \(#,##0\);_(* &quot;-&quot;??_);_(@_)">
                  <c:v>18617607</c:v>
                </c:pt>
                <c:pt idx="5" formatCode="_(* #,##0_);_(* \(#,##0\);_(* &quot;-&quot;??_);_(@_)">
                  <c:v>19690526</c:v>
                </c:pt>
                <c:pt idx="6" formatCode="_(* #,##0_);_(* \(#,##0\);_(* &quot;-&quot;??_);_(@_)">
                  <c:v>19340990</c:v>
                </c:pt>
                <c:pt idx="7" formatCode="_(* #,##0_);_(* \(#,##0\);_(* &quot;-&quot;??_);_(@_)">
                  <c:v>19330549</c:v>
                </c:pt>
                <c:pt idx="8" formatCode="_(* #,##0_);_(* \(#,##0\);_(* &quot;-&quot;??_);_(@_)">
                  <c:v>19330549</c:v>
                </c:pt>
                <c:pt idx="9" formatCode="_(* #,##0_);_(* \(#,##0\);_(* &quot;-&quot;??_);_(@_)">
                  <c:v>20765379</c:v>
                </c:pt>
                <c:pt idx="10" formatCode="_(* #,##0_);_(* \(#,##0\);_(* &quot;-&quot;??_);_(@_)">
                  <c:v>21896229</c:v>
                </c:pt>
                <c:pt idx="11" formatCode="_(* #,##0_);_(* \(#,##0\);_(* &quot;-&quot;??_);_(@_)">
                  <c:v>23285454</c:v>
                </c:pt>
                <c:pt idx="12" formatCode="_(* #,##0_);_(* \(#,##0\);_(* &quot;-&quot;??_);_(@_)">
                  <c:v>24952559</c:v>
                </c:pt>
              </c:numCache>
            </c:numRef>
          </c:val>
        </c:ser>
        <c:ser>
          <c:idx val="2"/>
          <c:order val="2"/>
          <c:tx>
            <c:strRef>
              <c:f>Graphs!$B$205</c:f>
              <c:strCache>
                <c:ptCount val="1"/>
                <c:pt idx="0">
                  <c:v>AIRTEL</c:v>
                </c:pt>
              </c:strCache>
            </c:strRef>
          </c:tx>
          <c:spPr>
            <a:solidFill>
              <a:srgbClr val="FF0000"/>
            </a:solidFill>
            <a:ln>
              <a:noFill/>
            </a:ln>
            <a:effectLst>
              <a:outerShdw blurRad="40000" dist="23000" dir="5400000" rotWithShape="0">
                <a:srgbClr val="000000">
                  <a:alpha val="35000"/>
                </a:srgbClr>
              </a:outerShdw>
            </a:effectLst>
            <a:sp3d/>
          </c:spPr>
          <c:invertIfNegative val="0"/>
          <c:cat>
            <c:numRef>
              <c:f>Graphs!$C$202:$O$202</c:f>
              <c:numCache>
                <c:formatCode>mmm\-yy</c:formatCode>
                <c:ptCount val="13"/>
                <c:pt idx="0" formatCode="[$-409]mmm\-yy;@">
                  <c:v>41957</c:v>
                </c:pt>
                <c:pt idx="1">
                  <c:v>41974</c:v>
                </c:pt>
                <c:pt idx="2">
                  <c:v>42019</c:v>
                </c:pt>
                <c:pt idx="3">
                  <c:v>42050</c:v>
                </c:pt>
                <c:pt idx="4" formatCode="[$-409]mmm\-yy;@">
                  <c:v>42078</c:v>
                </c:pt>
                <c:pt idx="5">
                  <c:v>42109</c:v>
                </c:pt>
                <c:pt idx="6">
                  <c:v>42139</c:v>
                </c:pt>
                <c:pt idx="7">
                  <c:v>42170</c:v>
                </c:pt>
                <c:pt idx="8">
                  <c:v>42200</c:v>
                </c:pt>
                <c:pt idx="9">
                  <c:v>42231</c:v>
                </c:pt>
                <c:pt idx="10">
                  <c:v>42248</c:v>
                </c:pt>
                <c:pt idx="11">
                  <c:v>42278</c:v>
                </c:pt>
                <c:pt idx="12">
                  <c:v>42309</c:v>
                </c:pt>
              </c:numCache>
            </c:numRef>
          </c:cat>
          <c:val>
            <c:numRef>
              <c:f>Graphs!$C$205:$O$205</c:f>
              <c:numCache>
                <c:formatCode>#,##0</c:formatCode>
                <c:ptCount val="13"/>
                <c:pt idx="0">
                  <c:v>13820307</c:v>
                </c:pt>
                <c:pt idx="1">
                  <c:v>14371987</c:v>
                </c:pt>
                <c:pt idx="2">
                  <c:v>14969924</c:v>
                </c:pt>
                <c:pt idx="3">
                  <c:v>15894061</c:v>
                </c:pt>
                <c:pt idx="4" formatCode="_(* #,##0_);_(* \(#,##0\);_(* &quot;-&quot;??_);_(@_)">
                  <c:v>16603147</c:v>
                </c:pt>
                <c:pt idx="5" formatCode="_(* #,##0_);_(* \(#,##0\);_(* &quot;-&quot;??_);_(@_)">
                  <c:v>17272665</c:v>
                </c:pt>
                <c:pt idx="6" formatCode="_(* #,##0_);_(* \(#,##0\);_(* &quot;-&quot;??_);_(@_)">
                  <c:v>17634885</c:v>
                </c:pt>
                <c:pt idx="7" formatCode="_(* #,##0_);_(* \(#,##0\);_(* &quot;-&quot;??_);_(@_)">
                  <c:v>17598626</c:v>
                </c:pt>
                <c:pt idx="8" formatCode="_(* #,##0_);_(* \(#,##0\);_(* &quot;-&quot;??_);_(@_)">
                  <c:v>17605852</c:v>
                </c:pt>
                <c:pt idx="9" formatCode="_(* #,##0_);_(* \(#,##0\);_(* &quot;-&quot;??_);_(@_)">
                  <c:v>17495014</c:v>
                </c:pt>
                <c:pt idx="10" formatCode="_(* #,##0_);_(* \(#,##0\);_(* &quot;-&quot;??_);_(@_)">
                  <c:v>17730955</c:v>
                </c:pt>
                <c:pt idx="11" formatCode="_(* #,##0_);_(* \(#,##0\);_(* &quot;-&quot;??_);_(@_)">
                  <c:v>22491187</c:v>
                </c:pt>
                <c:pt idx="12" formatCode="_(* #,##0_);_(* \(#,##0\);_(* &quot;-&quot;??_);_(@_)">
                  <c:v>16837282</c:v>
                </c:pt>
              </c:numCache>
            </c:numRef>
          </c:val>
        </c:ser>
        <c:ser>
          <c:idx val="3"/>
          <c:order val="3"/>
          <c:tx>
            <c:strRef>
              <c:f>Graphs!$B$206</c:f>
              <c:strCache>
                <c:ptCount val="1"/>
                <c:pt idx="0">
                  <c:v>EMTS</c:v>
                </c:pt>
              </c:strCache>
            </c:strRef>
          </c:tx>
          <c:spPr>
            <a:solidFill>
              <a:srgbClr val="42771B"/>
            </a:solidFill>
            <a:ln>
              <a:noFill/>
            </a:ln>
            <a:effectLst>
              <a:outerShdw blurRad="40000" dist="23000" dir="5400000" rotWithShape="0">
                <a:srgbClr val="000000">
                  <a:alpha val="35000"/>
                </a:srgbClr>
              </a:outerShdw>
            </a:effectLst>
            <a:sp3d/>
          </c:spPr>
          <c:invertIfNegative val="0"/>
          <c:cat>
            <c:numRef>
              <c:f>Graphs!$C$202:$O$202</c:f>
              <c:numCache>
                <c:formatCode>mmm\-yy</c:formatCode>
                <c:ptCount val="13"/>
                <c:pt idx="0" formatCode="[$-409]mmm\-yy;@">
                  <c:v>41957</c:v>
                </c:pt>
                <c:pt idx="1">
                  <c:v>41974</c:v>
                </c:pt>
                <c:pt idx="2">
                  <c:v>42019</c:v>
                </c:pt>
                <c:pt idx="3">
                  <c:v>42050</c:v>
                </c:pt>
                <c:pt idx="4" formatCode="[$-409]mmm\-yy;@">
                  <c:v>42078</c:v>
                </c:pt>
                <c:pt idx="5">
                  <c:v>42109</c:v>
                </c:pt>
                <c:pt idx="6">
                  <c:v>42139</c:v>
                </c:pt>
                <c:pt idx="7">
                  <c:v>42170</c:v>
                </c:pt>
                <c:pt idx="8">
                  <c:v>42200</c:v>
                </c:pt>
                <c:pt idx="9">
                  <c:v>42231</c:v>
                </c:pt>
                <c:pt idx="10">
                  <c:v>42248</c:v>
                </c:pt>
                <c:pt idx="11">
                  <c:v>42278</c:v>
                </c:pt>
                <c:pt idx="12">
                  <c:v>42309</c:v>
                </c:pt>
              </c:numCache>
            </c:numRef>
          </c:cat>
          <c:val>
            <c:numRef>
              <c:f>Graphs!$C$206:$O$206</c:f>
              <c:numCache>
                <c:formatCode>#,##0</c:formatCode>
                <c:ptCount val="13"/>
                <c:pt idx="0">
                  <c:v>5810488</c:v>
                </c:pt>
                <c:pt idx="1">
                  <c:v>6194758</c:v>
                </c:pt>
                <c:pt idx="2">
                  <c:v>10078388</c:v>
                </c:pt>
                <c:pt idx="3">
                  <c:v>9852713</c:v>
                </c:pt>
                <c:pt idx="4" formatCode="_(* #,##0_);_(* \(#,##0\);_(* &quot;-&quot;??_);_(@_)">
                  <c:v>10189568</c:v>
                </c:pt>
                <c:pt idx="5" formatCode="_(* #,##0_);_(* \(#,##0\);_(* &quot;-&quot;??_);_(@_)">
                  <c:v>10421229</c:v>
                </c:pt>
                <c:pt idx="6" formatCode="_(* #,##0_);_(* \(#,##0\);_(* &quot;-&quot;??_);_(@_)">
                  <c:v>10330559</c:v>
                </c:pt>
                <c:pt idx="7" formatCode="_(* #,##0_);_(* \(#,##0\);_(* &quot;-&quot;??_);_(@_)">
                  <c:v>15285079</c:v>
                </c:pt>
                <c:pt idx="8" formatCode="_(* #,##0_);_(* \(#,##0\);_(* &quot;-&quot;??_);_(@_)">
                  <c:v>15364860</c:v>
                </c:pt>
                <c:pt idx="9" formatCode="_(* #,##0_);_(* \(#,##0\);_(* &quot;-&quot;??_);_(@_)">
                  <c:v>15541009</c:v>
                </c:pt>
                <c:pt idx="10" formatCode="_(* #,##0_);_(* \(#,##0\);_(* &quot;-&quot;??_);_(@_)">
                  <c:v>15598070</c:v>
                </c:pt>
                <c:pt idx="11" formatCode="_(* #,##0_);_(* \(#,##0\);_(* &quot;-&quot;??_);_(@_)">
                  <c:v>15446116</c:v>
                </c:pt>
                <c:pt idx="12" formatCode="_(* #,##0_);_(* \(#,##0\);_(* &quot;-&quot;??_);_(@_)">
                  <c:v>15161307</c:v>
                </c:pt>
              </c:numCache>
            </c:numRef>
          </c:val>
        </c:ser>
        <c:dLbls>
          <c:showLegendKey val="0"/>
          <c:showVal val="0"/>
          <c:showCatName val="0"/>
          <c:showSerName val="0"/>
          <c:showPercent val="0"/>
          <c:showBubbleSize val="0"/>
        </c:dLbls>
        <c:gapWidth val="150"/>
        <c:shape val="box"/>
        <c:axId val="196673992"/>
        <c:axId val="196674384"/>
        <c:axId val="0"/>
      </c:bar3DChart>
      <c:dateAx>
        <c:axId val="196673992"/>
        <c:scaling>
          <c:orientation val="minMax"/>
        </c:scaling>
        <c:delete val="0"/>
        <c:axPos val="b"/>
        <c:numFmt formatCode="[$-409]mmm\-yy;@"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96674384"/>
        <c:crosses val="autoZero"/>
        <c:auto val="1"/>
        <c:lblOffset val="100"/>
        <c:baseTimeUnit val="months"/>
      </c:dateAx>
      <c:valAx>
        <c:axId val="196674384"/>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966739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accent1">
            <a:lumMod val="0"/>
            <a:lumOff val="100000"/>
          </a:schemeClr>
        </a:gs>
        <a:gs pos="100000">
          <a:schemeClr val="accent1">
            <a:lumMod val="0"/>
            <a:lumOff val="100000"/>
          </a:schemeClr>
        </a:gs>
        <a:gs pos="100000">
          <a:schemeClr val="accent1">
            <a:lumMod val="100000"/>
          </a:schemeClr>
        </a:gs>
      </a:gsLst>
      <a:path path="circle">
        <a:fillToRect l="50000" t="-80000" r="50000" b="180000"/>
      </a:path>
      <a:tileRect/>
    </a:gradFill>
    <a:ln w="9525" cap="flat" cmpd="sng" algn="ctr">
      <a:solidFill>
        <a:schemeClr val="tx2">
          <a:lumMod val="15000"/>
          <a:lumOff val="85000"/>
        </a:schemeClr>
      </a:solidFill>
      <a:round/>
    </a:ln>
    <a:effectLst/>
    <a:scene3d>
      <a:camera prst="orthographicFront"/>
      <a:lightRig rig="threePt" dir="t"/>
    </a:scene3d>
    <a:sp3d>
      <a:bevelT prst="relaxedInset"/>
    </a:sp3d>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600" b="1">
                <a:solidFill>
                  <a:sysClr val="windowText" lastClr="000000"/>
                </a:solidFill>
              </a:rPr>
              <a:t>Trend</a:t>
            </a:r>
            <a:r>
              <a:rPr lang="en-US" sz="1600" b="1" baseline="0">
                <a:solidFill>
                  <a:sysClr val="windowText" lastClr="000000"/>
                </a:solidFill>
              </a:rPr>
              <a:t> of Active Internet Subscriptions Mobile [CDMA]</a:t>
            </a:r>
          </a:p>
          <a:p>
            <a:pPr>
              <a:defRPr b="1"/>
            </a:pPr>
            <a:r>
              <a:rPr lang="en-US" sz="1600" b="1" baseline="0">
                <a:solidFill>
                  <a:sysClr val="windowText" lastClr="000000"/>
                </a:solidFill>
              </a:rPr>
              <a:t> Nov '14 - Nov '15</a:t>
            </a:r>
            <a:endParaRPr lang="en-US" sz="1600" b="1">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Graphs!$C$232</c:f>
              <c:strCache>
                <c:ptCount val="1"/>
                <c:pt idx="0">
                  <c:v>MULTILINKS</c:v>
                </c:pt>
              </c:strCache>
            </c:strRef>
          </c:tx>
          <c:spPr>
            <a:solidFill>
              <a:schemeClr val="accent1"/>
            </a:solidFill>
            <a:ln>
              <a:noFill/>
            </a:ln>
            <a:effectLst/>
            <a:sp3d/>
          </c:spPr>
          <c:invertIfNegative val="0"/>
          <c:cat>
            <c:numRef>
              <c:f>Graphs!$D$231:$P$231</c:f>
              <c:numCache>
                <c:formatCode>mmm\-yy</c:formatCode>
                <c:ptCount val="13"/>
                <c:pt idx="0" formatCode="[$-409]mmm\-yy;@">
                  <c:v>41957</c:v>
                </c:pt>
                <c:pt idx="1">
                  <c:v>41974</c:v>
                </c:pt>
                <c:pt idx="2">
                  <c:v>42019</c:v>
                </c:pt>
                <c:pt idx="3">
                  <c:v>42050</c:v>
                </c:pt>
                <c:pt idx="4" formatCode="[$-409]mmm\-yy;@">
                  <c:v>42078</c:v>
                </c:pt>
                <c:pt idx="5">
                  <c:v>42109</c:v>
                </c:pt>
                <c:pt idx="6">
                  <c:v>42139</c:v>
                </c:pt>
                <c:pt idx="7">
                  <c:v>42170</c:v>
                </c:pt>
                <c:pt idx="8">
                  <c:v>42200</c:v>
                </c:pt>
                <c:pt idx="9">
                  <c:v>42231</c:v>
                </c:pt>
                <c:pt idx="10">
                  <c:v>42248</c:v>
                </c:pt>
                <c:pt idx="11">
                  <c:v>42278</c:v>
                </c:pt>
                <c:pt idx="12">
                  <c:v>42309</c:v>
                </c:pt>
              </c:numCache>
            </c:numRef>
          </c:cat>
          <c:val>
            <c:numRef>
              <c:f>Graphs!$D$232:$P$232</c:f>
              <c:numCache>
                <c:formatCode>General</c:formatCode>
                <c:ptCount val="13"/>
                <c:pt idx="0" formatCode="#,##0">
                  <c:v>1284</c:v>
                </c:pt>
                <c:pt idx="1">
                  <c:v>954</c:v>
                </c:pt>
                <c:pt idx="2">
                  <c:v>739</c:v>
                </c:pt>
                <c:pt idx="3">
                  <c:v>649</c:v>
                </c:pt>
                <c:pt idx="4">
                  <c:v>551</c:v>
                </c:pt>
                <c:pt idx="5">
                  <c:v>527</c:v>
                </c:pt>
                <c:pt idx="6">
                  <c:v>126</c:v>
                </c:pt>
                <c:pt idx="7">
                  <c:v>167</c:v>
                </c:pt>
                <c:pt idx="8">
                  <c:v>203</c:v>
                </c:pt>
                <c:pt idx="9">
                  <c:v>260</c:v>
                </c:pt>
                <c:pt idx="10">
                  <c:v>286</c:v>
                </c:pt>
                <c:pt idx="11">
                  <c:v>289</c:v>
                </c:pt>
                <c:pt idx="12">
                  <c:v>283</c:v>
                </c:pt>
              </c:numCache>
            </c:numRef>
          </c:val>
        </c:ser>
        <c:ser>
          <c:idx val="1"/>
          <c:order val="1"/>
          <c:tx>
            <c:strRef>
              <c:f>Graphs!$C$233</c:f>
              <c:strCache>
                <c:ptCount val="1"/>
                <c:pt idx="0">
                  <c:v>VISAFONE</c:v>
                </c:pt>
              </c:strCache>
            </c:strRef>
          </c:tx>
          <c:spPr>
            <a:solidFill>
              <a:schemeClr val="accent2"/>
            </a:solidFill>
            <a:ln>
              <a:noFill/>
            </a:ln>
            <a:effectLst/>
            <a:sp3d/>
          </c:spPr>
          <c:invertIfNegative val="0"/>
          <c:cat>
            <c:numRef>
              <c:f>Graphs!$D$231:$P$231</c:f>
              <c:numCache>
                <c:formatCode>mmm\-yy</c:formatCode>
                <c:ptCount val="13"/>
                <c:pt idx="0" formatCode="[$-409]mmm\-yy;@">
                  <c:v>41957</c:v>
                </c:pt>
                <c:pt idx="1">
                  <c:v>41974</c:v>
                </c:pt>
                <c:pt idx="2">
                  <c:v>42019</c:v>
                </c:pt>
                <c:pt idx="3">
                  <c:v>42050</c:v>
                </c:pt>
                <c:pt idx="4" formatCode="[$-409]mmm\-yy;@">
                  <c:v>42078</c:v>
                </c:pt>
                <c:pt idx="5">
                  <c:v>42109</c:v>
                </c:pt>
                <c:pt idx="6">
                  <c:v>42139</c:v>
                </c:pt>
                <c:pt idx="7">
                  <c:v>42170</c:v>
                </c:pt>
                <c:pt idx="8">
                  <c:v>42200</c:v>
                </c:pt>
                <c:pt idx="9">
                  <c:v>42231</c:v>
                </c:pt>
                <c:pt idx="10">
                  <c:v>42248</c:v>
                </c:pt>
                <c:pt idx="11">
                  <c:v>42278</c:v>
                </c:pt>
                <c:pt idx="12">
                  <c:v>42309</c:v>
                </c:pt>
              </c:numCache>
            </c:numRef>
          </c:cat>
          <c:val>
            <c:numRef>
              <c:f>Graphs!$D$233:$P$233</c:f>
              <c:numCache>
                <c:formatCode>General</c:formatCode>
                <c:ptCount val="13"/>
                <c:pt idx="0" formatCode="#,##0">
                  <c:v>154744</c:v>
                </c:pt>
                <c:pt idx="1">
                  <c:v>153370</c:v>
                </c:pt>
                <c:pt idx="2" formatCode="#,##0">
                  <c:v>153059</c:v>
                </c:pt>
                <c:pt idx="3" formatCode="#,##0">
                  <c:v>152785</c:v>
                </c:pt>
                <c:pt idx="4" formatCode="_(* #,##0_);_(* \(#,##0\);_(* &quot;-&quot;??_);_(@_)">
                  <c:v>152315</c:v>
                </c:pt>
                <c:pt idx="5" formatCode="_(* #,##0_);_(* \(#,##0\);_(* &quot;-&quot;??_);_(@_)">
                  <c:v>150252</c:v>
                </c:pt>
                <c:pt idx="6" formatCode="_(* #,##0_);_(* \(#,##0\);_(* &quot;-&quot;??_);_(@_)">
                  <c:v>147487</c:v>
                </c:pt>
                <c:pt idx="7" formatCode="_(* #,##0_);_(* \(#,##0\);_(* &quot;-&quot;??_);_(@_)">
                  <c:v>115481</c:v>
                </c:pt>
                <c:pt idx="8" formatCode="_(* #,##0_);_(* \(#,##0\);_(* &quot;-&quot;??_);_(@_)">
                  <c:v>148461</c:v>
                </c:pt>
                <c:pt idx="9" formatCode="_(* #,##0_);_(* \(#,##0\);_(* &quot;-&quot;??_);_(@_)">
                  <c:v>151923</c:v>
                </c:pt>
                <c:pt idx="10" formatCode="_(* #,##0_);_(* \(#,##0\);_(* &quot;-&quot;??_);_(@_)">
                  <c:v>151530</c:v>
                </c:pt>
                <c:pt idx="11" formatCode="_(* #,##0_);_(* \(#,##0\);_(* &quot;-&quot;??_);_(@_)">
                  <c:v>149781</c:v>
                </c:pt>
                <c:pt idx="12" formatCode="_(* #,##0_);_(* \(#,##0\);_(* &quot;-&quot;??_);_(@_)">
                  <c:v>145953</c:v>
                </c:pt>
              </c:numCache>
            </c:numRef>
          </c:val>
        </c:ser>
        <c:dLbls>
          <c:showLegendKey val="0"/>
          <c:showVal val="0"/>
          <c:showCatName val="0"/>
          <c:showSerName val="0"/>
          <c:showPercent val="0"/>
          <c:showBubbleSize val="0"/>
        </c:dLbls>
        <c:gapWidth val="150"/>
        <c:shape val="box"/>
        <c:axId val="196675952"/>
        <c:axId val="196677912"/>
        <c:axId val="0"/>
      </c:bar3DChart>
      <c:dateAx>
        <c:axId val="196675952"/>
        <c:scaling>
          <c:orientation val="minMax"/>
        </c:scaling>
        <c:delete val="0"/>
        <c:axPos val="b"/>
        <c:numFmt formatCode="[$-409]mmm\-yy;@"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677912"/>
        <c:crosses val="autoZero"/>
        <c:auto val="1"/>
        <c:lblOffset val="100"/>
        <c:baseTimeUnit val="months"/>
      </c:dateAx>
      <c:valAx>
        <c:axId val="1966779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667595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gradFill>
      <a:gsLst>
        <a:gs pos="0">
          <a:schemeClr val="accent1">
            <a:lumMod val="0"/>
            <a:lumOff val="100000"/>
          </a:schemeClr>
        </a:gs>
        <a:gs pos="100000">
          <a:schemeClr val="accent1">
            <a:lumMod val="0"/>
            <a:lumOff val="100000"/>
          </a:schemeClr>
        </a:gs>
        <a:gs pos="100000">
          <a:schemeClr val="accent1">
            <a:lumMod val="100000"/>
          </a:schemeClr>
        </a:gs>
      </a:gsLst>
      <a:path path="circle">
        <a:fillToRect l="50000" t="-80000" r="50000" b="180000"/>
      </a:path>
    </a:gradFill>
    <a:ln w="9525" cap="flat" cmpd="sng" algn="ctr">
      <a:noFill/>
      <a:round/>
    </a:ln>
    <a:effectLst/>
    <a:scene3d>
      <a:camera prst="orthographicFront"/>
      <a:lightRig rig="threePt" dir="t"/>
    </a:scene3d>
    <a:sp3d>
      <a:bevelT prst="relaxedInset"/>
    </a:sp3d>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600" dirty="0" smtClean="0"/>
              <a:t>Teledensity and active voice subscriptions (Nov 2015)</a:t>
            </a:r>
            <a:endParaRPr lang="en-GB" sz="1600" dirty="0"/>
          </a:p>
        </c:rich>
      </c:tx>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Sheet1!$T$66</c:f>
              <c:strCache>
                <c:ptCount val="1"/>
                <c:pt idx="0">
                  <c:v>TELEDENSITY</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path path="circle">
                <a:fillToRect l="100000" t="100000" r="100000" b="100000"/>
              </a:path>
            </a:gradFill>
            <a:ln>
              <a:noFill/>
            </a:ln>
            <a:effectLst>
              <a:outerShdw blurRad="57150" dist="19050" dir="5400000" algn="ctr" rotWithShape="0">
                <a:srgbClr val="000000">
                  <a:alpha val="63000"/>
                </a:srgbClr>
              </a:outerShdw>
            </a:effectLst>
            <a:scene3d>
              <a:camera prst="orthographicFront">
                <a:rot lat="0" lon="0" rev="0"/>
              </a:camera>
              <a:lightRig rig="flat" dir="t">
                <a:rot lat="0" lon="0" rev="3600000"/>
              </a:lightRig>
            </a:scene3d>
            <a:sp3d contourW="12700" prstMaterial="flat">
              <a:bevelT w="38100" h="44450" prst="angle"/>
              <a:contourClr>
                <a:scrgbClr r="0" g="0" b="0">
                  <a:shade val="35000"/>
                  <a:satMod val="160000"/>
                </a:scrgbClr>
              </a:contourClr>
            </a:sp3d>
          </c:spPr>
          <c:invertIfNegative val="0"/>
          <c:cat>
            <c:numRef>
              <c:f>Sheet1!$S$67:$S$90</c:f>
              <c:numCache>
                <c:formatCode>mmm\-yy</c:formatCode>
                <c:ptCount val="24"/>
                <c:pt idx="0">
                  <c:v>41609</c:v>
                </c:pt>
                <c:pt idx="1">
                  <c:v>41640</c:v>
                </c:pt>
                <c:pt idx="2">
                  <c:v>41671</c:v>
                </c:pt>
                <c:pt idx="3">
                  <c:v>41699</c:v>
                </c:pt>
                <c:pt idx="4">
                  <c:v>41730</c:v>
                </c:pt>
                <c:pt idx="5">
                  <c:v>41760</c:v>
                </c:pt>
                <c:pt idx="6">
                  <c:v>41791</c:v>
                </c:pt>
                <c:pt idx="7">
                  <c:v>41821</c:v>
                </c:pt>
                <c:pt idx="8">
                  <c:v>41852</c:v>
                </c:pt>
                <c:pt idx="9">
                  <c:v>41883</c:v>
                </c:pt>
                <c:pt idx="10">
                  <c:v>41913</c:v>
                </c:pt>
                <c:pt idx="11">
                  <c:v>41944</c:v>
                </c:pt>
                <c:pt idx="12">
                  <c:v>41974</c:v>
                </c:pt>
                <c:pt idx="13">
                  <c:v>42005</c:v>
                </c:pt>
                <c:pt idx="14">
                  <c:v>42036</c:v>
                </c:pt>
                <c:pt idx="15">
                  <c:v>42064</c:v>
                </c:pt>
                <c:pt idx="16">
                  <c:v>42095</c:v>
                </c:pt>
                <c:pt idx="17">
                  <c:v>42125</c:v>
                </c:pt>
                <c:pt idx="18">
                  <c:v>42156</c:v>
                </c:pt>
                <c:pt idx="19">
                  <c:v>42186</c:v>
                </c:pt>
                <c:pt idx="20">
                  <c:v>42217</c:v>
                </c:pt>
                <c:pt idx="21">
                  <c:v>42248</c:v>
                </c:pt>
                <c:pt idx="22">
                  <c:v>42278</c:v>
                </c:pt>
                <c:pt idx="23">
                  <c:v>42309</c:v>
                </c:pt>
              </c:numCache>
            </c:numRef>
          </c:cat>
          <c:val>
            <c:numRef>
              <c:f>Sheet1!$T$67:$T$90</c:f>
              <c:numCache>
                <c:formatCode>0.00%</c:formatCode>
                <c:ptCount val="24"/>
                <c:pt idx="0">
                  <c:v>0.91149999999999998</c:v>
                </c:pt>
                <c:pt idx="1">
                  <c:v>0.91400000000000003</c:v>
                </c:pt>
                <c:pt idx="2">
                  <c:v>0.9214</c:v>
                </c:pt>
                <c:pt idx="3">
                  <c:v>0.90780000000000005</c:v>
                </c:pt>
                <c:pt idx="4">
                  <c:v>0.92420000000000002</c:v>
                </c:pt>
                <c:pt idx="5">
                  <c:v>0.93700000000000006</c:v>
                </c:pt>
                <c:pt idx="6">
                  <c:v>0.94840000000000002</c:v>
                </c:pt>
                <c:pt idx="7">
                  <c:v>0.94420000000000004</c:v>
                </c:pt>
                <c:pt idx="8">
                  <c:v>0.95200000000000007</c:v>
                </c:pt>
                <c:pt idx="9">
                  <c:v>0.96079999999999999</c:v>
                </c:pt>
                <c:pt idx="10">
                  <c:v>0.96870000000000001</c:v>
                </c:pt>
                <c:pt idx="11">
                  <c:v>0.97599999999999998</c:v>
                </c:pt>
                <c:pt idx="12">
                  <c:v>0.99390000000000001</c:v>
                </c:pt>
                <c:pt idx="13">
                  <c:v>1.0059</c:v>
                </c:pt>
                <c:pt idx="14">
                  <c:v>1.0185</c:v>
                </c:pt>
                <c:pt idx="15">
                  <c:v>1.0281</c:v>
                </c:pt>
                <c:pt idx="16">
                  <c:v>1.0390999999999999</c:v>
                </c:pt>
                <c:pt idx="17">
                  <c:v>1.0468999999999999</c:v>
                </c:pt>
                <c:pt idx="18">
                  <c:v>1.0627</c:v>
                </c:pt>
                <c:pt idx="19">
                  <c:v>1.0767</c:v>
                </c:pt>
                <c:pt idx="20">
                  <c:v>1.0787</c:v>
                </c:pt>
                <c:pt idx="21">
                  <c:v>1.0761000000000001</c:v>
                </c:pt>
                <c:pt idx="22">
                  <c:v>1.0857000000000001</c:v>
                </c:pt>
                <c:pt idx="23">
                  <c:v>1.0866</c:v>
                </c:pt>
              </c:numCache>
            </c:numRef>
          </c:val>
        </c:ser>
        <c:dLbls>
          <c:showLegendKey val="0"/>
          <c:showVal val="0"/>
          <c:showCatName val="0"/>
          <c:showSerName val="0"/>
          <c:showPercent val="0"/>
          <c:showBubbleSize val="0"/>
        </c:dLbls>
        <c:gapWidth val="150"/>
        <c:axId val="198034440"/>
        <c:axId val="198029344"/>
      </c:barChart>
      <c:lineChart>
        <c:grouping val="standard"/>
        <c:varyColors val="0"/>
        <c:ser>
          <c:idx val="1"/>
          <c:order val="1"/>
          <c:tx>
            <c:strRef>
              <c:f>Sheet1!$U$66</c:f>
              <c:strCache>
                <c:ptCount val="1"/>
                <c:pt idx="0">
                  <c:v>ACTIVE VOICE SUBSCRIPTIONS</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f>Sheet1!$S$67:$S$90</c:f>
              <c:numCache>
                <c:formatCode>mmm\-yy</c:formatCode>
                <c:ptCount val="24"/>
                <c:pt idx="0">
                  <c:v>41609</c:v>
                </c:pt>
                <c:pt idx="1">
                  <c:v>41640</c:v>
                </c:pt>
                <c:pt idx="2">
                  <c:v>41671</c:v>
                </c:pt>
                <c:pt idx="3">
                  <c:v>41699</c:v>
                </c:pt>
                <c:pt idx="4">
                  <c:v>41730</c:v>
                </c:pt>
                <c:pt idx="5">
                  <c:v>41760</c:v>
                </c:pt>
                <c:pt idx="6">
                  <c:v>41791</c:v>
                </c:pt>
                <c:pt idx="7">
                  <c:v>41821</c:v>
                </c:pt>
                <c:pt idx="8">
                  <c:v>41852</c:v>
                </c:pt>
                <c:pt idx="9">
                  <c:v>41883</c:v>
                </c:pt>
                <c:pt idx="10">
                  <c:v>41913</c:v>
                </c:pt>
                <c:pt idx="11">
                  <c:v>41944</c:v>
                </c:pt>
                <c:pt idx="12">
                  <c:v>41974</c:v>
                </c:pt>
                <c:pt idx="13">
                  <c:v>42005</c:v>
                </c:pt>
                <c:pt idx="14">
                  <c:v>42036</c:v>
                </c:pt>
                <c:pt idx="15">
                  <c:v>42064</c:v>
                </c:pt>
                <c:pt idx="16">
                  <c:v>42095</c:v>
                </c:pt>
                <c:pt idx="17">
                  <c:v>42125</c:v>
                </c:pt>
                <c:pt idx="18">
                  <c:v>42156</c:v>
                </c:pt>
                <c:pt idx="19">
                  <c:v>42186</c:v>
                </c:pt>
                <c:pt idx="20">
                  <c:v>42217</c:v>
                </c:pt>
                <c:pt idx="21">
                  <c:v>42248</c:v>
                </c:pt>
                <c:pt idx="22">
                  <c:v>42278</c:v>
                </c:pt>
                <c:pt idx="23">
                  <c:v>42309</c:v>
                </c:pt>
              </c:numCache>
            </c:numRef>
          </c:cat>
          <c:val>
            <c:numRef>
              <c:f>Sheet1!$U$67:$U$90</c:f>
              <c:numCache>
                <c:formatCode>#,##0</c:formatCode>
                <c:ptCount val="24"/>
                <c:pt idx="0" formatCode="_-* #,##0_-;\-* #,##0_-;_-* &quot;-&quot;??_-;_-@_-">
                  <c:v>127606629</c:v>
                </c:pt>
                <c:pt idx="1">
                  <c:v>127960580</c:v>
                </c:pt>
                <c:pt idx="2">
                  <c:v>129002841</c:v>
                </c:pt>
                <c:pt idx="3">
                  <c:v>127097196</c:v>
                </c:pt>
                <c:pt idx="4">
                  <c:v>129391392</c:v>
                </c:pt>
                <c:pt idx="5">
                  <c:v>131182520</c:v>
                </c:pt>
                <c:pt idx="6">
                  <c:v>132780703</c:v>
                </c:pt>
                <c:pt idx="7">
                  <c:v>132186840</c:v>
                </c:pt>
                <c:pt idx="8">
                  <c:v>133282003</c:v>
                </c:pt>
                <c:pt idx="9">
                  <c:v>134507196</c:v>
                </c:pt>
                <c:pt idx="10">
                  <c:v>135618994</c:v>
                </c:pt>
                <c:pt idx="11">
                  <c:v>136637853</c:v>
                </c:pt>
                <c:pt idx="12">
                  <c:v>139143610</c:v>
                </c:pt>
                <c:pt idx="13">
                  <c:v>140822483</c:v>
                </c:pt>
                <c:pt idx="14">
                  <c:v>142589775</c:v>
                </c:pt>
                <c:pt idx="15">
                  <c:v>143934208</c:v>
                </c:pt>
                <c:pt idx="16">
                  <c:v>145476326</c:v>
                </c:pt>
                <c:pt idx="17">
                  <c:v>146561744</c:v>
                </c:pt>
                <c:pt idx="18">
                  <c:v>148775410</c:v>
                </c:pt>
                <c:pt idx="19">
                  <c:v>150741005</c:v>
                </c:pt>
                <c:pt idx="20">
                  <c:v>151018624</c:v>
                </c:pt>
                <c:pt idx="21">
                  <c:v>150660631</c:v>
                </c:pt>
                <c:pt idx="22">
                  <c:v>152003124</c:v>
                </c:pt>
                <c:pt idx="23">
                  <c:v>152123172</c:v>
                </c:pt>
              </c:numCache>
            </c:numRef>
          </c:val>
          <c:smooth val="0"/>
        </c:ser>
        <c:dLbls>
          <c:showLegendKey val="0"/>
          <c:showVal val="0"/>
          <c:showCatName val="0"/>
          <c:showSerName val="0"/>
          <c:showPercent val="0"/>
          <c:showBubbleSize val="0"/>
        </c:dLbls>
        <c:marker val="1"/>
        <c:smooth val="0"/>
        <c:axId val="198036008"/>
        <c:axId val="198031696"/>
      </c:lineChart>
      <c:dateAx>
        <c:axId val="198034440"/>
        <c:scaling>
          <c:orientation val="minMax"/>
        </c:scaling>
        <c:delete val="0"/>
        <c:axPos val="b"/>
        <c:numFmt formatCode="mmm\-yy" sourceLinked="1"/>
        <c:majorTickMark val="out"/>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98029344"/>
        <c:crosses val="autoZero"/>
        <c:auto val="1"/>
        <c:lblOffset val="100"/>
        <c:baseTimeUnit val="months"/>
      </c:dateAx>
      <c:valAx>
        <c:axId val="198029344"/>
        <c:scaling>
          <c:orientation val="minMax"/>
        </c:scaling>
        <c:delete val="0"/>
        <c:axPos val="l"/>
        <c:majorGridlines>
          <c:spPr>
            <a:ln w="9525" cap="flat" cmpd="sng" algn="ctr">
              <a:solidFill>
                <a:schemeClr val="lt1">
                  <a:lumMod val="95000"/>
                  <a:alpha val="10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98034440"/>
        <c:crosses val="autoZero"/>
        <c:crossBetween val="between"/>
      </c:valAx>
      <c:valAx>
        <c:axId val="198031696"/>
        <c:scaling>
          <c:orientation val="minMax"/>
        </c:scaling>
        <c:delete val="0"/>
        <c:axPos val="r"/>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98036008"/>
        <c:crosses val="max"/>
        <c:crossBetween val="between"/>
      </c:valAx>
      <c:dateAx>
        <c:axId val="198036008"/>
        <c:scaling>
          <c:orientation val="minMax"/>
        </c:scaling>
        <c:delete val="1"/>
        <c:axPos val="b"/>
        <c:numFmt formatCode="mmm\-yy" sourceLinked="1"/>
        <c:majorTickMark val="out"/>
        <c:minorTickMark val="none"/>
        <c:tickLblPos val="nextTo"/>
        <c:crossAx val="198031696"/>
        <c:crosses val="autoZero"/>
        <c:auto val="1"/>
        <c:lblOffset val="100"/>
        <c:baseTimeUnit val="months"/>
      </c:date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solidFill>
      <a:schemeClr val="bg2">
        <a:lumMod val="25000"/>
      </a:schemeClr>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07E8B1-FA12-4E22-AC16-B75DF7FE8DAB}"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US"/>
        </a:p>
      </dgm:t>
    </dgm:pt>
    <dgm:pt modelId="{05D50455-24A1-493E-BD13-BC7CEEA6BFB0}">
      <dgm:prSet phldrT="[Text]"/>
      <dgm:spPr/>
      <dgm:t>
        <a:bodyPr/>
        <a:lstStyle/>
        <a:p>
          <a:r>
            <a:rPr lang="en-US" dirty="0" smtClean="0"/>
            <a:t>introduction</a:t>
          </a:r>
          <a:endParaRPr lang="en-US" dirty="0"/>
        </a:p>
      </dgm:t>
    </dgm:pt>
    <dgm:pt modelId="{4C5EEB4E-E735-4BBA-8581-65C95980AF35}" type="parTrans" cxnId="{B680BEE9-B065-4BF4-BD30-F05F07B9CB42}">
      <dgm:prSet/>
      <dgm:spPr/>
      <dgm:t>
        <a:bodyPr/>
        <a:lstStyle/>
        <a:p>
          <a:endParaRPr lang="en-US"/>
        </a:p>
      </dgm:t>
    </dgm:pt>
    <dgm:pt modelId="{9E6FCC11-49AB-4059-BE97-A83A4B6A9065}" type="sibTrans" cxnId="{B680BEE9-B065-4BF4-BD30-F05F07B9CB42}">
      <dgm:prSet/>
      <dgm:spPr/>
      <dgm:t>
        <a:bodyPr/>
        <a:lstStyle/>
        <a:p>
          <a:endParaRPr lang="en-US"/>
        </a:p>
      </dgm:t>
    </dgm:pt>
    <dgm:pt modelId="{04D65490-F1DA-4E4F-8604-F87A96B6DA23}">
      <dgm:prSet phldrT="[Text]"/>
      <dgm:spPr/>
      <dgm:t>
        <a:bodyPr/>
        <a:lstStyle/>
        <a:p>
          <a:r>
            <a:rPr lang="en-US" dirty="0" smtClean="0"/>
            <a:t>Posers From ITU</a:t>
          </a:r>
          <a:endParaRPr lang="en-US" dirty="0"/>
        </a:p>
      </dgm:t>
    </dgm:pt>
    <dgm:pt modelId="{314CD3BA-B4CE-4322-B892-C4A3124F4555}" type="parTrans" cxnId="{D2548CD9-6D96-4903-8762-D221A7700CAD}">
      <dgm:prSet/>
      <dgm:spPr/>
      <dgm:t>
        <a:bodyPr/>
        <a:lstStyle/>
        <a:p>
          <a:endParaRPr lang="en-US"/>
        </a:p>
      </dgm:t>
    </dgm:pt>
    <dgm:pt modelId="{076EF62E-FE8B-4AB1-8B1B-2D970E729B4B}" type="sibTrans" cxnId="{D2548CD9-6D96-4903-8762-D221A7700CAD}">
      <dgm:prSet/>
      <dgm:spPr/>
      <dgm:t>
        <a:bodyPr/>
        <a:lstStyle/>
        <a:p>
          <a:endParaRPr lang="en-US"/>
        </a:p>
      </dgm:t>
    </dgm:pt>
    <dgm:pt modelId="{33FE36F6-10F9-4B20-91F4-2A092463E6AB}">
      <dgm:prSet phldrT="[Text]"/>
      <dgm:spPr/>
      <dgm:t>
        <a:bodyPr/>
        <a:lstStyle/>
        <a:p>
          <a:r>
            <a:rPr lang="en-US" dirty="0" smtClean="0"/>
            <a:t>ICT development index</a:t>
          </a:r>
          <a:endParaRPr lang="en-US" dirty="0"/>
        </a:p>
      </dgm:t>
    </dgm:pt>
    <dgm:pt modelId="{6A1C0F90-C947-4314-892A-E83797F9EE44}" type="parTrans" cxnId="{23599F08-C9CE-4149-A462-C1B3721B2A22}">
      <dgm:prSet/>
      <dgm:spPr/>
      <dgm:t>
        <a:bodyPr/>
        <a:lstStyle/>
        <a:p>
          <a:endParaRPr lang="en-US"/>
        </a:p>
      </dgm:t>
    </dgm:pt>
    <dgm:pt modelId="{769A077B-48BB-4E00-9603-2EA4CAC419FD}" type="sibTrans" cxnId="{23599F08-C9CE-4149-A462-C1B3721B2A22}">
      <dgm:prSet/>
      <dgm:spPr/>
      <dgm:t>
        <a:bodyPr/>
        <a:lstStyle/>
        <a:p>
          <a:endParaRPr lang="en-US"/>
        </a:p>
      </dgm:t>
    </dgm:pt>
    <dgm:pt modelId="{66F2E139-97D8-4438-8C91-14C024C7A780}">
      <dgm:prSet phldrT="[Text]"/>
      <dgm:spPr/>
      <dgm:t>
        <a:bodyPr/>
        <a:lstStyle/>
        <a:p>
          <a:r>
            <a:rPr lang="en-US" dirty="0" smtClean="0"/>
            <a:t>Broadband &amp; GDP</a:t>
          </a:r>
          <a:endParaRPr lang="en-US" dirty="0"/>
        </a:p>
      </dgm:t>
    </dgm:pt>
    <dgm:pt modelId="{392B20D7-9677-4ED4-B5DF-BA1B4D591DE9}" type="parTrans" cxnId="{DB0AD1BC-E52B-40BA-8EB9-6A70B5F41F50}">
      <dgm:prSet/>
      <dgm:spPr/>
      <dgm:t>
        <a:bodyPr/>
        <a:lstStyle/>
        <a:p>
          <a:endParaRPr lang="en-US"/>
        </a:p>
      </dgm:t>
    </dgm:pt>
    <dgm:pt modelId="{E7133855-D8F8-4E43-988F-470AB17F00C6}" type="sibTrans" cxnId="{DB0AD1BC-E52B-40BA-8EB9-6A70B5F41F50}">
      <dgm:prSet/>
      <dgm:spPr/>
      <dgm:t>
        <a:bodyPr/>
        <a:lstStyle/>
        <a:p>
          <a:endParaRPr lang="en-US"/>
        </a:p>
      </dgm:t>
    </dgm:pt>
    <dgm:pt modelId="{A01BF732-CAF3-4AC6-A4FB-9453B620BB8C}">
      <dgm:prSet phldrT="[Text]"/>
      <dgm:spPr/>
      <dgm:t>
        <a:bodyPr/>
        <a:lstStyle/>
        <a:p>
          <a:r>
            <a:rPr lang="en-US" dirty="0" smtClean="0"/>
            <a:t>Nigerian  Market scorecard</a:t>
          </a:r>
          <a:endParaRPr lang="en-US" dirty="0"/>
        </a:p>
      </dgm:t>
    </dgm:pt>
    <dgm:pt modelId="{6108E22D-08E6-4BB5-9F95-69C6A7EF8647}" type="parTrans" cxnId="{25740C68-9581-4697-972A-B46C67ABBF11}">
      <dgm:prSet/>
      <dgm:spPr/>
      <dgm:t>
        <a:bodyPr/>
        <a:lstStyle/>
        <a:p>
          <a:endParaRPr lang="en-US"/>
        </a:p>
      </dgm:t>
    </dgm:pt>
    <dgm:pt modelId="{22496DBE-6B74-4876-9ABC-C56B530B5F24}" type="sibTrans" cxnId="{25740C68-9581-4697-972A-B46C67ABBF11}">
      <dgm:prSet/>
      <dgm:spPr/>
      <dgm:t>
        <a:bodyPr/>
        <a:lstStyle/>
        <a:p>
          <a:endParaRPr lang="en-US"/>
        </a:p>
      </dgm:t>
    </dgm:pt>
    <dgm:pt modelId="{E79789C7-FDAE-4AD5-A3BF-26881E014BF3}">
      <dgm:prSet/>
      <dgm:spPr/>
      <dgm:t>
        <a:bodyPr/>
        <a:lstStyle/>
        <a:p>
          <a:r>
            <a:rPr lang="en-US" dirty="0" smtClean="0"/>
            <a:t>Facts - Stats</a:t>
          </a:r>
          <a:endParaRPr lang="en-US" dirty="0"/>
        </a:p>
      </dgm:t>
    </dgm:pt>
    <dgm:pt modelId="{7479B56B-FF61-4653-A465-623324426D66}" type="parTrans" cxnId="{49594663-9DB9-4B37-8CA6-1E0E57ECB583}">
      <dgm:prSet/>
      <dgm:spPr/>
      <dgm:t>
        <a:bodyPr/>
        <a:lstStyle/>
        <a:p>
          <a:endParaRPr lang="en-US"/>
        </a:p>
      </dgm:t>
    </dgm:pt>
    <dgm:pt modelId="{B299DA1E-D844-4DAF-A87D-F6A68F787150}" type="sibTrans" cxnId="{49594663-9DB9-4B37-8CA6-1E0E57ECB583}">
      <dgm:prSet/>
      <dgm:spPr/>
      <dgm:t>
        <a:bodyPr/>
        <a:lstStyle/>
        <a:p>
          <a:endParaRPr lang="en-US"/>
        </a:p>
      </dgm:t>
    </dgm:pt>
    <dgm:pt modelId="{ECDF7682-F1BB-4797-BE95-BA8F502B72CD}">
      <dgm:prSet/>
      <dgm:spPr/>
      <dgm:t>
        <a:bodyPr/>
        <a:lstStyle/>
        <a:p>
          <a:r>
            <a:rPr lang="en-US" dirty="0" smtClean="0"/>
            <a:t>Milestones and FFT </a:t>
          </a:r>
          <a:endParaRPr lang="en-US" dirty="0"/>
        </a:p>
      </dgm:t>
    </dgm:pt>
    <dgm:pt modelId="{F41B2D7A-9FD3-4F22-864C-9B2954FD6803}" type="parTrans" cxnId="{FC898E20-EBFF-4297-9953-4B76E582078D}">
      <dgm:prSet/>
      <dgm:spPr/>
      <dgm:t>
        <a:bodyPr/>
        <a:lstStyle/>
        <a:p>
          <a:endParaRPr lang="en-US"/>
        </a:p>
      </dgm:t>
    </dgm:pt>
    <dgm:pt modelId="{B12D5C06-5F32-44E2-A9AE-B06832A2F191}" type="sibTrans" cxnId="{FC898E20-EBFF-4297-9953-4B76E582078D}">
      <dgm:prSet/>
      <dgm:spPr/>
      <dgm:t>
        <a:bodyPr/>
        <a:lstStyle/>
        <a:p>
          <a:endParaRPr lang="en-US"/>
        </a:p>
      </dgm:t>
    </dgm:pt>
    <dgm:pt modelId="{0468479E-2520-4E31-9897-4A4B2E4C61E5}" type="pres">
      <dgm:prSet presAssocID="{D807E8B1-FA12-4E22-AC16-B75DF7FE8DAB}" presName="compositeShape" presStyleCnt="0">
        <dgm:presLayoutVars>
          <dgm:chMax val="7"/>
          <dgm:dir/>
          <dgm:resizeHandles val="exact"/>
        </dgm:presLayoutVars>
      </dgm:prSet>
      <dgm:spPr/>
      <dgm:t>
        <a:bodyPr/>
        <a:lstStyle/>
        <a:p>
          <a:endParaRPr lang="en-US"/>
        </a:p>
      </dgm:t>
    </dgm:pt>
    <dgm:pt modelId="{B5EDFB7F-9B0A-4F49-ACBD-45997E42056A}" type="pres">
      <dgm:prSet presAssocID="{D807E8B1-FA12-4E22-AC16-B75DF7FE8DAB}" presName="wedge1" presStyleLbl="node1" presStyleIdx="0" presStyleCnt="7"/>
      <dgm:spPr/>
      <dgm:t>
        <a:bodyPr/>
        <a:lstStyle/>
        <a:p>
          <a:endParaRPr lang="en-US"/>
        </a:p>
      </dgm:t>
    </dgm:pt>
    <dgm:pt modelId="{3DF31C4C-0CC7-45A1-8212-0B876CA332C9}" type="pres">
      <dgm:prSet presAssocID="{D807E8B1-FA12-4E22-AC16-B75DF7FE8DAB}" presName="dummy1a" presStyleCnt="0"/>
      <dgm:spPr/>
    </dgm:pt>
    <dgm:pt modelId="{AF00EBDD-383B-4E0B-A858-AA2039851EBC}" type="pres">
      <dgm:prSet presAssocID="{D807E8B1-FA12-4E22-AC16-B75DF7FE8DAB}" presName="dummy1b" presStyleCnt="0"/>
      <dgm:spPr/>
    </dgm:pt>
    <dgm:pt modelId="{5690ADA2-E564-457E-B630-E665AE2728EF}" type="pres">
      <dgm:prSet presAssocID="{D807E8B1-FA12-4E22-AC16-B75DF7FE8DAB}" presName="wedge1Tx" presStyleLbl="node1" presStyleIdx="0" presStyleCnt="7">
        <dgm:presLayoutVars>
          <dgm:chMax val="0"/>
          <dgm:chPref val="0"/>
          <dgm:bulletEnabled val="1"/>
        </dgm:presLayoutVars>
      </dgm:prSet>
      <dgm:spPr/>
      <dgm:t>
        <a:bodyPr/>
        <a:lstStyle/>
        <a:p>
          <a:endParaRPr lang="en-US"/>
        </a:p>
      </dgm:t>
    </dgm:pt>
    <dgm:pt modelId="{11C0D5A2-BDAC-4F70-A8A0-0B5F85B6408E}" type="pres">
      <dgm:prSet presAssocID="{D807E8B1-FA12-4E22-AC16-B75DF7FE8DAB}" presName="wedge2" presStyleLbl="node1" presStyleIdx="1" presStyleCnt="7"/>
      <dgm:spPr/>
      <dgm:t>
        <a:bodyPr/>
        <a:lstStyle/>
        <a:p>
          <a:endParaRPr lang="en-US"/>
        </a:p>
      </dgm:t>
    </dgm:pt>
    <dgm:pt modelId="{F6BFD4F0-ACC2-4274-B255-7D0E03A09BAB}" type="pres">
      <dgm:prSet presAssocID="{D807E8B1-FA12-4E22-AC16-B75DF7FE8DAB}" presName="dummy2a" presStyleCnt="0"/>
      <dgm:spPr/>
    </dgm:pt>
    <dgm:pt modelId="{CCA546F9-D90B-4C2E-84E1-11C479AB472F}" type="pres">
      <dgm:prSet presAssocID="{D807E8B1-FA12-4E22-AC16-B75DF7FE8DAB}" presName="dummy2b" presStyleCnt="0"/>
      <dgm:spPr/>
    </dgm:pt>
    <dgm:pt modelId="{F808B0D6-8DA3-49D5-ACDE-3B368F18A484}" type="pres">
      <dgm:prSet presAssocID="{D807E8B1-FA12-4E22-AC16-B75DF7FE8DAB}" presName="wedge2Tx" presStyleLbl="node1" presStyleIdx="1" presStyleCnt="7">
        <dgm:presLayoutVars>
          <dgm:chMax val="0"/>
          <dgm:chPref val="0"/>
          <dgm:bulletEnabled val="1"/>
        </dgm:presLayoutVars>
      </dgm:prSet>
      <dgm:spPr/>
      <dgm:t>
        <a:bodyPr/>
        <a:lstStyle/>
        <a:p>
          <a:endParaRPr lang="en-US"/>
        </a:p>
      </dgm:t>
    </dgm:pt>
    <dgm:pt modelId="{8FF47636-4600-4892-9F57-8B25404583EB}" type="pres">
      <dgm:prSet presAssocID="{D807E8B1-FA12-4E22-AC16-B75DF7FE8DAB}" presName="wedge3" presStyleLbl="node1" presStyleIdx="2" presStyleCnt="7"/>
      <dgm:spPr/>
      <dgm:t>
        <a:bodyPr/>
        <a:lstStyle/>
        <a:p>
          <a:endParaRPr lang="en-US"/>
        </a:p>
      </dgm:t>
    </dgm:pt>
    <dgm:pt modelId="{73D91A34-A74C-4135-BA4A-035FDD30F137}" type="pres">
      <dgm:prSet presAssocID="{D807E8B1-FA12-4E22-AC16-B75DF7FE8DAB}" presName="dummy3a" presStyleCnt="0"/>
      <dgm:spPr/>
    </dgm:pt>
    <dgm:pt modelId="{7C8FE641-B43B-410D-B237-FAC03A97308B}" type="pres">
      <dgm:prSet presAssocID="{D807E8B1-FA12-4E22-AC16-B75DF7FE8DAB}" presName="dummy3b" presStyleCnt="0"/>
      <dgm:spPr/>
    </dgm:pt>
    <dgm:pt modelId="{B7318CBC-A402-43E2-9401-F818526A9526}" type="pres">
      <dgm:prSet presAssocID="{D807E8B1-FA12-4E22-AC16-B75DF7FE8DAB}" presName="wedge3Tx" presStyleLbl="node1" presStyleIdx="2" presStyleCnt="7">
        <dgm:presLayoutVars>
          <dgm:chMax val="0"/>
          <dgm:chPref val="0"/>
          <dgm:bulletEnabled val="1"/>
        </dgm:presLayoutVars>
      </dgm:prSet>
      <dgm:spPr/>
      <dgm:t>
        <a:bodyPr/>
        <a:lstStyle/>
        <a:p>
          <a:endParaRPr lang="en-US"/>
        </a:p>
      </dgm:t>
    </dgm:pt>
    <dgm:pt modelId="{4A808C43-1747-497D-B6CD-D0FA58A6AB80}" type="pres">
      <dgm:prSet presAssocID="{D807E8B1-FA12-4E22-AC16-B75DF7FE8DAB}" presName="wedge4" presStyleLbl="node1" presStyleIdx="3" presStyleCnt="7"/>
      <dgm:spPr/>
      <dgm:t>
        <a:bodyPr/>
        <a:lstStyle/>
        <a:p>
          <a:endParaRPr lang="en-US"/>
        </a:p>
      </dgm:t>
    </dgm:pt>
    <dgm:pt modelId="{4A5063AC-8D83-4C68-9C63-7299120FA531}" type="pres">
      <dgm:prSet presAssocID="{D807E8B1-FA12-4E22-AC16-B75DF7FE8DAB}" presName="dummy4a" presStyleCnt="0"/>
      <dgm:spPr/>
    </dgm:pt>
    <dgm:pt modelId="{24CC78DF-3BA2-4CE6-8D4B-C8E4A4EF95C1}" type="pres">
      <dgm:prSet presAssocID="{D807E8B1-FA12-4E22-AC16-B75DF7FE8DAB}" presName="dummy4b" presStyleCnt="0"/>
      <dgm:spPr/>
    </dgm:pt>
    <dgm:pt modelId="{3700B7B4-2619-41A6-9ED9-9D47A0808C06}" type="pres">
      <dgm:prSet presAssocID="{D807E8B1-FA12-4E22-AC16-B75DF7FE8DAB}" presName="wedge4Tx" presStyleLbl="node1" presStyleIdx="3" presStyleCnt="7">
        <dgm:presLayoutVars>
          <dgm:chMax val="0"/>
          <dgm:chPref val="0"/>
          <dgm:bulletEnabled val="1"/>
        </dgm:presLayoutVars>
      </dgm:prSet>
      <dgm:spPr/>
      <dgm:t>
        <a:bodyPr/>
        <a:lstStyle/>
        <a:p>
          <a:endParaRPr lang="en-US"/>
        </a:p>
      </dgm:t>
    </dgm:pt>
    <dgm:pt modelId="{3BB0D2EC-B28B-47AA-AB0E-E5091AD18C05}" type="pres">
      <dgm:prSet presAssocID="{D807E8B1-FA12-4E22-AC16-B75DF7FE8DAB}" presName="wedge5" presStyleLbl="node1" presStyleIdx="4" presStyleCnt="7"/>
      <dgm:spPr/>
      <dgm:t>
        <a:bodyPr/>
        <a:lstStyle/>
        <a:p>
          <a:endParaRPr lang="en-US"/>
        </a:p>
      </dgm:t>
    </dgm:pt>
    <dgm:pt modelId="{435D6260-0425-4382-B3A3-885B68CD6E05}" type="pres">
      <dgm:prSet presAssocID="{D807E8B1-FA12-4E22-AC16-B75DF7FE8DAB}" presName="dummy5a" presStyleCnt="0"/>
      <dgm:spPr/>
    </dgm:pt>
    <dgm:pt modelId="{DEFCBB2F-D9E9-4EC9-8976-1B4FF884CD3E}" type="pres">
      <dgm:prSet presAssocID="{D807E8B1-FA12-4E22-AC16-B75DF7FE8DAB}" presName="dummy5b" presStyleCnt="0"/>
      <dgm:spPr/>
    </dgm:pt>
    <dgm:pt modelId="{70F9A346-2025-459F-8B8D-8A728153835F}" type="pres">
      <dgm:prSet presAssocID="{D807E8B1-FA12-4E22-AC16-B75DF7FE8DAB}" presName="wedge5Tx" presStyleLbl="node1" presStyleIdx="4" presStyleCnt="7">
        <dgm:presLayoutVars>
          <dgm:chMax val="0"/>
          <dgm:chPref val="0"/>
          <dgm:bulletEnabled val="1"/>
        </dgm:presLayoutVars>
      </dgm:prSet>
      <dgm:spPr/>
      <dgm:t>
        <a:bodyPr/>
        <a:lstStyle/>
        <a:p>
          <a:endParaRPr lang="en-US"/>
        </a:p>
      </dgm:t>
    </dgm:pt>
    <dgm:pt modelId="{F7877668-026C-4ADC-B05B-BD77CBFFC361}" type="pres">
      <dgm:prSet presAssocID="{D807E8B1-FA12-4E22-AC16-B75DF7FE8DAB}" presName="wedge6" presStyleLbl="node1" presStyleIdx="5" presStyleCnt="7" custScaleX="105403" custScaleY="98409" custLinFactNeighborX="-333" custLinFactNeighborY="-333"/>
      <dgm:spPr/>
      <dgm:t>
        <a:bodyPr/>
        <a:lstStyle/>
        <a:p>
          <a:endParaRPr lang="en-US"/>
        </a:p>
      </dgm:t>
    </dgm:pt>
    <dgm:pt modelId="{FCB0183B-76DF-4EAD-A494-F23F1E25F4EC}" type="pres">
      <dgm:prSet presAssocID="{D807E8B1-FA12-4E22-AC16-B75DF7FE8DAB}" presName="dummy6a" presStyleCnt="0"/>
      <dgm:spPr/>
    </dgm:pt>
    <dgm:pt modelId="{3029100D-86A0-4EF1-AC3B-D0170E348ABD}" type="pres">
      <dgm:prSet presAssocID="{D807E8B1-FA12-4E22-AC16-B75DF7FE8DAB}" presName="dummy6b" presStyleCnt="0"/>
      <dgm:spPr/>
    </dgm:pt>
    <dgm:pt modelId="{96E8A878-0CE6-4BCD-8A0C-FEC23F6E597F}" type="pres">
      <dgm:prSet presAssocID="{D807E8B1-FA12-4E22-AC16-B75DF7FE8DAB}" presName="wedge6Tx" presStyleLbl="node1" presStyleIdx="5" presStyleCnt="7">
        <dgm:presLayoutVars>
          <dgm:chMax val="0"/>
          <dgm:chPref val="0"/>
          <dgm:bulletEnabled val="1"/>
        </dgm:presLayoutVars>
      </dgm:prSet>
      <dgm:spPr/>
      <dgm:t>
        <a:bodyPr/>
        <a:lstStyle/>
        <a:p>
          <a:endParaRPr lang="en-US"/>
        </a:p>
      </dgm:t>
    </dgm:pt>
    <dgm:pt modelId="{5FFB7C80-990D-4AA7-AEDB-D88B7AC3FDBD}" type="pres">
      <dgm:prSet presAssocID="{D807E8B1-FA12-4E22-AC16-B75DF7FE8DAB}" presName="wedge7" presStyleLbl="node1" presStyleIdx="6" presStyleCnt="7"/>
      <dgm:spPr/>
      <dgm:t>
        <a:bodyPr/>
        <a:lstStyle/>
        <a:p>
          <a:endParaRPr lang="en-US"/>
        </a:p>
      </dgm:t>
    </dgm:pt>
    <dgm:pt modelId="{01CC754D-0096-4591-9ED8-DC1ABFA94A29}" type="pres">
      <dgm:prSet presAssocID="{D807E8B1-FA12-4E22-AC16-B75DF7FE8DAB}" presName="dummy7a" presStyleCnt="0"/>
      <dgm:spPr/>
    </dgm:pt>
    <dgm:pt modelId="{2564531D-88C3-40AC-B52D-334BA3D08374}" type="pres">
      <dgm:prSet presAssocID="{D807E8B1-FA12-4E22-AC16-B75DF7FE8DAB}" presName="dummy7b" presStyleCnt="0"/>
      <dgm:spPr/>
    </dgm:pt>
    <dgm:pt modelId="{CFA609E6-B2CD-4612-B20B-813F24A6D19A}" type="pres">
      <dgm:prSet presAssocID="{D807E8B1-FA12-4E22-AC16-B75DF7FE8DAB}" presName="wedge7Tx" presStyleLbl="node1" presStyleIdx="6" presStyleCnt="7">
        <dgm:presLayoutVars>
          <dgm:chMax val="0"/>
          <dgm:chPref val="0"/>
          <dgm:bulletEnabled val="1"/>
        </dgm:presLayoutVars>
      </dgm:prSet>
      <dgm:spPr/>
      <dgm:t>
        <a:bodyPr/>
        <a:lstStyle/>
        <a:p>
          <a:endParaRPr lang="en-US"/>
        </a:p>
      </dgm:t>
    </dgm:pt>
    <dgm:pt modelId="{7A109960-A31E-4708-9CA9-E7849A08E096}" type="pres">
      <dgm:prSet presAssocID="{9E6FCC11-49AB-4059-BE97-A83A4B6A9065}" presName="arrowWedge1" presStyleLbl="fgSibTrans2D1" presStyleIdx="0" presStyleCnt="7"/>
      <dgm:spPr/>
    </dgm:pt>
    <dgm:pt modelId="{C639025F-4F4C-4913-97B0-DF0683867B61}" type="pres">
      <dgm:prSet presAssocID="{076EF62E-FE8B-4AB1-8B1B-2D970E729B4B}" presName="arrowWedge2" presStyleLbl="fgSibTrans2D1" presStyleIdx="1" presStyleCnt="7"/>
      <dgm:spPr/>
    </dgm:pt>
    <dgm:pt modelId="{C444EC3A-83CA-4A04-9732-FEDF53271825}" type="pres">
      <dgm:prSet presAssocID="{769A077B-48BB-4E00-9603-2EA4CAC419FD}" presName="arrowWedge3" presStyleLbl="fgSibTrans2D1" presStyleIdx="2" presStyleCnt="7"/>
      <dgm:spPr/>
    </dgm:pt>
    <dgm:pt modelId="{3885FCF1-DEDE-4750-B807-A1ED97BF02AE}" type="pres">
      <dgm:prSet presAssocID="{E7133855-D8F8-4E43-988F-470AB17F00C6}" presName="arrowWedge4" presStyleLbl="fgSibTrans2D1" presStyleIdx="3" presStyleCnt="7"/>
      <dgm:spPr/>
    </dgm:pt>
    <dgm:pt modelId="{1D3A147A-3B1B-42EB-A14D-613439CA80D1}" type="pres">
      <dgm:prSet presAssocID="{22496DBE-6B74-4876-9ABC-C56B530B5F24}" presName="arrowWedge5" presStyleLbl="fgSibTrans2D1" presStyleIdx="4" presStyleCnt="7"/>
      <dgm:spPr/>
    </dgm:pt>
    <dgm:pt modelId="{CA3C77CA-79AB-4E13-903A-A1EFD56DD806}" type="pres">
      <dgm:prSet presAssocID="{B299DA1E-D844-4DAF-A87D-F6A68F787150}" presName="arrowWedge6" presStyleLbl="fgSibTrans2D1" presStyleIdx="5" presStyleCnt="7"/>
      <dgm:spPr/>
    </dgm:pt>
    <dgm:pt modelId="{90651BE7-C100-4AC9-92CC-E73B2D182856}" type="pres">
      <dgm:prSet presAssocID="{B12D5C06-5F32-44E2-A9AE-B06832A2F191}" presName="arrowWedge7" presStyleLbl="fgSibTrans2D1" presStyleIdx="6" presStyleCnt="7"/>
      <dgm:spPr/>
    </dgm:pt>
  </dgm:ptLst>
  <dgm:cxnLst>
    <dgm:cxn modelId="{808D93B4-C895-4A7D-A90A-6C98D18D0F88}" type="presOf" srcId="{E79789C7-FDAE-4AD5-A3BF-26881E014BF3}" destId="{F7877668-026C-4ADC-B05B-BD77CBFFC361}" srcOrd="0" destOrd="0" presId="urn:microsoft.com/office/officeart/2005/8/layout/cycle8"/>
    <dgm:cxn modelId="{FC898E20-EBFF-4297-9953-4B76E582078D}" srcId="{D807E8B1-FA12-4E22-AC16-B75DF7FE8DAB}" destId="{ECDF7682-F1BB-4797-BE95-BA8F502B72CD}" srcOrd="6" destOrd="0" parTransId="{F41B2D7A-9FD3-4F22-864C-9B2954FD6803}" sibTransId="{B12D5C06-5F32-44E2-A9AE-B06832A2F191}"/>
    <dgm:cxn modelId="{49594663-9DB9-4B37-8CA6-1E0E57ECB583}" srcId="{D807E8B1-FA12-4E22-AC16-B75DF7FE8DAB}" destId="{E79789C7-FDAE-4AD5-A3BF-26881E014BF3}" srcOrd="5" destOrd="0" parTransId="{7479B56B-FF61-4653-A465-623324426D66}" sibTransId="{B299DA1E-D844-4DAF-A87D-F6A68F787150}"/>
    <dgm:cxn modelId="{8E3DD14B-0870-4931-B382-1B1BFD35B700}" type="presOf" srcId="{ECDF7682-F1BB-4797-BE95-BA8F502B72CD}" destId="{CFA609E6-B2CD-4612-B20B-813F24A6D19A}" srcOrd="1" destOrd="0" presId="urn:microsoft.com/office/officeart/2005/8/layout/cycle8"/>
    <dgm:cxn modelId="{AB7815C6-6938-440F-A210-40D922DF16A8}" type="presOf" srcId="{66F2E139-97D8-4438-8C91-14C024C7A780}" destId="{4A808C43-1747-497D-B6CD-D0FA58A6AB80}" srcOrd="0" destOrd="0" presId="urn:microsoft.com/office/officeart/2005/8/layout/cycle8"/>
    <dgm:cxn modelId="{7FF93B5F-946D-452D-9F57-B399F17F77B1}" type="presOf" srcId="{E79789C7-FDAE-4AD5-A3BF-26881E014BF3}" destId="{96E8A878-0CE6-4BCD-8A0C-FEC23F6E597F}" srcOrd="1" destOrd="0" presId="urn:microsoft.com/office/officeart/2005/8/layout/cycle8"/>
    <dgm:cxn modelId="{65B8E98F-08BD-410F-997A-16720AFE72BC}" type="presOf" srcId="{33FE36F6-10F9-4B20-91F4-2A092463E6AB}" destId="{8FF47636-4600-4892-9F57-8B25404583EB}" srcOrd="0" destOrd="0" presId="urn:microsoft.com/office/officeart/2005/8/layout/cycle8"/>
    <dgm:cxn modelId="{B680BEE9-B065-4BF4-BD30-F05F07B9CB42}" srcId="{D807E8B1-FA12-4E22-AC16-B75DF7FE8DAB}" destId="{05D50455-24A1-493E-BD13-BC7CEEA6BFB0}" srcOrd="0" destOrd="0" parTransId="{4C5EEB4E-E735-4BBA-8581-65C95980AF35}" sibTransId="{9E6FCC11-49AB-4059-BE97-A83A4B6A9065}"/>
    <dgm:cxn modelId="{DB0AD1BC-E52B-40BA-8EB9-6A70B5F41F50}" srcId="{D807E8B1-FA12-4E22-AC16-B75DF7FE8DAB}" destId="{66F2E139-97D8-4438-8C91-14C024C7A780}" srcOrd="3" destOrd="0" parTransId="{392B20D7-9677-4ED4-B5DF-BA1B4D591DE9}" sibTransId="{E7133855-D8F8-4E43-988F-470AB17F00C6}"/>
    <dgm:cxn modelId="{57AC6859-6C31-4304-ADA5-E32701CE08F7}" type="presOf" srcId="{05D50455-24A1-493E-BD13-BC7CEEA6BFB0}" destId="{5690ADA2-E564-457E-B630-E665AE2728EF}" srcOrd="1" destOrd="0" presId="urn:microsoft.com/office/officeart/2005/8/layout/cycle8"/>
    <dgm:cxn modelId="{D493EF23-BA6B-4552-8EC5-7A7B8C0D366B}" type="presOf" srcId="{ECDF7682-F1BB-4797-BE95-BA8F502B72CD}" destId="{5FFB7C80-990D-4AA7-AEDB-D88B7AC3FDBD}" srcOrd="0" destOrd="0" presId="urn:microsoft.com/office/officeart/2005/8/layout/cycle8"/>
    <dgm:cxn modelId="{AB811D43-F1C4-4DFF-B649-7028662E54B1}" type="presOf" srcId="{66F2E139-97D8-4438-8C91-14C024C7A780}" destId="{3700B7B4-2619-41A6-9ED9-9D47A0808C06}" srcOrd="1" destOrd="0" presId="urn:microsoft.com/office/officeart/2005/8/layout/cycle8"/>
    <dgm:cxn modelId="{13D9E4CF-6262-4AD1-B627-D156ADD41056}" type="presOf" srcId="{A01BF732-CAF3-4AC6-A4FB-9453B620BB8C}" destId="{3BB0D2EC-B28B-47AA-AB0E-E5091AD18C05}" srcOrd="0" destOrd="0" presId="urn:microsoft.com/office/officeart/2005/8/layout/cycle8"/>
    <dgm:cxn modelId="{23599F08-C9CE-4149-A462-C1B3721B2A22}" srcId="{D807E8B1-FA12-4E22-AC16-B75DF7FE8DAB}" destId="{33FE36F6-10F9-4B20-91F4-2A092463E6AB}" srcOrd="2" destOrd="0" parTransId="{6A1C0F90-C947-4314-892A-E83797F9EE44}" sibTransId="{769A077B-48BB-4E00-9603-2EA4CAC419FD}"/>
    <dgm:cxn modelId="{4AFE5A0B-89A5-460F-B6A9-381946591E5E}" type="presOf" srcId="{D807E8B1-FA12-4E22-AC16-B75DF7FE8DAB}" destId="{0468479E-2520-4E31-9897-4A4B2E4C61E5}" srcOrd="0" destOrd="0" presId="urn:microsoft.com/office/officeart/2005/8/layout/cycle8"/>
    <dgm:cxn modelId="{25740C68-9581-4697-972A-B46C67ABBF11}" srcId="{D807E8B1-FA12-4E22-AC16-B75DF7FE8DAB}" destId="{A01BF732-CAF3-4AC6-A4FB-9453B620BB8C}" srcOrd="4" destOrd="0" parTransId="{6108E22D-08E6-4BB5-9F95-69C6A7EF8647}" sibTransId="{22496DBE-6B74-4876-9ABC-C56B530B5F24}"/>
    <dgm:cxn modelId="{782E7D0E-D764-41E9-927F-1EF8FBB84399}" type="presOf" srcId="{A01BF732-CAF3-4AC6-A4FB-9453B620BB8C}" destId="{70F9A346-2025-459F-8B8D-8A728153835F}" srcOrd="1" destOrd="0" presId="urn:microsoft.com/office/officeart/2005/8/layout/cycle8"/>
    <dgm:cxn modelId="{161E13E3-ED6B-4E5C-B75A-5433A94D7808}" type="presOf" srcId="{33FE36F6-10F9-4B20-91F4-2A092463E6AB}" destId="{B7318CBC-A402-43E2-9401-F818526A9526}" srcOrd="1" destOrd="0" presId="urn:microsoft.com/office/officeart/2005/8/layout/cycle8"/>
    <dgm:cxn modelId="{F4E7D84A-F540-4D22-8686-73227EC027AC}" type="presOf" srcId="{05D50455-24A1-493E-BD13-BC7CEEA6BFB0}" destId="{B5EDFB7F-9B0A-4F49-ACBD-45997E42056A}" srcOrd="0" destOrd="0" presId="urn:microsoft.com/office/officeart/2005/8/layout/cycle8"/>
    <dgm:cxn modelId="{D2548CD9-6D96-4903-8762-D221A7700CAD}" srcId="{D807E8B1-FA12-4E22-AC16-B75DF7FE8DAB}" destId="{04D65490-F1DA-4E4F-8604-F87A96B6DA23}" srcOrd="1" destOrd="0" parTransId="{314CD3BA-B4CE-4322-B892-C4A3124F4555}" sibTransId="{076EF62E-FE8B-4AB1-8B1B-2D970E729B4B}"/>
    <dgm:cxn modelId="{E20210FE-D991-46FD-BA12-29B88D9CAEE1}" type="presOf" srcId="{04D65490-F1DA-4E4F-8604-F87A96B6DA23}" destId="{11C0D5A2-BDAC-4F70-A8A0-0B5F85B6408E}" srcOrd="0" destOrd="0" presId="urn:microsoft.com/office/officeart/2005/8/layout/cycle8"/>
    <dgm:cxn modelId="{962BB6AA-A710-4F83-84AB-F25163D0E128}" type="presOf" srcId="{04D65490-F1DA-4E4F-8604-F87A96B6DA23}" destId="{F808B0D6-8DA3-49D5-ACDE-3B368F18A484}" srcOrd="1" destOrd="0" presId="urn:microsoft.com/office/officeart/2005/8/layout/cycle8"/>
    <dgm:cxn modelId="{B3D44A22-E10A-475D-98EB-9D89B18C7E4A}" type="presParOf" srcId="{0468479E-2520-4E31-9897-4A4B2E4C61E5}" destId="{B5EDFB7F-9B0A-4F49-ACBD-45997E42056A}" srcOrd="0" destOrd="0" presId="urn:microsoft.com/office/officeart/2005/8/layout/cycle8"/>
    <dgm:cxn modelId="{FC71567F-12BD-45FC-82F5-55A2D0E13160}" type="presParOf" srcId="{0468479E-2520-4E31-9897-4A4B2E4C61E5}" destId="{3DF31C4C-0CC7-45A1-8212-0B876CA332C9}" srcOrd="1" destOrd="0" presId="urn:microsoft.com/office/officeart/2005/8/layout/cycle8"/>
    <dgm:cxn modelId="{45C68565-4A4E-458C-8C81-B4DCE03676F8}" type="presParOf" srcId="{0468479E-2520-4E31-9897-4A4B2E4C61E5}" destId="{AF00EBDD-383B-4E0B-A858-AA2039851EBC}" srcOrd="2" destOrd="0" presId="urn:microsoft.com/office/officeart/2005/8/layout/cycle8"/>
    <dgm:cxn modelId="{EE37E397-8803-44AF-BB08-8F7C3D099418}" type="presParOf" srcId="{0468479E-2520-4E31-9897-4A4B2E4C61E5}" destId="{5690ADA2-E564-457E-B630-E665AE2728EF}" srcOrd="3" destOrd="0" presId="urn:microsoft.com/office/officeart/2005/8/layout/cycle8"/>
    <dgm:cxn modelId="{853B460C-9248-4794-A2EF-A23988E79202}" type="presParOf" srcId="{0468479E-2520-4E31-9897-4A4B2E4C61E5}" destId="{11C0D5A2-BDAC-4F70-A8A0-0B5F85B6408E}" srcOrd="4" destOrd="0" presId="urn:microsoft.com/office/officeart/2005/8/layout/cycle8"/>
    <dgm:cxn modelId="{3E1E304D-7C78-4FB5-A875-EA016CF80C01}" type="presParOf" srcId="{0468479E-2520-4E31-9897-4A4B2E4C61E5}" destId="{F6BFD4F0-ACC2-4274-B255-7D0E03A09BAB}" srcOrd="5" destOrd="0" presId="urn:microsoft.com/office/officeart/2005/8/layout/cycle8"/>
    <dgm:cxn modelId="{9E041C81-EE54-458C-AB1B-5144A4DBB272}" type="presParOf" srcId="{0468479E-2520-4E31-9897-4A4B2E4C61E5}" destId="{CCA546F9-D90B-4C2E-84E1-11C479AB472F}" srcOrd="6" destOrd="0" presId="urn:microsoft.com/office/officeart/2005/8/layout/cycle8"/>
    <dgm:cxn modelId="{342117F7-AE5E-4F1A-BED1-24FF2787C2F3}" type="presParOf" srcId="{0468479E-2520-4E31-9897-4A4B2E4C61E5}" destId="{F808B0D6-8DA3-49D5-ACDE-3B368F18A484}" srcOrd="7" destOrd="0" presId="urn:microsoft.com/office/officeart/2005/8/layout/cycle8"/>
    <dgm:cxn modelId="{589D9842-A5A2-480B-9018-D6F953BDA43E}" type="presParOf" srcId="{0468479E-2520-4E31-9897-4A4B2E4C61E5}" destId="{8FF47636-4600-4892-9F57-8B25404583EB}" srcOrd="8" destOrd="0" presId="urn:microsoft.com/office/officeart/2005/8/layout/cycle8"/>
    <dgm:cxn modelId="{8F4E3925-46DB-45E2-B543-B57A744CA48A}" type="presParOf" srcId="{0468479E-2520-4E31-9897-4A4B2E4C61E5}" destId="{73D91A34-A74C-4135-BA4A-035FDD30F137}" srcOrd="9" destOrd="0" presId="urn:microsoft.com/office/officeart/2005/8/layout/cycle8"/>
    <dgm:cxn modelId="{0390AE03-7CD3-470A-892B-B1369B102D00}" type="presParOf" srcId="{0468479E-2520-4E31-9897-4A4B2E4C61E5}" destId="{7C8FE641-B43B-410D-B237-FAC03A97308B}" srcOrd="10" destOrd="0" presId="urn:microsoft.com/office/officeart/2005/8/layout/cycle8"/>
    <dgm:cxn modelId="{EA776F2D-823F-43F0-95E0-B45CAF5CFB2F}" type="presParOf" srcId="{0468479E-2520-4E31-9897-4A4B2E4C61E5}" destId="{B7318CBC-A402-43E2-9401-F818526A9526}" srcOrd="11" destOrd="0" presId="urn:microsoft.com/office/officeart/2005/8/layout/cycle8"/>
    <dgm:cxn modelId="{52D5A09B-1152-49A9-8A2B-75283A32D3F8}" type="presParOf" srcId="{0468479E-2520-4E31-9897-4A4B2E4C61E5}" destId="{4A808C43-1747-497D-B6CD-D0FA58A6AB80}" srcOrd="12" destOrd="0" presId="urn:microsoft.com/office/officeart/2005/8/layout/cycle8"/>
    <dgm:cxn modelId="{588DA19D-1DFC-43A2-8A89-E86C5F070747}" type="presParOf" srcId="{0468479E-2520-4E31-9897-4A4B2E4C61E5}" destId="{4A5063AC-8D83-4C68-9C63-7299120FA531}" srcOrd="13" destOrd="0" presId="urn:microsoft.com/office/officeart/2005/8/layout/cycle8"/>
    <dgm:cxn modelId="{1F0C6D67-685D-4354-8311-56BC3502D28B}" type="presParOf" srcId="{0468479E-2520-4E31-9897-4A4B2E4C61E5}" destId="{24CC78DF-3BA2-4CE6-8D4B-C8E4A4EF95C1}" srcOrd="14" destOrd="0" presId="urn:microsoft.com/office/officeart/2005/8/layout/cycle8"/>
    <dgm:cxn modelId="{6338A60D-9B41-4EEC-AF45-014C9DF0DD9D}" type="presParOf" srcId="{0468479E-2520-4E31-9897-4A4B2E4C61E5}" destId="{3700B7B4-2619-41A6-9ED9-9D47A0808C06}" srcOrd="15" destOrd="0" presId="urn:microsoft.com/office/officeart/2005/8/layout/cycle8"/>
    <dgm:cxn modelId="{BB1E2B00-5C65-4D38-955C-34621EE5B69E}" type="presParOf" srcId="{0468479E-2520-4E31-9897-4A4B2E4C61E5}" destId="{3BB0D2EC-B28B-47AA-AB0E-E5091AD18C05}" srcOrd="16" destOrd="0" presId="urn:microsoft.com/office/officeart/2005/8/layout/cycle8"/>
    <dgm:cxn modelId="{A3EEDDE4-09A3-4BF5-B32F-D48BA29D23BC}" type="presParOf" srcId="{0468479E-2520-4E31-9897-4A4B2E4C61E5}" destId="{435D6260-0425-4382-B3A3-885B68CD6E05}" srcOrd="17" destOrd="0" presId="urn:microsoft.com/office/officeart/2005/8/layout/cycle8"/>
    <dgm:cxn modelId="{2D791B98-BA58-4DDA-A32D-D923E0A25200}" type="presParOf" srcId="{0468479E-2520-4E31-9897-4A4B2E4C61E5}" destId="{DEFCBB2F-D9E9-4EC9-8976-1B4FF884CD3E}" srcOrd="18" destOrd="0" presId="urn:microsoft.com/office/officeart/2005/8/layout/cycle8"/>
    <dgm:cxn modelId="{087EA85B-8381-46EC-8E62-8A10A0F78677}" type="presParOf" srcId="{0468479E-2520-4E31-9897-4A4B2E4C61E5}" destId="{70F9A346-2025-459F-8B8D-8A728153835F}" srcOrd="19" destOrd="0" presId="urn:microsoft.com/office/officeart/2005/8/layout/cycle8"/>
    <dgm:cxn modelId="{E131D9F2-0940-426C-A486-69E122302DCA}" type="presParOf" srcId="{0468479E-2520-4E31-9897-4A4B2E4C61E5}" destId="{F7877668-026C-4ADC-B05B-BD77CBFFC361}" srcOrd="20" destOrd="0" presId="urn:microsoft.com/office/officeart/2005/8/layout/cycle8"/>
    <dgm:cxn modelId="{1A3D2C79-37F7-4E0F-9FBF-38650E21E56B}" type="presParOf" srcId="{0468479E-2520-4E31-9897-4A4B2E4C61E5}" destId="{FCB0183B-76DF-4EAD-A494-F23F1E25F4EC}" srcOrd="21" destOrd="0" presId="urn:microsoft.com/office/officeart/2005/8/layout/cycle8"/>
    <dgm:cxn modelId="{F99FB06B-D509-4BE7-B12A-82AE393648EC}" type="presParOf" srcId="{0468479E-2520-4E31-9897-4A4B2E4C61E5}" destId="{3029100D-86A0-4EF1-AC3B-D0170E348ABD}" srcOrd="22" destOrd="0" presId="urn:microsoft.com/office/officeart/2005/8/layout/cycle8"/>
    <dgm:cxn modelId="{20BDDF80-27D9-4EBD-9E4D-5E13830671EC}" type="presParOf" srcId="{0468479E-2520-4E31-9897-4A4B2E4C61E5}" destId="{96E8A878-0CE6-4BCD-8A0C-FEC23F6E597F}" srcOrd="23" destOrd="0" presId="urn:microsoft.com/office/officeart/2005/8/layout/cycle8"/>
    <dgm:cxn modelId="{F2E96F57-FCD1-4F33-A84E-1892F7183C0E}" type="presParOf" srcId="{0468479E-2520-4E31-9897-4A4B2E4C61E5}" destId="{5FFB7C80-990D-4AA7-AEDB-D88B7AC3FDBD}" srcOrd="24" destOrd="0" presId="urn:microsoft.com/office/officeart/2005/8/layout/cycle8"/>
    <dgm:cxn modelId="{A72708ED-F259-4790-B723-9010735BFE40}" type="presParOf" srcId="{0468479E-2520-4E31-9897-4A4B2E4C61E5}" destId="{01CC754D-0096-4591-9ED8-DC1ABFA94A29}" srcOrd="25" destOrd="0" presId="urn:microsoft.com/office/officeart/2005/8/layout/cycle8"/>
    <dgm:cxn modelId="{C69CF0C6-E69C-4AFB-B346-D76476D693A0}" type="presParOf" srcId="{0468479E-2520-4E31-9897-4A4B2E4C61E5}" destId="{2564531D-88C3-40AC-B52D-334BA3D08374}" srcOrd="26" destOrd="0" presId="urn:microsoft.com/office/officeart/2005/8/layout/cycle8"/>
    <dgm:cxn modelId="{4D1F0216-AA0F-460A-9B6C-24E84CAE31E0}" type="presParOf" srcId="{0468479E-2520-4E31-9897-4A4B2E4C61E5}" destId="{CFA609E6-B2CD-4612-B20B-813F24A6D19A}" srcOrd="27" destOrd="0" presId="urn:microsoft.com/office/officeart/2005/8/layout/cycle8"/>
    <dgm:cxn modelId="{5C14535E-E97F-4AAD-8277-E15C9B0FB4D4}" type="presParOf" srcId="{0468479E-2520-4E31-9897-4A4B2E4C61E5}" destId="{7A109960-A31E-4708-9CA9-E7849A08E096}" srcOrd="28" destOrd="0" presId="urn:microsoft.com/office/officeart/2005/8/layout/cycle8"/>
    <dgm:cxn modelId="{67D28420-B0BD-4F8A-91CE-23968CFCA079}" type="presParOf" srcId="{0468479E-2520-4E31-9897-4A4B2E4C61E5}" destId="{C639025F-4F4C-4913-97B0-DF0683867B61}" srcOrd="29" destOrd="0" presId="urn:microsoft.com/office/officeart/2005/8/layout/cycle8"/>
    <dgm:cxn modelId="{4B58CB66-391F-4C00-BC5A-3560170B86FE}" type="presParOf" srcId="{0468479E-2520-4E31-9897-4A4B2E4C61E5}" destId="{C444EC3A-83CA-4A04-9732-FEDF53271825}" srcOrd="30" destOrd="0" presId="urn:microsoft.com/office/officeart/2005/8/layout/cycle8"/>
    <dgm:cxn modelId="{C900E3B7-F96D-4B7C-A38F-61AC8C9DCB0B}" type="presParOf" srcId="{0468479E-2520-4E31-9897-4A4B2E4C61E5}" destId="{3885FCF1-DEDE-4750-B807-A1ED97BF02AE}" srcOrd="31" destOrd="0" presId="urn:microsoft.com/office/officeart/2005/8/layout/cycle8"/>
    <dgm:cxn modelId="{EDEADB04-1938-40ED-B0ED-12F66DAA38A0}" type="presParOf" srcId="{0468479E-2520-4E31-9897-4A4B2E4C61E5}" destId="{1D3A147A-3B1B-42EB-A14D-613439CA80D1}" srcOrd="32" destOrd="0" presId="urn:microsoft.com/office/officeart/2005/8/layout/cycle8"/>
    <dgm:cxn modelId="{7B63EEC3-DCED-4583-A82C-BC13FA7CE74D}" type="presParOf" srcId="{0468479E-2520-4E31-9897-4A4B2E4C61E5}" destId="{CA3C77CA-79AB-4E13-903A-A1EFD56DD806}" srcOrd="33" destOrd="0" presId="urn:microsoft.com/office/officeart/2005/8/layout/cycle8"/>
    <dgm:cxn modelId="{B3CFA988-5014-415C-9152-089FAB101784}" type="presParOf" srcId="{0468479E-2520-4E31-9897-4A4B2E4C61E5}" destId="{90651BE7-C100-4AC9-92CC-E73B2D182856}" srcOrd="3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F07A6E-52A1-42B6-B08B-403B305BB8D9}"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ADAA9748-EA04-482E-BC5B-B7FC12F3A5CB}">
      <dgm:prSet phldrT="[Text]"/>
      <dgm:spPr/>
      <dgm:t>
        <a:bodyPr/>
        <a:lstStyle/>
        <a:p>
          <a:r>
            <a:rPr lang="en-US" dirty="0" smtClean="0"/>
            <a:t>Y 1999</a:t>
          </a:r>
          <a:endParaRPr lang="en-US" dirty="0"/>
        </a:p>
      </dgm:t>
    </dgm:pt>
    <dgm:pt modelId="{A1FE4383-C534-429D-85C9-3544D01BD78B}" type="parTrans" cxnId="{EA99D802-3889-46DD-BD4F-5FDF8FA0D13B}">
      <dgm:prSet/>
      <dgm:spPr/>
      <dgm:t>
        <a:bodyPr/>
        <a:lstStyle/>
        <a:p>
          <a:endParaRPr lang="en-US"/>
        </a:p>
      </dgm:t>
    </dgm:pt>
    <dgm:pt modelId="{49A57587-A6FE-4783-B6F9-C6A5F71B0C8C}" type="sibTrans" cxnId="{EA99D802-3889-46DD-BD4F-5FDF8FA0D13B}">
      <dgm:prSet/>
      <dgm:spPr/>
      <dgm:t>
        <a:bodyPr/>
        <a:lstStyle/>
        <a:p>
          <a:endParaRPr lang="en-US"/>
        </a:p>
      </dgm:t>
    </dgm:pt>
    <dgm:pt modelId="{2515F186-5F10-44AB-AA21-8DD5EBDC9DCA}">
      <dgm:prSet phldrT="[Text]"/>
      <dgm:spPr/>
      <dgm:t>
        <a:bodyPr/>
        <a:lstStyle/>
        <a:p>
          <a:r>
            <a:rPr lang="en-US" dirty="0" smtClean="0"/>
            <a:t>Connected lines 450,000</a:t>
          </a:r>
          <a:endParaRPr lang="en-US" dirty="0"/>
        </a:p>
      </dgm:t>
    </dgm:pt>
    <dgm:pt modelId="{DEAB69AC-1695-4DDF-B5B5-B26D38802ACA}" type="parTrans" cxnId="{985600F9-5DF3-44CE-9272-A7941559F988}">
      <dgm:prSet/>
      <dgm:spPr/>
      <dgm:t>
        <a:bodyPr/>
        <a:lstStyle/>
        <a:p>
          <a:endParaRPr lang="en-US"/>
        </a:p>
      </dgm:t>
    </dgm:pt>
    <dgm:pt modelId="{1AF9D7D1-8E3C-4BE8-B811-427C1F35001A}" type="sibTrans" cxnId="{985600F9-5DF3-44CE-9272-A7941559F988}">
      <dgm:prSet/>
      <dgm:spPr/>
      <dgm:t>
        <a:bodyPr/>
        <a:lstStyle/>
        <a:p>
          <a:endParaRPr lang="en-US"/>
        </a:p>
      </dgm:t>
    </dgm:pt>
    <dgm:pt modelId="{9ADD67A5-4B58-4CF9-B2A0-512C5A641C60}">
      <dgm:prSet phldrT="[Text]"/>
      <dgm:spPr/>
      <dgm:t>
        <a:bodyPr/>
        <a:lstStyle/>
        <a:p>
          <a:r>
            <a:rPr lang="en-US" dirty="0" smtClean="0"/>
            <a:t>Y 2005</a:t>
          </a:r>
          <a:endParaRPr lang="en-US" dirty="0"/>
        </a:p>
      </dgm:t>
    </dgm:pt>
    <dgm:pt modelId="{CBAE79C7-24A6-4DC8-9749-224B2A63A386}" type="parTrans" cxnId="{AB72BB58-4DCD-43B9-99D5-2DC25179D6FB}">
      <dgm:prSet/>
      <dgm:spPr/>
      <dgm:t>
        <a:bodyPr/>
        <a:lstStyle/>
        <a:p>
          <a:endParaRPr lang="en-US"/>
        </a:p>
      </dgm:t>
    </dgm:pt>
    <dgm:pt modelId="{AD7BAADA-6C0C-425B-89A2-924CC20CA4DF}" type="sibTrans" cxnId="{AB72BB58-4DCD-43B9-99D5-2DC25179D6FB}">
      <dgm:prSet/>
      <dgm:spPr/>
      <dgm:t>
        <a:bodyPr/>
        <a:lstStyle/>
        <a:p>
          <a:endParaRPr lang="en-US"/>
        </a:p>
      </dgm:t>
    </dgm:pt>
    <dgm:pt modelId="{33487234-2D16-4BF1-A45E-4ED4B57197FF}">
      <dgm:prSet phldrT="[Text]"/>
      <dgm:spPr/>
      <dgm:t>
        <a:bodyPr/>
        <a:lstStyle/>
        <a:p>
          <a:r>
            <a:rPr lang="en-US" dirty="0" smtClean="0"/>
            <a:t>Connected lines 1.2M</a:t>
          </a:r>
          <a:endParaRPr lang="en-US" dirty="0"/>
        </a:p>
      </dgm:t>
    </dgm:pt>
    <dgm:pt modelId="{E24142FC-1EE2-4C92-804E-07F24035FC46}" type="parTrans" cxnId="{54397DFC-950F-4141-AD8F-BC24C2281E62}">
      <dgm:prSet/>
      <dgm:spPr/>
      <dgm:t>
        <a:bodyPr/>
        <a:lstStyle/>
        <a:p>
          <a:endParaRPr lang="en-US"/>
        </a:p>
      </dgm:t>
    </dgm:pt>
    <dgm:pt modelId="{6A7EC65F-308F-4C7C-B63C-E5DA821571C2}" type="sibTrans" cxnId="{54397DFC-950F-4141-AD8F-BC24C2281E62}">
      <dgm:prSet/>
      <dgm:spPr/>
      <dgm:t>
        <a:bodyPr/>
        <a:lstStyle/>
        <a:p>
          <a:endParaRPr lang="en-US"/>
        </a:p>
      </dgm:t>
    </dgm:pt>
    <dgm:pt modelId="{170EC76B-266F-4F13-B2CC-186433249B5B}">
      <dgm:prSet phldrT="[Text]"/>
      <dgm:spPr/>
      <dgm:t>
        <a:bodyPr/>
        <a:lstStyle/>
        <a:p>
          <a:r>
            <a:rPr lang="en-US" dirty="0" smtClean="0"/>
            <a:t>Y 2015</a:t>
          </a:r>
          <a:endParaRPr lang="en-US" dirty="0"/>
        </a:p>
      </dgm:t>
    </dgm:pt>
    <dgm:pt modelId="{6BF428CA-FBB7-452D-8CB0-9902ED0B2B22}" type="parTrans" cxnId="{C6356408-40BF-4370-ADF2-9B11A5CF2CD6}">
      <dgm:prSet/>
      <dgm:spPr/>
      <dgm:t>
        <a:bodyPr/>
        <a:lstStyle/>
        <a:p>
          <a:endParaRPr lang="en-US"/>
        </a:p>
      </dgm:t>
    </dgm:pt>
    <dgm:pt modelId="{EFCAD940-F016-4659-AEF6-F408CCFDE2A2}" type="sibTrans" cxnId="{C6356408-40BF-4370-ADF2-9B11A5CF2CD6}">
      <dgm:prSet/>
      <dgm:spPr/>
      <dgm:t>
        <a:bodyPr/>
        <a:lstStyle/>
        <a:p>
          <a:endParaRPr lang="en-US"/>
        </a:p>
      </dgm:t>
    </dgm:pt>
    <dgm:pt modelId="{A446A88A-0D52-466E-8599-CA1AC51A7B7B}">
      <dgm:prSet phldrT="[Text]"/>
      <dgm:spPr/>
      <dgm:t>
        <a:bodyPr/>
        <a:lstStyle/>
        <a:p>
          <a:r>
            <a:rPr lang="en-US" dirty="0" smtClean="0"/>
            <a:t>Connected lines over 151M</a:t>
          </a:r>
          <a:endParaRPr lang="en-US" dirty="0"/>
        </a:p>
      </dgm:t>
    </dgm:pt>
    <dgm:pt modelId="{C5652980-EFE0-49FE-BD7E-F90A6B41AC5E}" type="parTrans" cxnId="{F43973AD-76FA-4B9C-B5A0-97A4B2233A25}">
      <dgm:prSet/>
      <dgm:spPr/>
      <dgm:t>
        <a:bodyPr/>
        <a:lstStyle/>
        <a:p>
          <a:endParaRPr lang="en-US"/>
        </a:p>
      </dgm:t>
    </dgm:pt>
    <dgm:pt modelId="{B4B8A589-F5F3-4430-8A38-08EB2E6B97FB}" type="sibTrans" cxnId="{F43973AD-76FA-4B9C-B5A0-97A4B2233A25}">
      <dgm:prSet/>
      <dgm:spPr/>
      <dgm:t>
        <a:bodyPr/>
        <a:lstStyle/>
        <a:p>
          <a:endParaRPr lang="en-US"/>
        </a:p>
      </dgm:t>
    </dgm:pt>
    <dgm:pt modelId="{8F0393AE-A9D4-40A1-84FA-0B568CA9AE6F}">
      <dgm:prSet phldrT="[Text]"/>
      <dgm:spPr/>
      <dgm:t>
        <a:bodyPr/>
        <a:lstStyle/>
        <a:p>
          <a:endParaRPr lang="en-US" dirty="0"/>
        </a:p>
      </dgm:t>
    </dgm:pt>
    <dgm:pt modelId="{1EF9FC27-AF16-41BE-BE7F-F5EA71B8D25F}" type="parTrans" cxnId="{612EBE0B-F160-4568-B455-50F55E62A3BA}">
      <dgm:prSet/>
      <dgm:spPr/>
      <dgm:t>
        <a:bodyPr/>
        <a:lstStyle/>
        <a:p>
          <a:endParaRPr lang="en-US"/>
        </a:p>
      </dgm:t>
    </dgm:pt>
    <dgm:pt modelId="{F9BCA9F2-3712-498D-9F8A-ED9B172E1F45}" type="sibTrans" cxnId="{612EBE0B-F160-4568-B455-50F55E62A3BA}">
      <dgm:prSet/>
      <dgm:spPr/>
      <dgm:t>
        <a:bodyPr/>
        <a:lstStyle/>
        <a:p>
          <a:endParaRPr lang="en-US"/>
        </a:p>
      </dgm:t>
    </dgm:pt>
    <dgm:pt modelId="{183EA9CC-B29B-4959-8B63-1979B23957B1}">
      <dgm:prSet phldrT="[Text]"/>
      <dgm:spPr/>
      <dgm:t>
        <a:bodyPr/>
        <a:lstStyle/>
        <a:p>
          <a:r>
            <a:rPr lang="en-US" dirty="0" smtClean="0"/>
            <a:t>Investment -$50M</a:t>
          </a:r>
          <a:endParaRPr lang="en-US" dirty="0"/>
        </a:p>
      </dgm:t>
    </dgm:pt>
    <dgm:pt modelId="{84CC9045-1B14-4255-A997-BC7EBD4D8334}" type="parTrans" cxnId="{F7484A02-B1D5-49A4-A8FD-21213CAD244F}">
      <dgm:prSet/>
      <dgm:spPr/>
      <dgm:t>
        <a:bodyPr/>
        <a:lstStyle/>
        <a:p>
          <a:endParaRPr lang="en-US"/>
        </a:p>
      </dgm:t>
    </dgm:pt>
    <dgm:pt modelId="{B1D8C408-8609-46D4-A28E-E8CBDDEAD37D}" type="sibTrans" cxnId="{F7484A02-B1D5-49A4-A8FD-21213CAD244F}">
      <dgm:prSet/>
      <dgm:spPr/>
      <dgm:t>
        <a:bodyPr/>
        <a:lstStyle/>
        <a:p>
          <a:endParaRPr lang="en-US"/>
        </a:p>
      </dgm:t>
    </dgm:pt>
    <dgm:pt modelId="{D5611A97-5CB3-4F7E-BB18-2810B9C8F7C9}">
      <dgm:prSet phldrT="[Text]"/>
      <dgm:spPr/>
      <dgm:t>
        <a:bodyPr/>
        <a:lstStyle/>
        <a:p>
          <a:r>
            <a:rPr lang="en-US" dirty="0" smtClean="0"/>
            <a:t>Investment - $7B</a:t>
          </a:r>
          <a:endParaRPr lang="en-US" dirty="0"/>
        </a:p>
      </dgm:t>
    </dgm:pt>
    <dgm:pt modelId="{C46666DF-7E13-41FF-929D-2D18BB045DB7}" type="parTrans" cxnId="{E154E9F4-2FC9-4689-85AA-EC660400A078}">
      <dgm:prSet/>
      <dgm:spPr/>
      <dgm:t>
        <a:bodyPr/>
        <a:lstStyle/>
        <a:p>
          <a:endParaRPr lang="en-US"/>
        </a:p>
      </dgm:t>
    </dgm:pt>
    <dgm:pt modelId="{4EDCEC6B-43AC-426C-8122-8DFC47C58BBC}" type="sibTrans" cxnId="{E154E9F4-2FC9-4689-85AA-EC660400A078}">
      <dgm:prSet/>
      <dgm:spPr/>
      <dgm:t>
        <a:bodyPr/>
        <a:lstStyle/>
        <a:p>
          <a:endParaRPr lang="en-US"/>
        </a:p>
      </dgm:t>
    </dgm:pt>
    <dgm:pt modelId="{C73CA7D9-375F-4015-8E59-66224152D421}">
      <dgm:prSet phldrT="[Text]"/>
      <dgm:spPr/>
      <dgm:t>
        <a:bodyPr/>
        <a:lstStyle/>
        <a:p>
          <a:r>
            <a:rPr lang="en-US" dirty="0" smtClean="0"/>
            <a:t>Investment – about $32B (2014)</a:t>
          </a:r>
          <a:endParaRPr lang="en-US" dirty="0"/>
        </a:p>
      </dgm:t>
    </dgm:pt>
    <dgm:pt modelId="{16F7B282-A9FE-4E3E-9D47-7DCEF8918FB0}" type="parTrans" cxnId="{B1411144-8949-40DE-AE21-85E41E04D886}">
      <dgm:prSet/>
      <dgm:spPr/>
      <dgm:t>
        <a:bodyPr/>
        <a:lstStyle/>
        <a:p>
          <a:endParaRPr lang="en-US"/>
        </a:p>
      </dgm:t>
    </dgm:pt>
    <dgm:pt modelId="{8A63307B-64AD-463A-A0C8-81AB55E278D3}" type="sibTrans" cxnId="{B1411144-8949-40DE-AE21-85E41E04D886}">
      <dgm:prSet/>
      <dgm:spPr/>
      <dgm:t>
        <a:bodyPr/>
        <a:lstStyle/>
        <a:p>
          <a:endParaRPr lang="en-US"/>
        </a:p>
      </dgm:t>
    </dgm:pt>
    <dgm:pt modelId="{015B6738-B8CB-4C40-8F94-59D710D082F3}" type="pres">
      <dgm:prSet presAssocID="{E6F07A6E-52A1-42B6-B08B-403B305BB8D9}" presName="linearFlow" presStyleCnt="0">
        <dgm:presLayoutVars>
          <dgm:dir/>
          <dgm:animLvl val="lvl"/>
          <dgm:resizeHandles val="exact"/>
        </dgm:presLayoutVars>
      </dgm:prSet>
      <dgm:spPr/>
      <dgm:t>
        <a:bodyPr/>
        <a:lstStyle/>
        <a:p>
          <a:endParaRPr lang="en-US"/>
        </a:p>
      </dgm:t>
    </dgm:pt>
    <dgm:pt modelId="{E2FFD315-3A7B-450D-9564-99B2ACB9787C}" type="pres">
      <dgm:prSet presAssocID="{ADAA9748-EA04-482E-BC5B-B7FC12F3A5CB}" presName="composite" presStyleCnt="0"/>
      <dgm:spPr/>
    </dgm:pt>
    <dgm:pt modelId="{920C0FC3-3CE0-41CF-B36D-813EE70F3020}" type="pres">
      <dgm:prSet presAssocID="{ADAA9748-EA04-482E-BC5B-B7FC12F3A5CB}" presName="parTx" presStyleLbl="node1" presStyleIdx="0" presStyleCnt="3">
        <dgm:presLayoutVars>
          <dgm:chMax val="0"/>
          <dgm:chPref val="0"/>
          <dgm:bulletEnabled val="1"/>
        </dgm:presLayoutVars>
      </dgm:prSet>
      <dgm:spPr/>
      <dgm:t>
        <a:bodyPr/>
        <a:lstStyle/>
        <a:p>
          <a:endParaRPr lang="en-US"/>
        </a:p>
      </dgm:t>
    </dgm:pt>
    <dgm:pt modelId="{06133EF1-70B6-42EA-84E8-576EE06AA4C9}" type="pres">
      <dgm:prSet presAssocID="{ADAA9748-EA04-482E-BC5B-B7FC12F3A5CB}" presName="parSh" presStyleLbl="node1" presStyleIdx="0" presStyleCnt="3"/>
      <dgm:spPr/>
      <dgm:t>
        <a:bodyPr/>
        <a:lstStyle/>
        <a:p>
          <a:endParaRPr lang="en-US"/>
        </a:p>
      </dgm:t>
    </dgm:pt>
    <dgm:pt modelId="{139DB158-62FD-4722-8D39-84FEE96263E1}" type="pres">
      <dgm:prSet presAssocID="{ADAA9748-EA04-482E-BC5B-B7FC12F3A5CB}" presName="desTx" presStyleLbl="fgAcc1" presStyleIdx="0" presStyleCnt="3">
        <dgm:presLayoutVars>
          <dgm:bulletEnabled val="1"/>
        </dgm:presLayoutVars>
      </dgm:prSet>
      <dgm:spPr/>
      <dgm:t>
        <a:bodyPr/>
        <a:lstStyle/>
        <a:p>
          <a:endParaRPr lang="en-US"/>
        </a:p>
      </dgm:t>
    </dgm:pt>
    <dgm:pt modelId="{393D57F4-819C-4764-AFD5-0955098FA24F}" type="pres">
      <dgm:prSet presAssocID="{49A57587-A6FE-4783-B6F9-C6A5F71B0C8C}" presName="sibTrans" presStyleLbl="sibTrans2D1" presStyleIdx="0" presStyleCnt="2"/>
      <dgm:spPr/>
      <dgm:t>
        <a:bodyPr/>
        <a:lstStyle/>
        <a:p>
          <a:endParaRPr lang="en-US"/>
        </a:p>
      </dgm:t>
    </dgm:pt>
    <dgm:pt modelId="{0E5EE090-BEB8-4FB5-8A6B-CDE57E14D25F}" type="pres">
      <dgm:prSet presAssocID="{49A57587-A6FE-4783-B6F9-C6A5F71B0C8C}" presName="connTx" presStyleLbl="sibTrans2D1" presStyleIdx="0" presStyleCnt="2"/>
      <dgm:spPr/>
      <dgm:t>
        <a:bodyPr/>
        <a:lstStyle/>
        <a:p>
          <a:endParaRPr lang="en-US"/>
        </a:p>
      </dgm:t>
    </dgm:pt>
    <dgm:pt modelId="{41743E2C-3334-48C6-BCEF-ED34273B9A40}" type="pres">
      <dgm:prSet presAssocID="{9ADD67A5-4B58-4CF9-B2A0-512C5A641C60}" presName="composite" presStyleCnt="0"/>
      <dgm:spPr/>
    </dgm:pt>
    <dgm:pt modelId="{9D021FF5-BA22-4B56-9EDD-A88688542107}" type="pres">
      <dgm:prSet presAssocID="{9ADD67A5-4B58-4CF9-B2A0-512C5A641C60}" presName="parTx" presStyleLbl="node1" presStyleIdx="0" presStyleCnt="3">
        <dgm:presLayoutVars>
          <dgm:chMax val="0"/>
          <dgm:chPref val="0"/>
          <dgm:bulletEnabled val="1"/>
        </dgm:presLayoutVars>
      </dgm:prSet>
      <dgm:spPr/>
      <dgm:t>
        <a:bodyPr/>
        <a:lstStyle/>
        <a:p>
          <a:endParaRPr lang="en-US"/>
        </a:p>
      </dgm:t>
    </dgm:pt>
    <dgm:pt modelId="{256EDBCD-0C6C-4BE2-918E-FFC3155B22EE}" type="pres">
      <dgm:prSet presAssocID="{9ADD67A5-4B58-4CF9-B2A0-512C5A641C60}" presName="parSh" presStyleLbl="node1" presStyleIdx="1" presStyleCnt="3"/>
      <dgm:spPr/>
      <dgm:t>
        <a:bodyPr/>
        <a:lstStyle/>
        <a:p>
          <a:endParaRPr lang="en-US"/>
        </a:p>
      </dgm:t>
    </dgm:pt>
    <dgm:pt modelId="{8740C8B7-B8BE-4DB2-A77F-64CF62784302}" type="pres">
      <dgm:prSet presAssocID="{9ADD67A5-4B58-4CF9-B2A0-512C5A641C60}" presName="desTx" presStyleLbl="fgAcc1" presStyleIdx="1" presStyleCnt="3">
        <dgm:presLayoutVars>
          <dgm:bulletEnabled val="1"/>
        </dgm:presLayoutVars>
      </dgm:prSet>
      <dgm:spPr/>
      <dgm:t>
        <a:bodyPr/>
        <a:lstStyle/>
        <a:p>
          <a:endParaRPr lang="en-US"/>
        </a:p>
      </dgm:t>
    </dgm:pt>
    <dgm:pt modelId="{A42075CA-7AA3-4694-BA08-E55949260AAA}" type="pres">
      <dgm:prSet presAssocID="{AD7BAADA-6C0C-425B-89A2-924CC20CA4DF}" presName="sibTrans" presStyleLbl="sibTrans2D1" presStyleIdx="1" presStyleCnt="2"/>
      <dgm:spPr/>
      <dgm:t>
        <a:bodyPr/>
        <a:lstStyle/>
        <a:p>
          <a:endParaRPr lang="en-US"/>
        </a:p>
      </dgm:t>
    </dgm:pt>
    <dgm:pt modelId="{7503CB40-56E6-4641-99A7-7B8D0064509C}" type="pres">
      <dgm:prSet presAssocID="{AD7BAADA-6C0C-425B-89A2-924CC20CA4DF}" presName="connTx" presStyleLbl="sibTrans2D1" presStyleIdx="1" presStyleCnt="2"/>
      <dgm:spPr/>
      <dgm:t>
        <a:bodyPr/>
        <a:lstStyle/>
        <a:p>
          <a:endParaRPr lang="en-US"/>
        </a:p>
      </dgm:t>
    </dgm:pt>
    <dgm:pt modelId="{C8FEF1F0-7D4A-4F27-8B27-5968DAEA84DD}" type="pres">
      <dgm:prSet presAssocID="{170EC76B-266F-4F13-B2CC-186433249B5B}" presName="composite" presStyleCnt="0"/>
      <dgm:spPr/>
    </dgm:pt>
    <dgm:pt modelId="{9C0A9AE3-85D6-40D0-89D8-EA9D7E451313}" type="pres">
      <dgm:prSet presAssocID="{170EC76B-266F-4F13-B2CC-186433249B5B}" presName="parTx" presStyleLbl="node1" presStyleIdx="1" presStyleCnt="3">
        <dgm:presLayoutVars>
          <dgm:chMax val="0"/>
          <dgm:chPref val="0"/>
          <dgm:bulletEnabled val="1"/>
        </dgm:presLayoutVars>
      </dgm:prSet>
      <dgm:spPr/>
      <dgm:t>
        <a:bodyPr/>
        <a:lstStyle/>
        <a:p>
          <a:endParaRPr lang="en-US"/>
        </a:p>
      </dgm:t>
    </dgm:pt>
    <dgm:pt modelId="{707C2DD9-05E8-4B8A-9302-14F14A0035D5}" type="pres">
      <dgm:prSet presAssocID="{170EC76B-266F-4F13-B2CC-186433249B5B}" presName="parSh" presStyleLbl="node1" presStyleIdx="2" presStyleCnt="3"/>
      <dgm:spPr/>
      <dgm:t>
        <a:bodyPr/>
        <a:lstStyle/>
        <a:p>
          <a:endParaRPr lang="en-US"/>
        </a:p>
      </dgm:t>
    </dgm:pt>
    <dgm:pt modelId="{C4E115B6-9CF9-4D59-A728-1B923F642369}" type="pres">
      <dgm:prSet presAssocID="{170EC76B-266F-4F13-B2CC-186433249B5B}" presName="desTx" presStyleLbl="fgAcc1" presStyleIdx="2" presStyleCnt="3">
        <dgm:presLayoutVars>
          <dgm:bulletEnabled val="1"/>
        </dgm:presLayoutVars>
      </dgm:prSet>
      <dgm:spPr/>
      <dgm:t>
        <a:bodyPr/>
        <a:lstStyle/>
        <a:p>
          <a:endParaRPr lang="en-US"/>
        </a:p>
      </dgm:t>
    </dgm:pt>
  </dgm:ptLst>
  <dgm:cxnLst>
    <dgm:cxn modelId="{AF8FF7FA-54BD-410B-82DA-DAF1D800D938}" type="presOf" srcId="{A446A88A-0D52-466E-8599-CA1AC51A7B7B}" destId="{C4E115B6-9CF9-4D59-A728-1B923F642369}" srcOrd="0" destOrd="0" presId="urn:microsoft.com/office/officeart/2005/8/layout/process3"/>
    <dgm:cxn modelId="{175BCCB0-1A3F-48C3-A071-E5191E87B9C3}" type="presOf" srcId="{49A57587-A6FE-4783-B6F9-C6A5F71B0C8C}" destId="{393D57F4-819C-4764-AFD5-0955098FA24F}" srcOrd="0" destOrd="0" presId="urn:microsoft.com/office/officeart/2005/8/layout/process3"/>
    <dgm:cxn modelId="{F7484A02-B1D5-49A4-A8FD-21213CAD244F}" srcId="{ADAA9748-EA04-482E-BC5B-B7FC12F3A5CB}" destId="{183EA9CC-B29B-4959-8B63-1979B23957B1}" srcOrd="1" destOrd="0" parTransId="{84CC9045-1B14-4255-A997-BC7EBD4D8334}" sibTransId="{B1D8C408-8609-46D4-A28E-E8CBDDEAD37D}"/>
    <dgm:cxn modelId="{F3577032-902F-47B7-BF12-911A5987F69E}" type="presOf" srcId="{D5611A97-5CB3-4F7E-BB18-2810B9C8F7C9}" destId="{8740C8B7-B8BE-4DB2-A77F-64CF62784302}" srcOrd="0" destOrd="1" presId="urn:microsoft.com/office/officeart/2005/8/layout/process3"/>
    <dgm:cxn modelId="{F43973AD-76FA-4B9C-B5A0-97A4B2233A25}" srcId="{170EC76B-266F-4F13-B2CC-186433249B5B}" destId="{A446A88A-0D52-466E-8599-CA1AC51A7B7B}" srcOrd="0" destOrd="0" parTransId="{C5652980-EFE0-49FE-BD7E-F90A6B41AC5E}" sibTransId="{B4B8A589-F5F3-4430-8A38-08EB2E6B97FB}"/>
    <dgm:cxn modelId="{E154E9F4-2FC9-4689-85AA-EC660400A078}" srcId="{9ADD67A5-4B58-4CF9-B2A0-512C5A641C60}" destId="{D5611A97-5CB3-4F7E-BB18-2810B9C8F7C9}" srcOrd="1" destOrd="0" parTransId="{C46666DF-7E13-41FF-929D-2D18BB045DB7}" sibTransId="{4EDCEC6B-43AC-426C-8122-8DFC47C58BBC}"/>
    <dgm:cxn modelId="{985600F9-5DF3-44CE-9272-A7941559F988}" srcId="{ADAA9748-EA04-482E-BC5B-B7FC12F3A5CB}" destId="{2515F186-5F10-44AB-AA21-8DD5EBDC9DCA}" srcOrd="0" destOrd="0" parTransId="{DEAB69AC-1695-4DDF-B5B5-B26D38802ACA}" sibTransId="{1AF9D7D1-8E3C-4BE8-B811-427C1F35001A}"/>
    <dgm:cxn modelId="{D54DB440-161A-4F71-8BCE-33BFCEED599D}" type="presOf" srcId="{2515F186-5F10-44AB-AA21-8DD5EBDC9DCA}" destId="{139DB158-62FD-4722-8D39-84FEE96263E1}" srcOrd="0" destOrd="0" presId="urn:microsoft.com/office/officeart/2005/8/layout/process3"/>
    <dgm:cxn modelId="{A9CA42FF-FF15-4930-BC52-D94820DFD968}" type="presOf" srcId="{170EC76B-266F-4F13-B2CC-186433249B5B}" destId="{9C0A9AE3-85D6-40D0-89D8-EA9D7E451313}" srcOrd="0" destOrd="0" presId="urn:microsoft.com/office/officeart/2005/8/layout/process3"/>
    <dgm:cxn modelId="{C6356408-40BF-4370-ADF2-9B11A5CF2CD6}" srcId="{E6F07A6E-52A1-42B6-B08B-403B305BB8D9}" destId="{170EC76B-266F-4F13-B2CC-186433249B5B}" srcOrd="2" destOrd="0" parTransId="{6BF428CA-FBB7-452D-8CB0-9902ED0B2B22}" sibTransId="{EFCAD940-F016-4659-AEF6-F408CCFDE2A2}"/>
    <dgm:cxn modelId="{EE735708-4767-422C-90FD-9196A39B47B0}" type="presOf" srcId="{8F0393AE-A9D4-40A1-84FA-0B568CA9AE6F}" destId="{8740C8B7-B8BE-4DB2-A77F-64CF62784302}" srcOrd="0" destOrd="2" presId="urn:microsoft.com/office/officeart/2005/8/layout/process3"/>
    <dgm:cxn modelId="{59B0AC2D-30A4-4C92-9D0B-D26D5470E0AB}" type="presOf" srcId="{AD7BAADA-6C0C-425B-89A2-924CC20CA4DF}" destId="{A42075CA-7AA3-4694-BA08-E55949260AAA}" srcOrd="0" destOrd="0" presId="urn:microsoft.com/office/officeart/2005/8/layout/process3"/>
    <dgm:cxn modelId="{5312FA3D-A78B-4F76-9DE0-AAD2B87C501F}" type="presOf" srcId="{ADAA9748-EA04-482E-BC5B-B7FC12F3A5CB}" destId="{920C0FC3-3CE0-41CF-B36D-813EE70F3020}" srcOrd="0" destOrd="0" presId="urn:microsoft.com/office/officeart/2005/8/layout/process3"/>
    <dgm:cxn modelId="{EE18411D-7EA4-4C3B-A710-37F821A71244}" type="presOf" srcId="{49A57587-A6FE-4783-B6F9-C6A5F71B0C8C}" destId="{0E5EE090-BEB8-4FB5-8A6B-CDE57E14D25F}" srcOrd="1" destOrd="0" presId="urn:microsoft.com/office/officeart/2005/8/layout/process3"/>
    <dgm:cxn modelId="{B1411144-8949-40DE-AE21-85E41E04D886}" srcId="{170EC76B-266F-4F13-B2CC-186433249B5B}" destId="{C73CA7D9-375F-4015-8E59-66224152D421}" srcOrd="1" destOrd="0" parTransId="{16F7B282-A9FE-4E3E-9D47-7DCEF8918FB0}" sibTransId="{8A63307B-64AD-463A-A0C8-81AB55E278D3}"/>
    <dgm:cxn modelId="{C945496E-AD31-40A5-B625-885E9CD413D7}" type="presOf" srcId="{9ADD67A5-4B58-4CF9-B2A0-512C5A641C60}" destId="{9D021FF5-BA22-4B56-9EDD-A88688542107}" srcOrd="0" destOrd="0" presId="urn:microsoft.com/office/officeart/2005/8/layout/process3"/>
    <dgm:cxn modelId="{EA99D802-3889-46DD-BD4F-5FDF8FA0D13B}" srcId="{E6F07A6E-52A1-42B6-B08B-403B305BB8D9}" destId="{ADAA9748-EA04-482E-BC5B-B7FC12F3A5CB}" srcOrd="0" destOrd="0" parTransId="{A1FE4383-C534-429D-85C9-3544D01BD78B}" sibTransId="{49A57587-A6FE-4783-B6F9-C6A5F71B0C8C}"/>
    <dgm:cxn modelId="{AB72BB58-4DCD-43B9-99D5-2DC25179D6FB}" srcId="{E6F07A6E-52A1-42B6-B08B-403B305BB8D9}" destId="{9ADD67A5-4B58-4CF9-B2A0-512C5A641C60}" srcOrd="1" destOrd="0" parTransId="{CBAE79C7-24A6-4DC8-9749-224B2A63A386}" sibTransId="{AD7BAADA-6C0C-425B-89A2-924CC20CA4DF}"/>
    <dgm:cxn modelId="{95EDD598-430C-4CCF-B262-7C89D15855FA}" type="presOf" srcId="{C73CA7D9-375F-4015-8E59-66224152D421}" destId="{C4E115B6-9CF9-4D59-A728-1B923F642369}" srcOrd="0" destOrd="1" presId="urn:microsoft.com/office/officeart/2005/8/layout/process3"/>
    <dgm:cxn modelId="{BB236BAF-A775-4921-AC61-2B5F7D1A9A8A}" type="presOf" srcId="{183EA9CC-B29B-4959-8B63-1979B23957B1}" destId="{139DB158-62FD-4722-8D39-84FEE96263E1}" srcOrd="0" destOrd="1" presId="urn:microsoft.com/office/officeart/2005/8/layout/process3"/>
    <dgm:cxn modelId="{A30611FD-83EC-49FD-8EDD-D7643D09558A}" type="presOf" srcId="{E6F07A6E-52A1-42B6-B08B-403B305BB8D9}" destId="{015B6738-B8CB-4C40-8F94-59D710D082F3}" srcOrd="0" destOrd="0" presId="urn:microsoft.com/office/officeart/2005/8/layout/process3"/>
    <dgm:cxn modelId="{54397DFC-950F-4141-AD8F-BC24C2281E62}" srcId="{9ADD67A5-4B58-4CF9-B2A0-512C5A641C60}" destId="{33487234-2D16-4BF1-A45E-4ED4B57197FF}" srcOrd="0" destOrd="0" parTransId="{E24142FC-1EE2-4C92-804E-07F24035FC46}" sibTransId="{6A7EC65F-308F-4C7C-B63C-E5DA821571C2}"/>
    <dgm:cxn modelId="{2E40A4F4-44AF-42AD-8792-DA4D26DAAE32}" type="presOf" srcId="{170EC76B-266F-4F13-B2CC-186433249B5B}" destId="{707C2DD9-05E8-4B8A-9302-14F14A0035D5}" srcOrd="1" destOrd="0" presId="urn:microsoft.com/office/officeart/2005/8/layout/process3"/>
    <dgm:cxn modelId="{612EBE0B-F160-4568-B455-50F55E62A3BA}" srcId="{9ADD67A5-4B58-4CF9-B2A0-512C5A641C60}" destId="{8F0393AE-A9D4-40A1-84FA-0B568CA9AE6F}" srcOrd="2" destOrd="0" parTransId="{1EF9FC27-AF16-41BE-BE7F-F5EA71B8D25F}" sibTransId="{F9BCA9F2-3712-498D-9F8A-ED9B172E1F45}"/>
    <dgm:cxn modelId="{F5989F26-319A-4049-892A-C6A69C4D9EE2}" type="presOf" srcId="{ADAA9748-EA04-482E-BC5B-B7FC12F3A5CB}" destId="{06133EF1-70B6-42EA-84E8-576EE06AA4C9}" srcOrd="1" destOrd="0" presId="urn:microsoft.com/office/officeart/2005/8/layout/process3"/>
    <dgm:cxn modelId="{52940235-8A00-44E4-898D-1DA2F7C7F2A1}" type="presOf" srcId="{33487234-2D16-4BF1-A45E-4ED4B57197FF}" destId="{8740C8B7-B8BE-4DB2-A77F-64CF62784302}" srcOrd="0" destOrd="0" presId="urn:microsoft.com/office/officeart/2005/8/layout/process3"/>
    <dgm:cxn modelId="{724587BC-D2F2-47AB-BE6C-680CA122EC23}" type="presOf" srcId="{AD7BAADA-6C0C-425B-89A2-924CC20CA4DF}" destId="{7503CB40-56E6-4641-99A7-7B8D0064509C}" srcOrd="1" destOrd="0" presId="urn:microsoft.com/office/officeart/2005/8/layout/process3"/>
    <dgm:cxn modelId="{AD06F2EE-C6BB-4E97-9934-A6991C36F598}" type="presOf" srcId="{9ADD67A5-4B58-4CF9-B2A0-512C5A641C60}" destId="{256EDBCD-0C6C-4BE2-918E-FFC3155B22EE}" srcOrd="1" destOrd="0" presId="urn:microsoft.com/office/officeart/2005/8/layout/process3"/>
    <dgm:cxn modelId="{79B45963-DBE4-40F5-994A-826F0B030791}" type="presParOf" srcId="{015B6738-B8CB-4C40-8F94-59D710D082F3}" destId="{E2FFD315-3A7B-450D-9564-99B2ACB9787C}" srcOrd="0" destOrd="0" presId="urn:microsoft.com/office/officeart/2005/8/layout/process3"/>
    <dgm:cxn modelId="{A80C11A1-DEA1-4815-876E-9CC5A1B54DC4}" type="presParOf" srcId="{E2FFD315-3A7B-450D-9564-99B2ACB9787C}" destId="{920C0FC3-3CE0-41CF-B36D-813EE70F3020}" srcOrd="0" destOrd="0" presId="urn:microsoft.com/office/officeart/2005/8/layout/process3"/>
    <dgm:cxn modelId="{ACD39609-2761-418B-83D3-D2F92D795466}" type="presParOf" srcId="{E2FFD315-3A7B-450D-9564-99B2ACB9787C}" destId="{06133EF1-70B6-42EA-84E8-576EE06AA4C9}" srcOrd="1" destOrd="0" presId="urn:microsoft.com/office/officeart/2005/8/layout/process3"/>
    <dgm:cxn modelId="{A901296A-89DE-4974-81C3-78A4F6B71A83}" type="presParOf" srcId="{E2FFD315-3A7B-450D-9564-99B2ACB9787C}" destId="{139DB158-62FD-4722-8D39-84FEE96263E1}" srcOrd="2" destOrd="0" presId="urn:microsoft.com/office/officeart/2005/8/layout/process3"/>
    <dgm:cxn modelId="{74EFCA08-B401-4CB9-B95C-13CEF02F83A4}" type="presParOf" srcId="{015B6738-B8CB-4C40-8F94-59D710D082F3}" destId="{393D57F4-819C-4764-AFD5-0955098FA24F}" srcOrd="1" destOrd="0" presId="urn:microsoft.com/office/officeart/2005/8/layout/process3"/>
    <dgm:cxn modelId="{AA325F4D-9D2C-4CBF-8DF7-C22A3526F6A5}" type="presParOf" srcId="{393D57F4-819C-4764-AFD5-0955098FA24F}" destId="{0E5EE090-BEB8-4FB5-8A6B-CDE57E14D25F}" srcOrd="0" destOrd="0" presId="urn:microsoft.com/office/officeart/2005/8/layout/process3"/>
    <dgm:cxn modelId="{F587766D-2DFC-477C-BB8A-C93B7471B75B}" type="presParOf" srcId="{015B6738-B8CB-4C40-8F94-59D710D082F3}" destId="{41743E2C-3334-48C6-BCEF-ED34273B9A40}" srcOrd="2" destOrd="0" presId="urn:microsoft.com/office/officeart/2005/8/layout/process3"/>
    <dgm:cxn modelId="{3FE37968-070A-46AB-849A-38B1E4B4DD55}" type="presParOf" srcId="{41743E2C-3334-48C6-BCEF-ED34273B9A40}" destId="{9D021FF5-BA22-4B56-9EDD-A88688542107}" srcOrd="0" destOrd="0" presId="urn:microsoft.com/office/officeart/2005/8/layout/process3"/>
    <dgm:cxn modelId="{89B71055-D414-41DB-B977-1A8785945160}" type="presParOf" srcId="{41743E2C-3334-48C6-BCEF-ED34273B9A40}" destId="{256EDBCD-0C6C-4BE2-918E-FFC3155B22EE}" srcOrd="1" destOrd="0" presId="urn:microsoft.com/office/officeart/2005/8/layout/process3"/>
    <dgm:cxn modelId="{B6C82ACF-57EC-4908-8415-7E0DA241B7EB}" type="presParOf" srcId="{41743E2C-3334-48C6-BCEF-ED34273B9A40}" destId="{8740C8B7-B8BE-4DB2-A77F-64CF62784302}" srcOrd="2" destOrd="0" presId="urn:microsoft.com/office/officeart/2005/8/layout/process3"/>
    <dgm:cxn modelId="{471C6E06-E1F3-4164-82D6-4A11778C3CA8}" type="presParOf" srcId="{015B6738-B8CB-4C40-8F94-59D710D082F3}" destId="{A42075CA-7AA3-4694-BA08-E55949260AAA}" srcOrd="3" destOrd="0" presId="urn:microsoft.com/office/officeart/2005/8/layout/process3"/>
    <dgm:cxn modelId="{53FFA9A8-C62A-45A6-BEBA-262E4C976506}" type="presParOf" srcId="{A42075CA-7AA3-4694-BA08-E55949260AAA}" destId="{7503CB40-56E6-4641-99A7-7B8D0064509C}" srcOrd="0" destOrd="0" presId="urn:microsoft.com/office/officeart/2005/8/layout/process3"/>
    <dgm:cxn modelId="{27D1EE82-7AC6-4846-A28F-79FF8B7190B3}" type="presParOf" srcId="{015B6738-B8CB-4C40-8F94-59D710D082F3}" destId="{C8FEF1F0-7D4A-4F27-8B27-5968DAEA84DD}" srcOrd="4" destOrd="0" presId="urn:microsoft.com/office/officeart/2005/8/layout/process3"/>
    <dgm:cxn modelId="{EB4C4A56-0635-49BF-A5EA-53ABEEF407D2}" type="presParOf" srcId="{C8FEF1F0-7D4A-4F27-8B27-5968DAEA84DD}" destId="{9C0A9AE3-85D6-40D0-89D8-EA9D7E451313}" srcOrd="0" destOrd="0" presId="urn:microsoft.com/office/officeart/2005/8/layout/process3"/>
    <dgm:cxn modelId="{CA24A030-0D00-4090-91EC-16125D6F3827}" type="presParOf" srcId="{C8FEF1F0-7D4A-4F27-8B27-5968DAEA84DD}" destId="{707C2DD9-05E8-4B8A-9302-14F14A0035D5}" srcOrd="1" destOrd="0" presId="urn:microsoft.com/office/officeart/2005/8/layout/process3"/>
    <dgm:cxn modelId="{57601BBA-3FE7-4810-808D-1246897289F2}" type="presParOf" srcId="{C8FEF1F0-7D4A-4F27-8B27-5968DAEA84DD}" destId="{C4E115B6-9CF9-4D59-A728-1B923F642369}"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0CD166-2866-45B8-9B1B-AD21455379A8}" type="doc">
      <dgm:prSet loTypeId="urn:microsoft.com/office/officeart/2011/layout/HexagonRadial" loCatId="cycle" qsTypeId="urn:microsoft.com/office/officeart/2005/8/quickstyle/simple1" qsCatId="simple" csTypeId="urn:microsoft.com/office/officeart/2005/8/colors/colorful4" csCatId="colorful" phldr="1"/>
      <dgm:spPr/>
      <dgm:t>
        <a:bodyPr/>
        <a:lstStyle/>
        <a:p>
          <a:endParaRPr lang="en-US"/>
        </a:p>
      </dgm:t>
    </dgm:pt>
    <dgm:pt modelId="{02CF68F2-E318-45E9-A9A0-27E0FEBAF4D4}">
      <dgm:prSet phldrT="[Text]"/>
      <dgm:spPr>
        <a:solidFill>
          <a:srgbClr val="251BA9"/>
        </a:solidFill>
      </dgm:spPr>
      <dgm:t>
        <a:bodyPr/>
        <a:lstStyle/>
        <a:p>
          <a:r>
            <a:rPr lang="en-US" dirty="0" smtClean="0"/>
            <a:t>Nigerian Communications Commission  </a:t>
          </a:r>
          <a:endParaRPr lang="en-US" dirty="0"/>
        </a:p>
      </dgm:t>
    </dgm:pt>
    <dgm:pt modelId="{BB9C3666-F498-43B3-B021-F9CBF6CAFCB2}" type="parTrans" cxnId="{F2307963-9275-494A-82B1-D6236D2EE383}">
      <dgm:prSet/>
      <dgm:spPr/>
      <dgm:t>
        <a:bodyPr/>
        <a:lstStyle/>
        <a:p>
          <a:endParaRPr lang="en-US"/>
        </a:p>
      </dgm:t>
    </dgm:pt>
    <dgm:pt modelId="{FF4AA8D4-E042-4733-8399-3B7029A849DC}" type="sibTrans" cxnId="{F2307963-9275-494A-82B1-D6236D2EE383}">
      <dgm:prSet/>
      <dgm:spPr/>
      <dgm:t>
        <a:bodyPr/>
        <a:lstStyle/>
        <a:p>
          <a:endParaRPr lang="en-US"/>
        </a:p>
      </dgm:t>
    </dgm:pt>
    <dgm:pt modelId="{857F145E-2E7D-4657-B2ED-5B615619B667}">
      <dgm:prSet phldrT="[Text]"/>
      <dgm:spPr/>
      <dgm:t>
        <a:bodyPr/>
        <a:lstStyle/>
        <a:p>
          <a:r>
            <a:rPr lang="en-US" dirty="0" smtClean="0"/>
            <a:t>ECC</a:t>
          </a:r>
          <a:endParaRPr lang="en-US" dirty="0"/>
        </a:p>
      </dgm:t>
    </dgm:pt>
    <dgm:pt modelId="{F00A7922-9E94-4642-9125-E3D6C48DD497}" type="parTrans" cxnId="{4A15E5A1-490F-4A4D-A3EB-298E49EDDC4E}">
      <dgm:prSet/>
      <dgm:spPr/>
      <dgm:t>
        <a:bodyPr/>
        <a:lstStyle/>
        <a:p>
          <a:endParaRPr lang="en-US"/>
        </a:p>
      </dgm:t>
    </dgm:pt>
    <dgm:pt modelId="{9CBC3D5E-27B6-4D60-845F-9B1D01B3974D}" type="sibTrans" cxnId="{4A15E5A1-490F-4A4D-A3EB-298E49EDDC4E}">
      <dgm:prSet/>
      <dgm:spPr/>
      <dgm:t>
        <a:bodyPr/>
        <a:lstStyle/>
        <a:p>
          <a:endParaRPr lang="en-US"/>
        </a:p>
      </dgm:t>
    </dgm:pt>
    <dgm:pt modelId="{B1D484ED-CE0F-4797-8A5C-B6ABFA3E745D}">
      <dgm:prSet phldrT="[Text]"/>
      <dgm:spPr/>
      <dgm:t>
        <a:bodyPr/>
        <a:lstStyle/>
        <a:p>
          <a:r>
            <a:rPr lang="en-US" dirty="0" smtClean="0"/>
            <a:t>SIM </a:t>
          </a:r>
          <a:r>
            <a:rPr lang="en-US" dirty="0" err="1" smtClean="0"/>
            <a:t>Reg</a:t>
          </a:r>
          <a:r>
            <a:rPr lang="en-US" dirty="0" smtClean="0"/>
            <a:t> &amp; </a:t>
          </a:r>
          <a:r>
            <a:rPr lang="en-US" dirty="0" err="1" smtClean="0"/>
            <a:t>QoS</a:t>
          </a:r>
          <a:r>
            <a:rPr lang="en-US" dirty="0" smtClean="0"/>
            <a:t> Monitoring</a:t>
          </a:r>
          <a:endParaRPr lang="en-US" dirty="0"/>
        </a:p>
      </dgm:t>
    </dgm:pt>
    <dgm:pt modelId="{34DDD661-CB9E-40D4-8635-0E2E2C5BAD8A}" type="parTrans" cxnId="{4EFA8FB0-F07F-44E4-A62E-B75025DBBDC7}">
      <dgm:prSet/>
      <dgm:spPr/>
      <dgm:t>
        <a:bodyPr/>
        <a:lstStyle/>
        <a:p>
          <a:endParaRPr lang="en-US"/>
        </a:p>
      </dgm:t>
    </dgm:pt>
    <dgm:pt modelId="{81919D14-5488-4C56-B813-1C2AB620CF94}" type="sibTrans" cxnId="{4EFA8FB0-F07F-44E4-A62E-B75025DBBDC7}">
      <dgm:prSet/>
      <dgm:spPr/>
      <dgm:t>
        <a:bodyPr/>
        <a:lstStyle/>
        <a:p>
          <a:endParaRPr lang="en-US"/>
        </a:p>
      </dgm:t>
    </dgm:pt>
    <dgm:pt modelId="{27BD4530-C373-4DE3-8841-8A70CE293E76}">
      <dgm:prSet phldrT="[Text]"/>
      <dgm:spPr/>
      <dgm:t>
        <a:bodyPr/>
        <a:lstStyle/>
        <a:p>
          <a:r>
            <a:rPr lang="en-US" dirty="0" smtClean="0"/>
            <a:t>DBI </a:t>
          </a:r>
          <a:endParaRPr lang="en-US" dirty="0"/>
        </a:p>
      </dgm:t>
    </dgm:pt>
    <dgm:pt modelId="{412BC732-954F-4E15-939B-BD1B2D8A387C}" type="parTrans" cxnId="{0424EBC5-10DB-4C8F-AE2A-0F7E559D5253}">
      <dgm:prSet/>
      <dgm:spPr/>
      <dgm:t>
        <a:bodyPr/>
        <a:lstStyle/>
        <a:p>
          <a:endParaRPr lang="en-US"/>
        </a:p>
      </dgm:t>
    </dgm:pt>
    <dgm:pt modelId="{2693F8EA-25BE-48CD-8E7B-1FA888E5B0A6}" type="sibTrans" cxnId="{0424EBC5-10DB-4C8F-AE2A-0F7E559D5253}">
      <dgm:prSet/>
      <dgm:spPr/>
      <dgm:t>
        <a:bodyPr/>
        <a:lstStyle/>
        <a:p>
          <a:endParaRPr lang="en-US"/>
        </a:p>
      </dgm:t>
    </dgm:pt>
    <dgm:pt modelId="{F6C0E340-2C4C-4108-BEA4-8D56A81BCA54}">
      <dgm:prSet phldrT="[Text]"/>
      <dgm:spPr/>
      <dgm:t>
        <a:bodyPr/>
        <a:lstStyle/>
        <a:p>
          <a:r>
            <a:rPr lang="en-US" dirty="0" smtClean="0"/>
            <a:t>DAP &amp;</a:t>
          </a:r>
        </a:p>
        <a:p>
          <a:r>
            <a:rPr lang="en-US" dirty="0" smtClean="0"/>
            <a:t>ADAPTI</a:t>
          </a:r>
          <a:endParaRPr lang="en-US" dirty="0"/>
        </a:p>
      </dgm:t>
    </dgm:pt>
    <dgm:pt modelId="{34ABD848-6317-4BD6-8029-CA07B28419D4}" type="parTrans" cxnId="{68B4804D-7793-4048-AE00-F4F38B1AD88B}">
      <dgm:prSet/>
      <dgm:spPr/>
      <dgm:t>
        <a:bodyPr/>
        <a:lstStyle/>
        <a:p>
          <a:endParaRPr lang="en-US"/>
        </a:p>
      </dgm:t>
    </dgm:pt>
    <dgm:pt modelId="{9E3E04F4-5839-477D-852F-9CFF633BDB89}" type="sibTrans" cxnId="{68B4804D-7793-4048-AE00-F4F38B1AD88B}">
      <dgm:prSet/>
      <dgm:spPr/>
      <dgm:t>
        <a:bodyPr/>
        <a:lstStyle/>
        <a:p>
          <a:endParaRPr lang="en-US"/>
        </a:p>
      </dgm:t>
    </dgm:pt>
    <dgm:pt modelId="{6F43ACDF-1B1C-4AFB-824E-40F41F27EA87}">
      <dgm:prSet/>
      <dgm:spPr/>
      <dgm:t>
        <a:bodyPr/>
        <a:lstStyle/>
        <a:p>
          <a:endParaRPr lang="en-US"/>
        </a:p>
      </dgm:t>
    </dgm:pt>
    <dgm:pt modelId="{4884F0C1-34EA-4D65-BE5F-767F68CFEA21}" type="parTrans" cxnId="{D13DC7DC-02C5-4DA3-A8A6-A0276A46DB09}">
      <dgm:prSet/>
      <dgm:spPr/>
      <dgm:t>
        <a:bodyPr/>
        <a:lstStyle/>
        <a:p>
          <a:endParaRPr lang="en-US"/>
        </a:p>
      </dgm:t>
    </dgm:pt>
    <dgm:pt modelId="{6DB4F571-9171-47B3-9CE4-B24D4E62EBC4}" type="sibTrans" cxnId="{D13DC7DC-02C5-4DA3-A8A6-A0276A46DB09}">
      <dgm:prSet/>
      <dgm:spPr/>
      <dgm:t>
        <a:bodyPr/>
        <a:lstStyle/>
        <a:p>
          <a:endParaRPr lang="en-US"/>
        </a:p>
      </dgm:t>
    </dgm:pt>
    <dgm:pt modelId="{41D99B18-3BE0-4013-B252-5F1A4934228C}">
      <dgm:prSet/>
      <dgm:spPr/>
      <dgm:t>
        <a:bodyPr/>
        <a:lstStyle/>
        <a:p>
          <a:r>
            <a:rPr lang="en-US" dirty="0" smtClean="0"/>
            <a:t>Frequency Auctions</a:t>
          </a:r>
          <a:endParaRPr lang="en-US" dirty="0"/>
        </a:p>
      </dgm:t>
    </dgm:pt>
    <dgm:pt modelId="{A5A1BF16-9131-4615-B583-14684F5CA769}" type="parTrans" cxnId="{BD24589A-3EE3-405D-B8EC-BB6CBAA9A7D3}">
      <dgm:prSet/>
      <dgm:spPr/>
      <dgm:t>
        <a:bodyPr/>
        <a:lstStyle/>
        <a:p>
          <a:endParaRPr lang="en-US"/>
        </a:p>
      </dgm:t>
    </dgm:pt>
    <dgm:pt modelId="{8317BDC1-F672-4D8B-A3AB-0D1B732E753A}" type="sibTrans" cxnId="{BD24589A-3EE3-405D-B8EC-BB6CBAA9A7D3}">
      <dgm:prSet/>
      <dgm:spPr/>
      <dgm:t>
        <a:bodyPr/>
        <a:lstStyle/>
        <a:p>
          <a:endParaRPr lang="en-US"/>
        </a:p>
      </dgm:t>
    </dgm:pt>
    <dgm:pt modelId="{336A42BC-5EBC-457B-930A-735198C70933}">
      <dgm:prSet/>
      <dgm:spPr/>
      <dgm:t>
        <a:bodyPr/>
        <a:lstStyle/>
        <a:p>
          <a:endParaRPr lang="en-US"/>
        </a:p>
      </dgm:t>
    </dgm:pt>
    <dgm:pt modelId="{5B8AB57A-AAA6-479F-9A7A-EBC13B7A32F6}" type="parTrans" cxnId="{7613BF70-0686-435A-9AD6-155507056D3B}">
      <dgm:prSet/>
      <dgm:spPr/>
      <dgm:t>
        <a:bodyPr/>
        <a:lstStyle/>
        <a:p>
          <a:endParaRPr lang="en-US"/>
        </a:p>
      </dgm:t>
    </dgm:pt>
    <dgm:pt modelId="{DFEFB057-7A2E-4EA2-AAFC-BD5DA13209A2}" type="sibTrans" cxnId="{7613BF70-0686-435A-9AD6-155507056D3B}">
      <dgm:prSet/>
      <dgm:spPr/>
      <dgm:t>
        <a:bodyPr/>
        <a:lstStyle/>
        <a:p>
          <a:endParaRPr lang="en-US"/>
        </a:p>
      </dgm:t>
    </dgm:pt>
    <dgm:pt modelId="{F56E96AB-9B6A-483E-988A-2A23502EDC45}">
      <dgm:prSet/>
      <dgm:spPr/>
      <dgm:t>
        <a:bodyPr/>
        <a:lstStyle/>
        <a:p>
          <a:endParaRPr lang="en-US"/>
        </a:p>
      </dgm:t>
    </dgm:pt>
    <dgm:pt modelId="{6F50B57E-6958-4C54-9CCD-3E0D8D2505DC}" type="parTrans" cxnId="{21A1DDAC-DB27-4D4E-B1E7-48BF96F6211C}">
      <dgm:prSet/>
      <dgm:spPr/>
      <dgm:t>
        <a:bodyPr/>
        <a:lstStyle/>
        <a:p>
          <a:endParaRPr lang="en-US"/>
        </a:p>
      </dgm:t>
    </dgm:pt>
    <dgm:pt modelId="{A5657405-4173-4CE2-BB77-DD8836C808C6}" type="sibTrans" cxnId="{21A1DDAC-DB27-4D4E-B1E7-48BF96F6211C}">
      <dgm:prSet/>
      <dgm:spPr/>
      <dgm:t>
        <a:bodyPr/>
        <a:lstStyle/>
        <a:p>
          <a:endParaRPr lang="en-US"/>
        </a:p>
      </dgm:t>
    </dgm:pt>
    <dgm:pt modelId="{524D1240-E654-454A-B60B-70E54055FFE6}">
      <dgm:prSet/>
      <dgm:spPr/>
      <dgm:t>
        <a:bodyPr/>
        <a:lstStyle/>
        <a:p>
          <a:endParaRPr lang="en-US"/>
        </a:p>
      </dgm:t>
    </dgm:pt>
    <dgm:pt modelId="{7139857C-0798-4785-82CF-273DC4A74D14}" type="parTrans" cxnId="{1513DB79-26CB-42A3-B960-AB2E2669989D}">
      <dgm:prSet/>
      <dgm:spPr/>
      <dgm:t>
        <a:bodyPr/>
        <a:lstStyle/>
        <a:p>
          <a:endParaRPr lang="en-US"/>
        </a:p>
      </dgm:t>
    </dgm:pt>
    <dgm:pt modelId="{DD24369E-D94C-4721-AB4C-D5B7A755C331}" type="sibTrans" cxnId="{1513DB79-26CB-42A3-B960-AB2E2669989D}">
      <dgm:prSet/>
      <dgm:spPr/>
      <dgm:t>
        <a:bodyPr/>
        <a:lstStyle/>
        <a:p>
          <a:endParaRPr lang="en-US"/>
        </a:p>
      </dgm:t>
    </dgm:pt>
    <dgm:pt modelId="{9562CF92-EAC7-4B5E-BA45-CCECCD6F39CC}">
      <dgm:prSet/>
      <dgm:spPr/>
      <dgm:t>
        <a:bodyPr/>
        <a:lstStyle/>
        <a:p>
          <a:r>
            <a:rPr lang="en-US" dirty="0" smtClean="0"/>
            <a:t>Research and Regulations </a:t>
          </a:r>
          <a:endParaRPr lang="en-US" dirty="0"/>
        </a:p>
      </dgm:t>
    </dgm:pt>
    <dgm:pt modelId="{B8A19EEB-A976-4073-BC1D-61820B110DD8}" type="parTrans" cxnId="{DFD15E6F-0A26-4165-B0FD-4757858B477E}">
      <dgm:prSet/>
      <dgm:spPr/>
      <dgm:t>
        <a:bodyPr/>
        <a:lstStyle/>
        <a:p>
          <a:endParaRPr lang="en-US"/>
        </a:p>
      </dgm:t>
    </dgm:pt>
    <dgm:pt modelId="{065319E7-16D3-4AEA-97AB-5F4586E18BE4}" type="sibTrans" cxnId="{DFD15E6F-0A26-4165-B0FD-4757858B477E}">
      <dgm:prSet/>
      <dgm:spPr/>
      <dgm:t>
        <a:bodyPr/>
        <a:lstStyle/>
        <a:p>
          <a:endParaRPr lang="en-US"/>
        </a:p>
      </dgm:t>
    </dgm:pt>
    <dgm:pt modelId="{C16057BD-0E9A-4577-A45C-14F55CE01A14}" type="pres">
      <dgm:prSet presAssocID="{300CD166-2866-45B8-9B1B-AD21455379A8}" presName="Name0" presStyleCnt="0">
        <dgm:presLayoutVars>
          <dgm:chMax val="1"/>
          <dgm:chPref val="1"/>
          <dgm:dir/>
          <dgm:animOne val="branch"/>
          <dgm:animLvl val="lvl"/>
        </dgm:presLayoutVars>
      </dgm:prSet>
      <dgm:spPr/>
      <dgm:t>
        <a:bodyPr/>
        <a:lstStyle/>
        <a:p>
          <a:endParaRPr lang="en-US"/>
        </a:p>
      </dgm:t>
    </dgm:pt>
    <dgm:pt modelId="{BC84CFAF-FC8F-4D38-A5C4-8D644DC7C81F}" type="pres">
      <dgm:prSet presAssocID="{02CF68F2-E318-45E9-A9A0-27E0FEBAF4D4}" presName="Parent" presStyleLbl="node0" presStyleIdx="0" presStyleCnt="1">
        <dgm:presLayoutVars>
          <dgm:chMax val="6"/>
          <dgm:chPref val="6"/>
        </dgm:presLayoutVars>
      </dgm:prSet>
      <dgm:spPr/>
      <dgm:t>
        <a:bodyPr/>
        <a:lstStyle/>
        <a:p>
          <a:endParaRPr lang="en-US"/>
        </a:p>
      </dgm:t>
    </dgm:pt>
    <dgm:pt modelId="{596771D4-E099-4511-8975-F8061B6D2759}" type="pres">
      <dgm:prSet presAssocID="{857F145E-2E7D-4657-B2ED-5B615619B667}" presName="Accent1" presStyleCnt="0"/>
      <dgm:spPr/>
    </dgm:pt>
    <dgm:pt modelId="{274E0D6B-19A7-4F4B-9A49-29CD865523B3}" type="pres">
      <dgm:prSet presAssocID="{857F145E-2E7D-4657-B2ED-5B615619B667}" presName="Accent" presStyleLbl="bgShp" presStyleIdx="0" presStyleCnt="6"/>
      <dgm:spPr/>
    </dgm:pt>
    <dgm:pt modelId="{39DFA5B8-F3D9-4645-B53A-72C352DB56D8}" type="pres">
      <dgm:prSet presAssocID="{857F145E-2E7D-4657-B2ED-5B615619B667}" presName="Child1" presStyleLbl="node1" presStyleIdx="0" presStyleCnt="6">
        <dgm:presLayoutVars>
          <dgm:chMax val="0"/>
          <dgm:chPref val="0"/>
          <dgm:bulletEnabled val="1"/>
        </dgm:presLayoutVars>
      </dgm:prSet>
      <dgm:spPr/>
      <dgm:t>
        <a:bodyPr/>
        <a:lstStyle/>
        <a:p>
          <a:endParaRPr lang="en-US"/>
        </a:p>
      </dgm:t>
    </dgm:pt>
    <dgm:pt modelId="{2F5399D0-4428-4640-A6B5-7F59A013E919}" type="pres">
      <dgm:prSet presAssocID="{B1D484ED-CE0F-4797-8A5C-B6ABFA3E745D}" presName="Accent2" presStyleCnt="0"/>
      <dgm:spPr/>
    </dgm:pt>
    <dgm:pt modelId="{D33ED12F-5620-4C03-A0C2-F7A4658C56F1}" type="pres">
      <dgm:prSet presAssocID="{B1D484ED-CE0F-4797-8A5C-B6ABFA3E745D}" presName="Accent" presStyleLbl="bgShp" presStyleIdx="1" presStyleCnt="6"/>
      <dgm:spPr/>
    </dgm:pt>
    <dgm:pt modelId="{EE18C09D-DA1C-48C2-A70A-FEE30708BCF4}" type="pres">
      <dgm:prSet presAssocID="{B1D484ED-CE0F-4797-8A5C-B6ABFA3E745D}" presName="Child2" presStyleLbl="node1" presStyleIdx="1" presStyleCnt="6">
        <dgm:presLayoutVars>
          <dgm:chMax val="0"/>
          <dgm:chPref val="0"/>
          <dgm:bulletEnabled val="1"/>
        </dgm:presLayoutVars>
      </dgm:prSet>
      <dgm:spPr/>
      <dgm:t>
        <a:bodyPr/>
        <a:lstStyle/>
        <a:p>
          <a:endParaRPr lang="en-US"/>
        </a:p>
      </dgm:t>
    </dgm:pt>
    <dgm:pt modelId="{421920DF-CBA6-4912-BDB9-93DF338BC9DD}" type="pres">
      <dgm:prSet presAssocID="{27BD4530-C373-4DE3-8841-8A70CE293E76}" presName="Accent3" presStyleCnt="0"/>
      <dgm:spPr/>
    </dgm:pt>
    <dgm:pt modelId="{634FDFA5-1E0C-4432-A2D8-0AFD6FC48271}" type="pres">
      <dgm:prSet presAssocID="{27BD4530-C373-4DE3-8841-8A70CE293E76}" presName="Accent" presStyleLbl="bgShp" presStyleIdx="2" presStyleCnt="6"/>
      <dgm:spPr/>
    </dgm:pt>
    <dgm:pt modelId="{67E8AD3C-89D1-4A8B-8643-741544AFC0AE}" type="pres">
      <dgm:prSet presAssocID="{27BD4530-C373-4DE3-8841-8A70CE293E76}" presName="Child3" presStyleLbl="node1" presStyleIdx="2" presStyleCnt="6">
        <dgm:presLayoutVars>
          <dgm:chMax val="0"/>
          <dgm:chPref val="0"/>
          <dgm:bulletEnabled val="1"/>
        </dgm:presLayoutVars>
      </dgm:prSet>
      <dgm:spPr/>
      <dgm:t>
        <a:bodyPr/>
        <a:lstStyle/>
        <a:p>
          <a:endParaRPr lang="en-US"/>
        </a:p>
      </dgm:t>
    </dgm:pt>
    <dgm:pt modelId="{FD1F0CF6-BDD4-4DA9-B77B-56BEE83264F7}" type="pres">
      <dgm:prSet presAssocID="{F6C0E340-2C4C-4108-BEA4-8D56A81BCA54}" presName="Accent4" presStyleCnt="0"/>
      <dgm:spPr/>
    </dgm:pt>
    <dgm:pt modelId="{C44769EE-C177-4E58-8B94-39BDEB7577C4}" type="pres">
      <dgm:prSet presAssocID="{F6C0E340-2C4C-4108-BEA4-8D56A81BCA54}" presName="Accent" presStyleLbl="bgShp" presStyleIdx="3" presStyleCnt="6"/>
      <dgm:spPr/>
    </dgm:pt>
    <dgm:pt modelId="{BA1A96C7-74EE-48B5-BDE6-B3F013B7BFBA}" type="pres">
      <dgm:prSet presAssocID="{F6C0E340-2C4C-4108-BEA4-8D56A81BCA54}" presName="Child4" presStyleLbl="node1" presStyleIdx="3" presStyleCnt="6">
        <dgm:presLayoutVars>
          <dgm:chMax val="0"/>
          <dgm:chPref val="0"/>
          <dgm:bulletEnabled val="1"/>
        </dgm:presLayoutVars>
      </dgm:prSet>
      <dgm:spPr/>
      <dgm:t>
        <a:bodyPr/>
        <a:lstStyle/>
        <a:p>
          <a:endParaRPr lang="en-US"/>
        </a:p>
      </dgm:t>
    </dgm:pt>
    <dgm:pt modelId="{4E07C982-D8F7-433C-BA23-387447B369A1}" type="pres">
      <dgm:prSet presAssocID="{41D99B18-3BE0-4013-B252-5F1A4934228C}" presName="Accent5" presStyleCnt="0"/>
      <dgm:spPr/>
    </dgm:pt>
    <dgm:pt modelId="{34C2FD26-187F-4E67-8AEA-D2A0C774264F}" type="pres">
      <dgm:prSet presAssocID="{41D99B18-3BE0-4013-B252-5F1A4934228C}" presName="Accent" presStyleLbl="bgShp" presStyleIdx="4" presStyleCnt="6"/>
      <dgm:spPr/>
    </dgm:pt>
    <dgm:pt modelId="{446356FA-3640-4D2F-9388-C8B9725E945B}" type="pres">
      <dgm:prSet presAssocID="{41D99B18-3BE0-4013-B252-5F1A4934228C}" presName="Child5" presStyleLbl="node1" presStyleIdx="4" presStyleCnt="6">
        <dgm:presLayoutVars>
          <dgm:chMax val="0"/>
          <dgm:chPref val="0"/>
          <dgm:bulletEnabled val="1"/>
        </dgm:presLayoutVars>
      </dgm:prSet>
      <dgm:spPr/>
      <dgm:t>
        <a:bodyPr/>
        <a:lstStyle/>
        <a:p>
          <a:endParaRPr lang="en-US"/>
        </a:p>
      </dgm:t>
    </dgm:pt>
    <dgm:pt modelId="{12DAFC04-1331-4E7B-B4C4-58E24C005D6F}" type="pres">
      <dgm:prSet presAssocID="{9562CF92-EAC7-4B5E-BA45-CCECCD6F39CC}" presName="Accent6" presStyleCnt="0"/>
      <dgm:spPr/>
    </dgm:pt>
    <dgm:pt modelId="{FF3355E1-8620-4D6F-A196-41B1BE7607CF}" type="pres">
      <dgm:prSet presAssocID="{9562CF92-EAC7-4B5E-BA45-CCECCD6F39CC}" presName="Accent" presStyleLbl="bgShp" presStyleIdx="5" presStyleCnt="6"/>
      <dgm:spPr/>
    </dgm:pt>
    <dgm:pt modelId="{FFD3E0CC-339F-459C-BC94-25CF51D53BE4}" type="pres">
      <dgm:prSet presAssocID="{9562CF92-EAC7-4B5E-BA45-CCECCD6F39CC}" presName="Child6" presStyleLbl="node1" presStyleIdx="5" presStyleCnt="6">
        <dgm:presLayoutVars>
          <dgm:chMax val="0"/>
          <dgm:chPref val="0"/>
          <dgm:bulletEnabled val="1"/>
        </dgm:presLayoutVars>
      </dgm:prSet>
      <dgm:spPr/>
      <dgm:t>
        <a:bodyPr/>
        <a:lstStyle/>
        <a:p>
          <a:endParaRPr lang="en-US"/>
        </a:p>
      </dgm:t>
    </dgm:pt>
  </dgm:ptLst>
  <dgm:cxnLst>
    <dgm:cxn modelId="{F2307963-9275-494A-82B1-D6236D2EE383}" srcId="{300CD166-2866-45B8-9B1B-AD21455379A8}" destId="{02CF68F2-E318-45E9-A9A0-27E0FEBAF4D4}" srcOrd="0" destOrd="0" parTransId="{BB9C3666-F498-43B3-B021-F9CBF6CAFCB2}" sibTransId="{FF4AA8D4-E042-4733-8399-3B7029A849DC}"/>
    <dgm:cxn modelId="{57A238D1-1335-4AD0-BDE8-888A84F72E81}" type="presOf" srcId="{B1D484ED-CE0F-4797-8A5C-B6ABFA3E745D}" destId="{EE18C09D-DA1C-48C2-A70A-FEE30708BCF4}" srcOrd="0" destOrd="0" presId="urn:microsoft.com/office/officeart/2011/layout/HexagonRadial"/>
    <dgm:cxn modelId="{DFD15E6F-0A26-4165-B0FD-4757858B477E}" srcId="{02CF68F2-E318-45E9-A9A0-27E0FEBAF4D4}" destId="{9562CF92-EAC7-4B5E-BA45-CCECCD6F39CC}" srcOrd="5" destOrd="0" parTransId="{B8A19EEB-A976-4073-BC1D-61820B110DD8}" sibTransId="{065319E7-16D3-4AEA-97AB-5F4586E18BE4}"/>
    <dgm:cxn modelId="{4D254664-AF0E-42FB-BFD6-C48C7DC357B8}" type="presOf" srcId="{41D99B18-3BE0-4013-B252-5F1A4934228C}" destId="{446356FA-3640-4D2F-9388-C8B9725E945B}" srcOrd="0" destOrd="0" presId="urn:microsoft.com/office/officeart/2011/layout/HexagonRadial"/>
    <dgm:cxn modelId="{4EFA8FB0-F07F-44E4-A62E-B75025DBBDC7}" srcId="{02CF68F2-E318-45E9-A9A0-27E0FEBAF4D4}" destId="{B1D484ED-CE0F-4797-8A5C-B6ABFA3E745D}" srcOrd="1" destOrd="0" parTransId="{34DDD661-CB9E-40D4-8635-0E2E2C5BAD8A}" sibTransId="{81919D14-5488-4C56-B813-1C2AB620CF94}"/>
    <dgm:cxn modelId="{68B4804D-7793-4048-AE00-F4F38B1AD88B}" srcId="{02CF68F2-E318-45E9-A9A0-27E0FEBAF4D4}" destId="{F6C0E340-2C4C-4108-BEA4-8D56A81BCA54}" srcOrd="3" destOrd="0" parTransId="{34ABD848-6317-4BD6-8029-CA07B28419D4}" sibTransId="{9E3E04F4-5839-477D-852F-9CFF633BDB89}"/>
    <dgm:cxn modelId="{0424EBC5-10DB-4C8F-AE2A-0F7E559D5253}" srcId="{02CF68F2-E318-45E9-A9A0-27E0FEBAF4D4}" destId="{27BD4530-C373-4DE3-8841-8A70CE293E76}" srcOrd="2" destOrd="0" parTransId="{412BC732-954F-4E15-939B-BD1B2D8A387C}" sibTransId="{2693F8EA-25BE-48CD-8E7B-1FA888E5B0A6}"/>
    <dgm:cxn modelId="{4A15E5A1-490F-4A4D-A3EB-298E49EDDC4E}" srcId="{02CF68F2-E318-45E9-A9A0-27E0FEBAF4D4}" destId="{857F145E-2E7D-4657-B2ED-5B615619B667}" srcOrd="0" destOrd="0" parTransId="{F00A7922-9E94-4642-9125-E3D6C48DD497}" sibTransId="{9CBC3D5E-27B6-4D60-845F-9B1D01B3974D}"/>
    <dgm:cxn modelId="{9D65E827-6E18-4DE3-93B9-772047B7CF08}" type="presOf" srcId="{27BD4530-C373-4DE3-8841-8A70CE293E76}" destId="{67E8AD3C-89D1-4A8B-8643-741544AFC0AE}" srcOrd="0" destOrd="0" presId="urn:microsoft.com/office/officeart/2011/layout/HexagonRadial"/>
    <dgm:cxn modelId="{1513DB79-26CB-42A3-B960-AB2E2669989D}" srcId="{02CF68F2-E318-45E9-A9A0-27E0FEBAF4D4}" destId="{524D1240-E654-454A-B60B-70E54055FFE6}" srcOrd="6" destOrd="0" parTransId="{7139857C-0798-4785-82CF-273DC4A74D14}" sibTransId="{DD24369E-D94C-4721-AB4C-D5B7A755C331}"/>
    <dgm:cxn modelId="{7613BF70-0686-435A-9AD6-155507056D3B}" srcId="{02CF68F2-E318-45E9-A9A0-27E0FEBAF4D4}" destId="{336A42BC-5EBC-457B-930A-735198C70933}" srcOrd="8" destOrd="0" parTransId="{5B8AB57A-AAA6-479F-9A7A-EBC13B7A32F6}" sibTransId="{DFEFB057-7A2E-4EA2-AAFC-BD5DA13209A2}"/>
    <dgm:cxn modelId="{21A1DDAC-DB27-4D4E-B1E7-48BF96F6211C}" srcId="{02CF68F2-E318-45E9-A9A0-27E0FEBAF4D4}" destId="{F56E96AB-9B6A-483E-988A-2A23502EDC45}" srcOrd="7" destOrd="0" parTransId="{6F50B57E-6958-4C54-9CCD-3E0D8D2505DC}" sibTransId="{A5657405-4173-4CE2-BB77-DD8836C808C6}"/>
    <dgm:cxn modelId="{D13DC7DC-02C5-4DA3-A8A6-A0276A46DB09}" srcId="{02CF68F2-E318-45E9-A9A0-27E0FEBAF4D4}" destId="{6F43ACDF-1B1C-4AFB-824E-40F41F27EA87}" srcOrd="9" destOrd="0" parTransId="{4884F0C1-34EA-4D65-BE5F-767F68CFEA21}" sibTransId="{6DB4F571-9171-47B3-9CE4-B24D4E62EBC4}"/>
    <dgm:cxn modelId="{E721571A-CDFA-4286-9B64-D990DB8B1A13}" type="presOf" srcId="{300CD166-2866-45B8-9B1B-AD21455379A8}" destId="{C16057BD-0E9A-4577-A45C-14F55CE01A14}" srcOrd="0" destOrd="0" presId="urn:microsoft.com/office/officeart/2011/layout/HexagonRadial"/>
    <dgm:cxn modelId="{BD24589A-3EE3-405D-B8EC-BB6CBAA9A7D3}" srcId="{02CF68F2-E318-45E9-A9A0-27E0FEBAF4D4}" destId="{41D99B18-3BE0-4013-B252-5F1A4934228C}" srcOrd="4" destOrd="0" parTransId="{A5A1BF16-9131-4615-B583-14684F5CA769}" sibTransId="{8317BDC1-F672-4D8B-A3AB-0D1B732E753A}"/>
    <dgm:cxn modelId="{FA2BAE0F-6A4D-4B81-9BEB-D7E4B45D2524}" type="presOf" srcId="{9562CF92-EAC7-4B5E-BA45-CCECCD6F39CC}" destId="{FFD3E0CC-339F-459C-BC94-25CF51D53BE4}" srcOrd="0" destOrd="0" presId="urn:microsoft.com/office/officeart/2011/layout/HexagonRadial"/>
    <dgm:cxn modelId="{79D62DED-F047-4A0C-8A46-3C6B2FD713AD}" type="presOf" srcId="{02CF68F2-E318-45E9-A9A0-27E0FEBAF4D4}" destId="{BC84CFAF-FC8F-4D38-A5C4-8D644DC7C81F}" srcOrd="0" destOrd="0" presId="urn:microsoft.com/office/officeart/2011/layout/HexagonRadial"/>
    <dgm:cxn modelId="{BDD86922-9A8D-4EAD-9653-9E7918D94A09}" type="presOf" srcId="{F6C0E340-2C4C-4108-BEA4-8D56A81BCA54}" destId="{BA1A96C7-74EE-48B5-BDE6-B3F013B7BFBA}" srcOrd="0" destOrd="0" presId="urn:microsoft.com/office/officeart/2011/layout/HexagonRadial"/>
    <dgm:cxn modelId="{BA6B73AB-3E16-4647-89FD-807237DE3F84}" type="presOf" srcId="{857F145E-2E7D-4657-B2ED-5B615619B667}" destId="{39DFA5B8-F3D9-4645-B53A-72C352DB56D8}" srcOrd="0" destOrd="0" presId="urn:microsoft.com/office/officeart/2011/layout/HexagonRadial"/>
    <dgm:cxn modelId="{D9C25DE0-8643-4424-88CB-605FFC7C2BB8}" type="presParOf" srcId="{C16057BD-0E9A-4577-A45C-14F55CE01A14}" destId="{BC84CFAF-FC8F-4D38-A5C4-8D644DC7C81F}" srcOrd="0" destOrd="0" presId="urn:microsoft.com/office/officeart/2011/layout/HexagonRadial"/>
    <dgm:cxn modelId="{1359E114-84CD-4FAF-A543-4DFA733A2131}" type="presParOf" srcId="{C16057BD-0E9A-4577-A45C-14F55CE01A14}" destId="{596771D4-E099-4511-8975-F8061B6D2759}" srcOrd="1" destOrd="0" presId="urn:microsoft.com/office/officeart/2011/layout/HexagonRadial"/>
    <dgm:cxn modelId="{DD205319-AB70-402C-864B-2286356C4C33}" type="presParOf" srcId="{596771D4-E099-4511-8975-F8061B6D2759}" destId="{274E0D6B-19A7-4F4B-9A49-29CD865523B3}" srcOrd="0" destOrd="0" presId="urn:microsoft.com/office/officeart/2011/layout/HexagonRadial"/>
    <dgm:cxn modelId="{32AE04C1-04E2-4BD3-9049-31F85F0702E8}" type="presParOf" srcId="{C16057BD-0E9A-4577-A45C-14F55CE01A14}" destId="{39DFA5B8-F3D9-4645-B53A-72C352DB56D8}" srcOrd="2" destOrd="0" presId="urn:microsoft.com/office/officeart/2011/layout/HexagonRadial"/>
    <dgm:cxn modelId="{A8C73B07-A56D-4567-B405-DC04AAF2C618}" type="presParOf" srcId="{C16057BD-0E9A-4577-A45C-14F55CE01A14}" destId="{2F5399D0-4428-4640-A6B5-7F59A013E919}" srcOrd="3" destOrd="0" presId="urn:microsoft.com/office/officeart/2011/layout/HexagonRadial"/>
    <dgm:cxn modelId="{6B1824A8-8FD2-455E-8ACE-9E69B918DABF}" type="presParOf" srcId="{2F5399D0-4428-4640-A6B5-7F59A013E919}" destId="{D33ED12F-5620-4C03-A0C2-F7A4658C56F1}" srcOrd="0" destOrd="0" presId="urn:microsoft.com/office/officeart/2011/layout/HexagonRadial"/>
    <dgm:cxn modelId="{AC72F3C7-9324-4DAC-9AC0-3AFD700F138A}" type="presParOf" srcId="{C16057BD-0E9A-4577-A45C-14F55CE01A14}" destId="{EE18C09D-DA1C-48C2-A70A-FEE30708BCF4}" srcOrd="4" destOrd="0" presId="urn:microsoft.com/office/officeart/2011/layout/HexagonRadial"/>
    <dgm:cxn modelId="{4C2EA1F1-F867-4484-ABB5-029F292EABD4}" type="presParOf" srcId="{C16057BD-0E9A-4577-A45C-14F55CE01A14}" destId="{421920DF-CBA6-4912-BDB9-93DF338BC9DD}" srcOrd="5" destOrd="0" presId="urn:microsoft.com/office/officeart/2011/layout/HexagonRadial"/>
    <dgm:cxn modelId="{65E40E19-45A9-474B-B7E3-A44FEF295B03}" type="presParOf" srcId="{421920DF-CBA6-4912-BDB9-93DF338BC9DD}" destId="{634FDFA5-1E0C-4432-A2D8-0AFD6FC48271}" srcOrd="0" destOrd="0" presId="urn:microsoft.com/office/officeart/2011/layout/HexagonRadial"/>
    <dgm:cxn modelId="{CD9B0022-4238-4691-85DD-7FEB34E8F20A}" type="presParOf" srcId="{C16057BD-0E9A-4577-A45C-14F55CE01A14}" destId="{67E8AD3C-89D1-4A8B-8643-741544AFC0AE}" srcOrd="6" destOrd="0" presId="urn:microsoft.com/office/officeart/2011/layout/HexagonRadial"/>
    <dgm:cxn modelId="{50136AC4-26D5-4CF8-B9D6-6BD115A43633}" type="presParOf" srcId="{C16057BD-0E9A-4577-A45C-14F55CE01A14}" destId="{FD1F0CF6-BDD4-4DA9-B77B-56BEE83264F7}" srcOrd="7" destOrd="0" presId="urn:microsoft.com/office/officeart/2011/layout/HexagonRadial"/>
    <dgm:cxn modelId="{C372F6EE-DD15-4ED6-ADB8-40EA953F6A3B}" type="presParOf" srcId="{FD1F0CF6-BDD4-4DA9-B77B-56BEE83264F7}" destId="{C44769EE-C177-4E58-8B94-39BDEB7577C4}" srcOrd="0" destOrd="0" presId="urn:microsoft.com/office/officeart/2011/layout/HexagonRadial"/>
    <dgm:cxn modelId="{953376E6-2FB3-4704-A69A-363324E1721E}" type="presParOf" srcId="{C16057BD-0E9A-4577-A45C-14F55CE01A14}" destId="{BA1A96C7-74EE-48B5-BDE6-B3F013B7BFBA}" srcOrd="8" destOrd="0" presId="urn:microsoft.com/office/officeart/2011/layout/HexagonRadial"/>
    <dgm:cxn modelId="{8FB068C3-75F6-4257-A360-5763E0BC4368}" type="presParOf" srcId="{C16057BD-0E9A-4577-A45C-14F55CE01A14}" destId="{4E07C982-D8F7-433C-BA23-387447B369A1}" srcOrd="9" destOrd="0" presId="urn:microsoft.com/office/officeart/2011/layout/HexagonRadial"/>
    <dgm:cxn modelId="{85BA3046-FAF4-498F-A209-BE609E252BDC}" type="presParOf" srcId="{4E07C982-D8F7-433C-BA23-387447B369A1}" destId="{34C2FD26-187F-4E67-8AEA-D2A0C774264F}" srcOrd="0" destOrd="0" presId="urn:microsoft.com/office/officeart/2011/layout/HexagonRadial"/>
    <dgm:cxn modelId="{F629B499-AA7A-47D5-8943-D1D620CE45D8}" type="presParOf" srcId="{C16057BD-0E9A-4577-A45C-14F55CE01A14}" destId="{446356FA-3640-4D2F-9388-C8B9725E945B}" srcOrd="10" destOrd="0" presId="urn:microsoft.com/office/officeart/2011/layout/HexagonRadial"/>
    <dgm:cxn modelId="{EC666DA6-B548-4886-9C5D-B795C9867D77}" type="presParOf" srcId="{C16057BD-0E9A-4577-A45C-14F55CE01A14}" destId="{12DAFC04-1331-4E7B-B4C4-58E24C005D6F}" srcOrd="11" destOrd="0" presId="urn:microsoft.com/office/officeart/2011/layout/HexagonRadial"/>
    <dgm:cxn modelId="{746F98A7-5290-4523-8B95-E11DD7C5CC7E}" type="presParOf" srcId="{12DAFC04-1331-4E7B-B4C4-58E24C005D6F}" destId="{FF3355E1-8620-4D6F-A196-41B1BE7607CF}" srcOrd="0" destOrd="0" presId="urn:microsoft.com/office/officeart/2011/layout/HexagonRadial"/>
    <dgm:cxn modelId="{A8D69A19-F210-4A6F-992C-A3220DE9F832}" type="presParOf" srcId="{C16057BD-0E9A-4577-A45C-14F55CE01A14}" destId="{FFD3E0CC-339F-459C-BC94-25CF51D53BE4}"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DFB7F-9B0A-4F49-ACBD-45997E42056A}">
      <dsp:nvSpPr>
        <dsp:cNvPr id="0" name=""/>
        <dsp:cNvSpPr/>
      </dsp:nvSpPr>
      <dsp:spPr>
        <a:xfrm>
          <a:off x="3706729" y="308673"/>
          <a:ext cx="4250591" cy="4250591"/>
        </a:xfrm>
        <a:prstGeom prst="pie">
          <a:avLst>
            <a:gd name="adj1" fmla="val 16200000"/>
            <a:gd name="adj2" fmla="val 19285716"/>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introduction</a:t>
          </a:r>
          <a:endParaRPr lang="en-US" sz="1400" kern="1200" dirty="0"/>
        </a:p>
      </dsp:txBody>
      <dsp:txXfrm>
        <a:off x="5939808" y="703371"/>
        <a:ext cx="1012045" cy="809636"/>
      </dsp:txXfrm>
    </dsp:sp>
    <dsp:sp modelId="{11C0D5A2-BDAC-4F70-A8A0-0B5F85B6408E}">
      <dsp:nvSpPr>
        <dsp:cNvPr id="0" name=""/>
        <dsp:cNvSpPr/>
      </dsp:nvSpPr>
      <dsp:spPr>
        <a:xfrm>
          <a:off x="3761380" y="376986"/>
          <a:ext cx="4250591" cy="4250591"/>
        </a:xfrm>
        <a:prstGeom prst="pie">
          <a:avLst>
            <a:gd name="adj1" fmla="val 19285716"/>
            <a:gd name="adj2" fmla="val 771428"/>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Posers From ITU</a:t>
          </a:r>
          <a:endParaRPr lang="en-US" sz="1400" kern="1200" dirty="0"/>
        </a:p>
      </dsp:txBody>
      <dsp:txXfrm>
        <a:off x="6648240" y="1917826"/>
        <a:ext cx="1163852" cy="708431"/>
      </dsp:txXfrm>
    </dsp:sp>
    <dsp:sp modelId="{8FF47636-4600-4892-9F57-8B25404583EB}">
      <dsp:nvSpPr>
        <dsp:cNvPr id="0" name=""/>
        <dsp:cNvSpPr/>
      </dsp:nvSpPr>
      <dsp:spPr>
        <a:xfrm>
          <a:off x="3741645" y="463010"/>
          <a:ext cx="4250591" cy="4250591"/>
        </a:xfrm>
        <a:prstGeom prst="pie">
          <a:avLst>
            <a:gd name="adj1" fmla="val 771428"/>
            <a:gd name="adj2" fmla="val 3857143"/>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ICT development index</a:t>
          </a:r>
          <a:endParaRPr lang="en-US" sz="1400" kern="1200" dirty="0"/>
        </a:p>
      </dsp:txBody>
      <dsp:txXfrm>
        <a:off x="6471132" y="2980474"/>
        <a:ext cx="1012045" cy="784335"/>
      </dsp:txXfrm>
    </dsp:sp>
    <dsp:sp modelId="{4A808C43-1747-497D-B6CD-D0FA58A6AB80}">
      <dsp:nvSpPr>
        <dsp:cNvPr id="0" name=""/>
        <dsp:cNvSpPr/>
      </dsp:nvSpPr>
      <dsp:spPr>
        <a:xfrm>
          <a:off x="3662705" y="500962"/>
          <a:ext cx="4250591" cy="4250591"/>
        </a:xfrm>
        <a:prstGeom prst="pie">
          <a:avLst>
            <a:gd name="adj1" fmla="val 3857226"/>
            <a:gd name="adj2" fmla="val 6942858"/>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Broadband &amp; GDP</a:t>
          </a:r>
          <a:endParaRPr lang="en-US" sz="1400" kern="1200" dirty="0"/>
        </a:p>
      </dsp:txBody>
      <dsp:txXfrm>
        <a:off x="5294629" y="3840713"/>
        <a:ext cx="986744" cy="708431"/>
      </dsp:txXfrm>
    </dsp:sp>
    <dsp:sp modelId="{3BB0D2EC-B28B-47AA-AB0E-E5091AD18C05}">
      <dsp:nvSpPr>
        <dsp:cNvPr id="0" name=""/>
        <dsp:cNvSpPr/>
      </dsp:nvSpPr>
      <dsp:spPr>
        <a:xfrm>
          <a:off x="3583766" y="463010"/>
          <a:ext cx="4250591" cy="4250591"/>
        </a:xfrm>
        <a:prstGeom prst="pie">
          <a:avLst>
            <a:gd name="adj1" fmla="val 6942858"/>
            <a:gd name="adj2" fmla="val 10028574"/>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Nigerian  Market scorecard</a:t>
          </a:r>
          <a:endParaRPr lang="en-US" sz="1400" kern="1200" dirty="0"/>
        </a:p>
      </dsp:txBody>
      <dsp:txXfrm>
        <a:off x="4092824" y="2980474"/>
        <a:ext cx="1012045" cy="784335"/>
      </dsp:txXfrm>
    </dsp:sp>
    <dsp:sp modelId="{F7877668-026C-4ADC-B05B-BD77CBFFC361}">
      <dsp:nvSpPr>
        <dsp:cNvPr id="0" name=""/>
        <dsp:cNvSpPr/>
      </dsp:nvSpPr>
      <dsp:spPr>
        <a:xfrm>
          <a:off x="3435046" y="396645"/>
          <a:ext cx="4480250" cy="4182964"/>
        </a:xfrm>
        <a:prstGeom prst="pie">
          <a:avLst>
            <a:gd name="adj1" fmla="val 10028574"/>
            <a:gd name="adj2" fmla="val 13114284"/>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Facts - Stats</a:t>
          </a:r>
          <a:endParaRPr lang="en-US" sz="1400" kern="1200" dirty="0"/>
        </a:p>
      </dsp:txBody>
      <dsp:txXfrm>
        <a:off x="3645725" y="1912970"/>
        <a:ext cx="1226735" cy="697160"/>
      </dsp:txXfrm>
    </dsp:sp>
    <dsp:sp modelId="{5FFB7C80-990D-4AA7-AEDB-D88B7AC3FDBD}">
      <dsp:nvSpPr>
        <dsp:cNvPr id="0" name=""/>
        <dsp:cNvSpPr/>
      </dsp:nvSpPr>
      <dsp:spPr>
        <a:xfrm>
          <a:off x="3618681" y="308673"/>
          <a:ext cx="4250591" cy="4250591"/>
        </a:xfrm>
        <a:prstGeom prst="pie">
          <a:avLst>
            <a:gd name="adj1" fmla="val 13114284"/>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Milestones and FFT </a:t>
          </a:r>
          <a:endParaRPr lang="en-US" sz="1400" kern="1200" dirty="0"/>
        </a:p>
      </dsp:txBody>
      <dsp:txXfrm>
        <a:off x="4624148" y="703371"/>
        <a:ext cx="1012045" cy="809636"/>
      </dsp:txXfrm>
    </dsp:sp>
    <dsp:sp modelId="{7A109960-A31E-4708-9CA9-E7849A08E096}">
      <dsp:nvSpPr>
        <dsp:cNvPr id="0" name=""/>
        <dsp:cNvSpPr/>
      </dsp:nvSpPr>
      <dsp:spPr>
        <a:xfrm>
          <a:off x="3443385" y="45542"/>
          <a:ext cx="4776855" cy="4776855"/>
        </a:xfrm>
        <a:prstGeom prst="circularArrow">
          <a:avLst>
            <a:gd name="adj1" fmla="val 5085"/>
            <a:gd name="adj2" fmla="val 327528"/>
            <a:gd name="adj3" fmla="val 18957827"/>
            <a:gd name="adj4" fmla="val 1620034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39025F-4F4C-4913-97B0-DF0683867B61}">
      <dsp:nvSpPr>
        <dsp:cNvPr id="0" name=""/>
        <dsp:cNvSpPr/>
      </dsp:nvSpPr>
      <dsp:spPr>
        <a:xfrm>
          <a:off x="3498379" y="114157"/>
          <a:ext cx="4776855" cy="4776855"/>
        </a:xfrm>
        <a:prstGeom prst="circularArrow">
          <a:avLst>
            <a:gd name="adj1" fmla="val 5085"/>
            <a:gd name="adj2" fmla="val 327528"/>
            <a:gd name="adj3" fmla="val 443744"/>
            <a:gd name="adj4" fmla="val 19285776"/>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44EC3A-83CA-4A04-9732-FEDF53271825}">
      <dsp:nvSpPr>
        <dsp:cNvPr id="0" name=""/>
        <dsp:cNvSpPr/>
      </dsp:nvSpPr>
      <dsp:spPr>
        <a:xfrm>
          <a:off x="3478575" y="199981"/>
          <a:ext cx="4776855" cy="4776855"/>
        </a:xfrm>
        <a:prstGeom prst="circularArrow">
          <a:avLst>
            <a:gd name="adj1" fmla="val 5085"/>
            <a:gd name="adj2" fmla="val 327528"/>
            <a:gd name="adj3" fmla="val 3529100"/>
            <a:gd name="adj4" fmla="val 77076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85FCF1-DEDE-4750-B807-A1ED97BF02AE}">
      <dsp:nvSpPr>
        <dsp:cNvPr id="0" name=""/>
        <dsp:cNvSpPr/>
      </dsp:nvSpPr>
      <dsp:spPr>
        <a:xfrm>
          <a:off x="3399573" y="237719"/>
          <a:ext cx="4776855" cy="4776855"/>
        </a:xfrm>
        <a:prstGeom prst="circularArrow">
          <a:avLst>
            <a:gd name="adj1" fmla="val 5085"/>
            <a:gd name="adj2" fmla="val 327528"/>
            <a:gd name="adj3" fmla="val 6615046"/>
            <a:gd name="adj4" fmla="val 3857426"/>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3A147A-3B1B-42EB-A14D-613439CA80D1}">
      <dsp:nvSpPr>
        <dsp:cNvPr id="0" name=""/>
        <dsp:cNvSpPr/>
      </dsp:nvSpPr>
      <dsp:spPr>
        <a:xfrm>
          <a:off x="3320572" y="199981"/>
          <a:ext cx="4776855" cy="4776855"/>
        </a:xfrm>
        <a:prstGeom prst="circularArrow">
          <a:avLst>
            <a:gd name="adj1" fmla="val 5085"/>
            <a:gd name="adj2" fmla="val 327528"/>
            <a:gd name="adj3" fmla="val 9701707"/>
            <a:gd name="adj4" fmla="val 694337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3C77CA-79AB-4E13-903A-A1EFD56DD806}">
      <dsp:nvSpPr>
        <dsp:cNvPr id="0" name=""/>
        <dsp:cNvSpPr/>
      </dsp:nvSpPr>
      <dsp:spPr>
        <a:xfrm>
          <a:off x="3285640" y="100289"/>
          <a:ext cx="4776855" cy="4776855"/>
        </a:xfrm>
        <a:prstGeom prst="circularArrow">
          <a:avLst>
            <a:gd name="adj1" fmla="val 5085"/>
            <a:gd name="adj2" fmla="val 327528"/>
            <a:gd name="adj3" fmla="val 12786695"/>
            <a:gd name="adj4" fmla="val 10028727"/>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0651BE7-C100-4AC9-92CC-E73B2D182856}">
      <dsp:nvSpPr>
        <dsp:cNvPr id="0" name=""/>
        <dsp:cNvSpPr/>
      </dsp:nvSpPr>
      <dsp:spPr>
        <a:xfrm>
          <a:off x="3355761" y="45542"/>
          <a:ext cx="4776855" cy="4776855"/>
        </a:xfrm>
        <a:prstGeom prst="circularArrow">
          <a:avLst>
            <a:gd name="adj1" fmla="val 5085"/>
            <a:gd name="adj2" fmla="val 327528"/>
            <a:gd name="adj3" fmla="val 15872129"/>
            <a:gd name="adj4" fmla="val 1311464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133EF1-70B6-42EA-84E8-576EE06AA4C9}">
      <dsp:nvSpPr>
        <dsp:cNvPr id="0" name=""/>
        <dsp:cNvSpPr/>
      </dsp:nvSpPr>
      <dsp:spPr>
        <a:xfrm>
          <a:off x="3256" y="1192569"/>
          <a:ext cx="1480829" cy="77759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kern="1200" dirty="0" smtClean="0"/>
            <a:t>Y 1999</a:t>
          </a:r>
          <a:endParaRPr lang="en-US" sz="1800" kern="1200" dirty="0"/>
        </a:p>
      </dsp:txBody>
      <dsp:txXfrm>
        <a:off x="3256" y="1192569"/>
        <a:ext cx="1480829" cy="518400"/>
      </dsp:txXfrm>
    </dsp:sp>
    <dsp:sp modelId="{139DB158-62FD-4722-8D39-84FEE96263E1}">
      <dsp:nvSpPr>
        <dsp:cNvPr id="0" name=""/>
        <dsp:cNvSpPr/>
      </dsp:nvSpPr>
      <dsp:spPr>
        <a:xfrm>
          <a:off x="306559" y="1710969"/>
          <a:ext cx="1480829" cy="196298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Connected lines 450,000</a:t>
          </a:r>
          <a:endParaRPr lang="en-US" sz="1800" kern="1200" dirty="0"/>
        </a:p>
        <a:p>
          <a:pPr marL="171450" lvl="1" indent="-171450" algn="l" defTabSz="800100">
            <a:lnSpc>
              <a:spcPct val="90000"/>
            </a:lnSpc>
            <a:spcBef>
              <a:spcPct val="0"/>
            </a:spcBef>
            <a:spcAft>
              <a:spcPct val="15000"/>
            </a:spcAft>
            <a:buChar char="••"/>
          </a:pPr>
          <a:r>
            <a:rPr lang="en-US" sz="1800" kern="1200" dirty="0" smtClean="0"/>
            <a:t>Investment -$50M</a:t>
          </a:r>
          <a:endParaRPr lang="en-US" sz="1800" kern="1200" dirty="0"/>
        </a:p>
      </dsp:txBody>
      <dsp:txXfrm>
        <a:off x="349931" y="1754341"/>
        <a:ext cx="1394085" cy="1876240"/>
      </dsp:txXfrm>
    </dsp:sp>
    <dsp:sp modelId="{393D57F4-819C-4764-AFD5-0955098FA24F}">
      <dsp:nvSpPr>
        <dsp:cNvPr id="0" name=""/>
        <dsp:cNvSpPr/>
      </dsp:nvSpPr>
      <dsp:spPr>
        <a:xfrm>
          <a:off x="1708574" y="1267427"/>
          <a:ext cx="475915" cy="3686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1708574" y="1341164"/>
        <a:ext cx="365310" cy="221209"/>
      </dsp:txXfrm>
    </dsp:sp>
    <dsp:sp modelId="{256EDBCD-0C6C-4BE2-918E-FFC3155B22EE}">
      <dsp:nvSpPr>
        <dsp:cNvPr id="0" name=""/>
        <dsp:cNvSpPr/>
      </dsp:nvSpPr>
      <dsp:spPr>
        <a:xfrm>
          <a:off x="2382039" y="1192569"/>
          <a:ext cx="1480829" cy="77759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kern="1200" dirty="0" smtClean="0"/>
            <a:t>Y 2005</a:t>
          </a:r>
          <a:endParaRPr lang="en-US" sz="1800" kern="1200" dirty="0"/>
        </a:p>
      </dsp:txBody>
      <dsp:txXfrm>
        <a:off x="2382039" y="1192569"/>
        <a:ext cx="1480829" cy="518400"/>
      </dsp:txXfrm>
    </dsp:sp>
    <dsp:sp modelId="{8740C8B7-B8BE-4DB2-A77F-64CF62784302}">
      <dsp:nvSpPr>
        <dsp:cNvPr id="0" name=""/>
        <dsp:cNvSpPr/>
      </dsp:nvSpPr>
      <dsp:spPr>
        <a:xfrm>
          <a:off x="2685342" y="1710969"/>
          <a:ext cx="1480829" cy="196298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Connected lines 1.2M</a:t>
          </a:r>
          <a:endParaRPr lang="en-US" sz="1800" kern="1200" dirty="0"/>
        </a:p>
        <a:p>
          <a:pPr marL="171450" lvl="1" indent="-171450" algn="l" defTabSz="800100">
            <a:lnSpc>
              <a:spcPct val="90000"/>
            </a:lnSpc>
            <a:spcBef>
              <a:spcPct val="0"/>
            </a:spcBef>
            <a:spcAft>
              <a:spcPct val="15000"/>
            </a:spcAft>
            <a:buChar char="••"/>
          </a:pPr>
          <a:r>
            <a:rPr lang="en-US" sz="1800" kern="1200" dirty="0" smtClean="0"/>
            <a:t>Investment - $7B</a:t>
          </a:r>
          <a:endParaRPr lang="en-US" sz="1800" kern="1200" dirty="0"/>
        </a:p>
        <a:p>
          <a:pPr marL="171450" lvl="1" indent="-171450" algn="l" defTabSz="800100">
            <a:lnSpc>
              <a:spcPct val="90000"/>
            </a:lnSpc>
            <a:spcBef>
              <a:spcPct val="0"/>
            </a:spcBef>
            <a:spcAft>
              <a:spcPct val="15000"/>
            </a:spcAft>
            <a:buChar char="••"/>
          </a:pPr>
          <a:endParaRPr lang="en-US" sz="1800" kern="1200" dirty="0"/>
        </a:p>
      </dsp:txBody>
      <dsp:txXfrm>
        <a:off x="2728714" y="1754341"/>
        <a:ext cx="1394085" cy="1876240"/>
      </dsp:txXfrm>
    </dsp:sp>
    <dsp:sp modelId="{A42075CA-7AA3-4694-BA08-E55949260AAA}">
      <dsp:nvSpPr>
        <dsp:cNvPr id="0" name=""/>
        <dsp:cNvSpPr/>
      </dsp:nvSpPr>
      <dsp:spPr>
        <a:xfrm>
          <a:off x="4087357" y="1267427"/>
          <a:ext cx="475915" cy="3686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4087357" y="1341164"/>
        <a:ext cx="365310" cy="221209"/>
      </dsp:txXfrm>
    </dsp:sp>
    <dsp:sp modelId="{707C2DD9-05E8-4B8A-9302-14F14A0035D5}">
      <dsp:nvSpPr>
        <dsp:cNvPr id="0" name=""/>
        <dsp:cNvSpPr/>
      </dsp:nvSpPr>
      <dsp:spPr>
        <a:xfrm>
          <a:off x="4760822" y="1192569"/>
          <a:ext cx="1480829" cy="777599"/>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kern="1200" dirty="0" smtClean="0"/>
            <a:t>Y 2015</a:t>
          </a:r>
          <a:endParaRPr lang="en-US" sz="1800" kern="1200" dirty="0"/>
        </a:p>
      </dsp:txBody>
      <dsp:txXfrm>
        <a:off x="4760822" y="1192569"/>
        <a:ext cx="1480829" cy="518400"/>
      </dsp:txXfrm>
    </dsp:sp>
    <dsp:sp modelId="{C4E115B6-9CF9-4D59-A728-1B923F642369}">
      <dsp:nvSpPr>
        <dsp:cNvPr id="0" name=""/>
        <dsp:cNvSpPr/>
      </dsp:nvSpPr>
      <dsp:spPr>
        <a:xfrm>
          <a:off x="5064124" y="1710969"/>
          <a:ext cx="1480829" cy="196298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smtClean="0"/>
            <a:t>Connected lines over 151M</a:t>
          </a:r>
          <a:endParaRPr lang="en-US" sz="1800" kern="1200" dirty="0"/>
        </a:p>
        <a:p>
          <a:pPr marL="171450" lvl="1" indent="-171450" algn="l" defTabSz="800100">
            <a:lnSpc>
              <a:spcPct val="90000"/>
            </a:lnSpc>
            <a:spcBef>
              <a:spcPct val="0"/>
            </a:spcBef>
            <a:spcAft>
              <a:spcPct val="15000"/>
            </a:spcAft>
            <a:buChar char="••"/>
          </a:pPr>
          <a:r>
            <a:rPr lang="en-US" sz="1800" kern="1200" dirty="0" smtClean="0"/>
            <a:t>Investment – about $32B (2014)</a:t>
          </a:r>
          <a:endParaRPr lang="en-US" sz="1800" kern="1200" dirty="0"/>
        </a:p>
      </dsp:txBody>
      <dsp:txXfrm>
        <a:off x="5107496" y="1754341"/>
        <a:ext cx="1394085" cy="1876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4CFAF-FC8F-4D38-A5C4-8D644DC7C81F}">
      <dsp:nvSpPr>
        <dsp:cNvPr id="0" name=""/>
        <dsp:cNvSpPr/>
      </dsp:nvSpPr>
      <dsp:spPr>
        <a:xfrm>
          <a:off x="3406142" y="1574517"/>
          <a:ext cx="2001280" cy="1731188"/>
        </a:xfrm>
        <a:prstGeom prst="hexagon">
          <a:avLst>
            <a:gd name="adj" fmla="val 28570"/>
            <a:gd name="vf" fmla="val 115470"/>
          </a:avLst>
        </a:prstGeom>
        <a:solidFill>
          <a:srgbClr val="251BA9"/>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Nigerian Communications Commission  </a:t>
          </a:r>
          <a:endParaRPr lang="en-US" sz="1600" kern="1200" dirty="0"/>
        </a:p>
      </dsp:txBody>
      <dsp:txXfrm>
        <a:off x="3737782" y="1861399"/>
        <a:ext cx="1338000" cy="1157424"/>
      </dsp:txXfrm>
    </dsp:sp>
    <dsp:sp modelId="{D33ED12F-5620-4C03-A0C2-F7A4658C56F1}">
      <dsp:nvSpPr>
        <dsp:cNvPr id="0" name=""/>
        <dsp:cNvSpPr/>
      </dsp:nvSpPr>
      <dsp:spPr>
        <a:xfrm>
          <a:off x="4659328" y="746260"/>
          <a:ext cx="755077" cy="650598"/>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DFA5B8-F3D9-4645-B53A-72C352DB56D8}">
      <dsp:nvSpPr>
        <dsp:cNvPr id="0" name=""/>
        <dsp:cNvSpPr/>
      </dsp:nvSpPr>
      <dsp:spPr>
        <a:xfrm>
          <a:off x="3590489" y="0"/>
          <a:ext cx="1640034" cy="1418822"/>
        </a:xfrm>
        <a:prstGeom prst="hexagon">
          <a:avLst>
            <a:gd name="adj" fmla="val 28570"/>
            <a:gd name="vf" fmla="val 11547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ECC</a:t>
          </a:r>
          <a:endParaRPr lang="en-US" sz="1600" kern="1200" dirty="0"/>
        </a:p>
      </dsp:txBody>
      <dsp:txXfrm>
        <a:off x="3862278" y="235129"/>
        <a:ext cx="1096456" cy="948564"/>
      </dsp:txXfrm>
    </dsp:sp>
    <dsp:sp modelId="{634FDFA5-1E0C-4432-A2D8-0AFD6FC48271}">
      <dsp:nvSpPr>
        <dsp:cNvPr id="0" name=""/>
        <dsp:cNvSpPr/>
      </dsp:nvSpPr>
      <dsp:spPr>
        <a:xfrm>
          <a:off x="5540561" y="1962533"/>
          <a:ext cx="755077" cy="650598"/>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18C09D-DA1C-48C2-A70A-FEE30708BCF4}">
      <dsp:nvSpPr>
        <dsp:cNvPr id="0" name=""/>
        <dsp:cNvSpPr/>
      </dsp:nvSpPr>
      <dsp:spPr>
        <a:xfrm>
          <a:off x="5094591" y="872671"/>
          <a:ext cx="1640034" cy="1418822"/>
        </a:xfrm>
        <a:prstGeom prst="hexagon">
          <a:avLst>
            <a:gd name="adj" fmla="val 28570"/>
            <a:gd name="vf" fmla="val 115470"/>
          </a:avLst>
        </a:prstGeom>
        <a:solidFill>
          <a:schemeClr val="accent4">
            <a:hueOff val="-305671"/>
            <a:satOff val="-2049"/>
            <a:lumOff val="-2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SIM </a:t>
          </a:r>
          <a:r>
            <a:rPr lang="en-US" sz="1600" kern="1200" dirty="0" err="1" smtClean="0"/>
            <a:t>Reg</a:t>
          </a:r>
          <a:r>
            <a:rPr lang="en-US" sz="1600" kern="1200" dirty="0" smtClean="0"/>
            <a:t> &amp; </a:t>
          </a:r>
          <a:r>
            <a:rPr lang="en-US" sz="1600" kern="1200" dirty="0" err="1" smtClean="0"/>
            <a:t>QoS</a:t>
          </a:r>
          <a:r>
            <a:rPr lang="en-US" sz="1600" kern="1200" dirty="0" smtClean="0"/>
            <a:t> Monitoring</a:t>
          </a:r>
          <a:endParaRPr lang="en-US" sz="1600" kern="1200" dirty="0"/>
        </a:p>
      </dsp:txBody>
      <dsp:txXfrm>
        <a:off x="5366380" y="1107800"/>
        <a:ext cx="1096456" cy="948564"/>
      </dsp:txXfrm>
    </dsp:sp>
    <dsp:sp modelId="{C44769EE-C177-4E58-8B94-39BDEB7577C4}">
      <dsp:nvSpPr>
        <dsp:cNvPr id="0" name=""/>
        <dsp:cNvSpPr/>
      </dsp:nvSpPr>
      <dsp:spPr>
        <a:xfrm>
          <a:off x="4928399" y="3335477"/>
          <a:ext cx="755077" cy="650598"/>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E8AD3C-89D1-4A8B-8643-741544AFC0AE}">
      <dsp:nvSpPr>
        <dsp:cNvPr id="0" name=""/>
        <dsp:cNvSpPr/>
      </dsp:nvSpPr>
      <dsp:spPr>
        <a:xfrm>
          <a:off x="5094591" y="2588241"/>
          <a:ext cx="1640034" cy="1418822"/>
        </a:xfrm>
        <a:prstGeom prst="hexagon">
          <a:avLst>
            <a:gd name="adj" fmla="val 28570"/>
            <a:gd name="vf" fmla="val 115470"/>
          </a:avLst>
        </a:prstGeom>
        <a:solidFill>
          <a:schemeClr val="accent4">
            <a:hueOff val="-611342"/>
            <a:satOff val="-4098"/>
            <a:lumOff val="-423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DBI </a:t>
          </a:r>
          <a:endParaRPr lang="en-US" sz="1600" kern="1200" dirty="0"/>
        </a:p>
      </dsp:txBody>
      <dsp:txXfrm>
        <a:off x="5366380" y="2823370"/>
        <a:ext cx="1096456" cy="948564"/>
      </dsp:txXfrm>
    </dsp:sp>
    <dsp:sp modelId="{34C2FD26-187F-4E67-8AEA-D2A0C774264F}">
      <dsp:nvSpPr>
        <dsp:cNvPr id="0" name=""/>
        <dsp:cNvSpPr/>
      </dsp:nvSpPr>
      <dsp:spPr>
        <a:xfrm>
          <a:off x="3409866" y="3477994"/>
          <a:ext cx="755077" cy="650598"/>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1A96C7-74EE-48B5-BDE6-B3F013B7BFBA}">
      <dsp:nvSpPr>
        <dsp:cNvPr id="0" name=""/>
        <dsp:cNvSpPr/>
      </dsp:nvSpPr>
      <dsp:spPr>
        <a:xfrm>
          <a:off x="3590489" y="3461888"/>
          <a:ext cx="1640034" cy="1418822"/>
        </a:xfrm>
        <a:prstGeom prst="hexagon">
          <a:avLst>
            <a:gd name="adj" fmla="val 28570"/>
            <a:gd name="vf" fmla="val 115470"/>
          </a:avLst>
        </a:prstGeom>
        <a:solidFill>
          <a:schemeClr val="accent4">
            <a:hueOff val="-917013"/>
            <a:satOff val="-6147"/>
            <a:lumOff val="-6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DAP &amp;</a:t>
          </a:r>
        </a:p>
        <a:p>
          <a:pPr lvl="0" algn="ctr" defTabSz="711200">
            <a:lnSpc>
              <a:spcPct val="90000"/>
            </a:lnSpc>
            <a:spcBef>
              <a:spcPct val="0"/>
            </a:spcBef>
            <a:spcAft>
              <a:spcPct val="35000"/>
            </a:spcAft>
          </a:pPr>
          <a:r>
            <a:rPr lang="en-US" sz="1600" kern="1200" dirty="0" smtClean="0"/>
            <a:t>ADAPTI</a:t>
          </a:r>
          <a:endParaRPr lang="en-US" sz="1600" kern="1200" dirty="0"/>
        </a:p>
      </dsp:txBody>
      <dsp:txXfrm>
        <a:off x="3862278" y="3697017"/>
        <a:ext cx="1096456" cy="948564"/>
      </dsp:txXfrm>
    </dsp:sp>
    <dsp:sp modelId="{FF3355E1-8620-4D6F-A196-41B1BE7607CF}">
      <dsp:nvSpPr>
        <dsp:cNvPr id="0" name=""/>
        <dsp:cNvSpPr/>
      </dsp:nvSpPr>
      <dsp:spPr>
        <a:xfrm>
          <a:off x="2514201" y="2262209"/>
          <a:ext cx="755077" cy="650598"/>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6356FA-3640-4D2F-9388-C8B9725E945B}">
      <dsp:nvSpPr>
        <dsp:cNvPr id="0" name=""/>
        <dsp:cNvSpPr/>
      </dsp:nvSpPr>
      <dsp:spPr>
        <a:xfrm>
          <a:off x="2079403" y="2589217"/>
          <a:ext cx="1640034" cy="1418822"/>
        </a:xfrm>
        <a:prstGeom prst="hexagon">
          <a:avLst>
            <a:gd name="adj" fmla="val 28570"/>
            <a:gd name="vf" fmla="val 115470"/>
          </a:avLst>
        </a:prstGeom>
        <a:solidFill>
          <a:schemeClr val="accent4">
            <a:hueOff val="-1222684"/>
            <a:satOff val="-8196"/>
            <a:lumOff val="-84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Frequency Auctions</a:t>
          </a:r>
          <a:endParaRPr lang="en-US" sz="1600" kern="1200" dirty="0"/>
        </a:p>
      </dsp:txBody>
      <dsp:txXfrm>
        <a:off x="2351192" y="2824346"/>
        <a:ext cx="1096456" cy="948564"/>
      </dsp:txXfrm>
    </dsp:sp>
    <dsp:sp modelId="{FFD3E0CC-339F-459C-BC94-25CF51D53BE4}">
      <dsp:nvSpPr>
        <dsp:cNvPr id="0" name=""/>
        <dsp:cNvSpPr/>
      </dsp:nvSpPr>
      <dsp:spPr>
        <a:xfrm>
          <a:off x="2079403" y="870718"/>
          <a:ext cx="1640034" cy="1418822"/>
        </a:xfrm>
        <a:prstGeom prst="hexagon">
          <a:avLst>
            <a:gd name="adj" fmla="val 28570"/>
            <a:gd name="vf" fmla="val 115470"/>
          </a:avLst>
        </a:prstGeom>
        <a:solidFill>
          <a:schemeClr val="accent4">
            <a:hueOff val="-1528355"/>
            <a:satOff val="-102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Research and Regulations </a:t>
          </a:r>
          <a:endParaRPr lang="en-US" sz="1600" kern="1200" dirty="0"/>
        </a:p>
      </dsp:txBody>
      <dsp:txXfrm>
        <a:off x="2351192" y="1105847"/>
        <a:ext cx="1096456" cy="948564"/>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E0598FDF-49B7-4C64-B422-C94126E292CF}" type="datetimeFigureOut">
              <a:rPr lang="en-US" smtClean="0"/>
              <a:t>10/21/2016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1B079DB0-4A84-49BB-A208-96C4C51BB10E}" type="slidenum">
              <a:rPr lang="en-US" smtClean="0"/>
              <a:t>‹#›</a:t>
            </a:fld>
            <a:endParaRPr lang="en-US"/>
          </a:p>
        </p:txBody>
      </p:sp>
    </p:spTree>
    <p:extLst>
      <p:ext uri="{BB962C8B-B14F-4D97-AF65-F5344CB8AC3E}">
        <p14:creationId xmlns:p14="http://schemas.microsoft.com/office/powerpoint/2010/main" val="253483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2869989-EB00-4EE7-BCB5-25BDC5BB29F8}" type="slidenum">
              <a:rPr lang="en-US" smtClean="0"/>
              <a:t>12</a:t>
            </a:fld>
            <a:endParaRPr lang="en-US"/>
          </a:p>
        </p:txBody>
      </p:sp>
    </p:spTree>
    <p:extLst>
      <p:ext uri="{BB962C8B-B14F-4D97-AF65-F5344CB8AC3E}">
        <p14:creationId xmlns:p14="http://schemas.microsoft.com/office/powerpoint/2010/main" val="472411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10/21/2016 4:21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18</a:t>
            </a:fld>
            <a:endParaRPr lang="en-US" dirty="0"/>
          </a:p>
        </p:txBody>
      </p:sp>
    </p:spTree>
    <p:extLst>
      <p:ext uri="{BB962C8B-B14F-4D97-AF65-F5344CB8AC3E}">
        <p14:creationId xmlns:p14="http://schemas.microsoft.com/office/powerpoint/2010/main" val="2254335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48A87A34-81AB-432B-8DAE-1953F412C126}" type="datetimeFigureOut">
              <a:rPr lang="en-US" smtClean="0"/>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922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31875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7366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33599" y="617523"/>
            <a:ext cx="10390734" cy="114273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577479" y="2018088"/>
            <a:ext cx="10362211" cy="4114164"/>
          </a:xfrm>
        </p:spPr>
        <p:txBody>
          <a:bodyPr/>
          <a:lstStyle/>
          <a:p>
            <a:endParaRPr lang="en-US"/>
          </a:p>
        </p:txBody>
      </p:sp>
      <p:sp>
        <p:nvSpPr>
          <p:cNvPr id="4" name="Date Placeholder 3"/>
          <p:cNvSpPr>
            <a:spLocks noGrp="1"/>
          </p:cNvSpPr>
          <p:nvPr>
            <p:ph type="dt" sz="half" idx="10"/>
          </p:nvPr>
        </p:nvSpPr>
        <p:spPr>
          <a:xfrm>
            <a:off x="1219858" y="6324830"/>
            <a:ext cx="2538446" cy="456776"/>
          </a:xfrm>
        </p:spPr>
        <p:txBody>
          <a:bodyPr/>
          <a:lstStyle>
            <a:lvl1pPr>
              <a:defRPr/>
            </a:lvl1pPr>
          </a:lstStyle>
          <a:p>
            <a:r>
              <a:rPr lang="en-US" altLang="en-US"/>
              <a:t>Jan. 29, 2007</a:t>
            </a:r>
            <a:endParaRPr lang="en-GB" altLang="en-US"/>
          </a:p>
        </p:txBody>
      </p:sp>
      <p:sp>
        <p:nvSpPr>
          <p:cNvPr id="5" name="Footer Placeholder 4"/>
          <p:cNvSpPr>
            <a:spLocks noGrp="1"/>
          </p:cNvSpPr>
          <p:nvPr>
            <p:ph type="ftr" sz="quarter" idx="11"/>
          </p:nvPr>
        </p:nvSpPr>
        <p:spPr>
          <a:xfrm>
            <a:off x="4471351" y="6324830"/>
            <a:ext cx="3859228" cy="456776"/>
          </a:xfrm>
        </p:spPr>
        <p:txBody>
          <a:bodyPr/>
          <a:lstStyle>
            <a:lvl1pPr>
              <a:defRPr/>
            </a:lvl1pPr>
          </a:lstStyle>
          <a:p>
            <a:r>
              <a:rPr lang="en-GB" altLang="en-US"/>
              <a:t>ndukwe@ncc.gov.ng</a:t>
            </a:r>
          </a:p>
        </p:txBody>
      </p:sp>
      <p:sp>
        <p:nvSpPr>
          <p:cNvPr id="6" name="Slide Number Placeholder 5"/>
          <p:cNvSpPr>
            <a:spLocks noGrp="1"/>
          </p:cNvSpPr>
          <p:nvPr>
            <p:ph type="sldNum" sz="quarter" idx="12"/>
          </p:nvPr>
        </p:nvSpPr>
        <p:spPr>
          <a:xfrm>
            <a:off x="9041432" y="6324830"/>
            <a:ext cx="2540640" cy="456776"/>
          </a:xfrm>
        </p:spPr>
        <p:txBody>
          <a:bodyPr/>
          <a:lstStyle>
            <a:lvl1pPr>
              <a:defRPr/>
            </a:lvl1pPr>
          </a:lstStyle>
          <a:p>
            <a:fld id="{FA1B3948-45CD-4C8F-B8B4-AC22D2F86473}" type="slidenum">
              <a:rPr lang="en-GB" altLang="en-US"/>
              <a:pPr/>
              <a:t>‹#›</a:t>
            </a:fld>
            <a:endParaRPr lang="en-GB" altLang="en-US"/>
          </a:p>
        </p:txBody>
      </p:sp>
    </p:spTree>
    <p:extLst>
      <p:ext uri="{BB962C8B-B14F-4D97-AF65-F5344CB8AC3E}">
        <p14:creationId xmlns:p14="http://schemas.microsoft.com/office/powerpoint/2010/main" val="1245830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9390944"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825273" y="4344989"/>
            <a:ext cx="9390944" cy="461665"/>
          </a:xfr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962732" y="2355850"/>
            <a:ext cx="10253485"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extLst>
      <p:ext uri="{BB962C8B-B14F-4D97-AF65-F5344CB8AC3E}">
        <p14:creationId xmlns:p14="http://schemas.microsoft.com/office/powerpoint/2010/main" val="2678037689"/>
      </p:ext>
    </p:extLst>
  </p:cSld>
  <p:clrMapOvr>
    <a:masterClrMapping/>
  </p:clrMapOvr>
  <p:transition spd="med">
    <p:cover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27094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10/21/2016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5332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6030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10/21/2016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9201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10/21/2016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1137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10/21/2016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1639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28567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10/21/2016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3890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8A87A34-81AB-432B-8DAE-1953F412C126}" type="datetimeFigureOut">
              <a:rPr lang="en-US" smtClean="0"/>
              <a:pPr/>
              <a:t>10/21/2016</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D22F896-40B5-4ADD-8801-0D06FADFA095}" type="slidenum">
              <a:rPr lang="en-US" smtClean="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445446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4.emf"/><Relationship Id="rId5" Type="http://schemas.openxmlformats.org/officeDocument/2006/relationships/oleObject" Target="file:///\\ncc-nas-01\UserHomeFolder$\CorporatePlanning\fshagari\Documents\SCPM\Annual%20Report\2013\tables%20of%20industry%20statistics%202013.xlsx!Sheet4!%5btables%20of%20industry%20statistics%202013.xlsx%5dSheet4%20Chart%202" TargetMode="External"/><Relationship Id="rId4" Type="http://schemas.openxmlformats.org/officeDocument/2006/relationships/chart" Target="../charts/chart4.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oleObject" Target="file:///\\ncc-nas-01\UserHomeFolder$\CorporatePlanning\nwisi\Documents\SCPM\ICT%20Facts%20Figures%202015.docx!OLE_LINK1" TargetMode="Externa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9.emf"/></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ncc.gov.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file:///\\ncc-nas-01\UserHomeFolder$\CorporatePlanning\nwisi\Documents\SCPM\Statistic%20-%20Invest%20ICT.xlsx!Sheet1!R1C1:R18C7"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oleObject" Target="file:///\\ncc-nas-01\UserHomeFolder$\CorporatePlanning\nwisi\Documents\SCPM\2015%20GLOBAL%20ICT%20DEVELOPMENT%20INDEX.xlsx!IDI!R6C2:R24C6"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hyperlink" Target="http://www.itu.int/ITU-D/ict/publications/idi/2009/index.html" TargetMode="Externa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2552" y="4873337"/>
            <a:ext cx="5563394" cy="1808018"/>
          </a:xfrm>
        </p:spPr>
        <p:txBody>
          <a:bodyPr>
            <a:normAutofit fontScale="90000"/>
          </a:bodyPr>
          <a:lstStyle/>
          <a:p>
            <a:pPr algn="ctr"/>
            <a:r>
              <a:rPr lang="en-US" sz="5400" b="1" dirty="0" smtClean="0">
                <a:solidFill>
                  <a:srgbClr val="FF0000"/>
                </a:solidFill>
                <a:latin typeface="Algerian" panose="04020705040A02060702" pitchFamily="82" charset="0"/>
              </a:rPr>
              <a:t>INVEST IN ICT Nigeria</a:t>
            </a:r>
            <a:br>
              <a:rPr lang="en-US" sz="5400" b="1" dirty="0" smtClean="0">
                <a:solidFill>
                  <a:srgbClr val="FF0000"/>
                </a:solidFill>
                <a:latin typeface="Algerian" panose="04020705040A02060702" pitchFamily="82" charset="0"/>
              </a:rPr>
            </a:br>
            <a:r>
              <a:rPr lang="en-US" sz="2800" b="1" dirty="0" smtClean="0">
                <a:solidFill>
                  <a:srgbClr val="00B050"/>
                </a:solidFill>
                <a:latin typeface="Algerian" panose="04020705040A02060702" pitchFamily="82" charset="0"/>
              </a:rPr>
              <a:t>(A world of Limitless possibilities)</a:t>
            </a:r>
            <a:endParaRPr lang="en-US" sz="2800" b="1" dirty="0">
              <a:solidFill>
                <a:srgbClr val="00B050"/>
              </a:solidFill>
              <a:latin typeface="Algerian" panose="04020705040A02060702" pitchFamily="82" charset="0"/>
            </a:endParaRPr>
          </a:p>
        </p:txBody>
      </p:sp>
      <p:sp>
        <p:nvSpPr>
          <p:cNvPr id="3" name="Subtitle 2"/>
          <p:cNvSpPr>
            <a:spLocks noGrp="1"/>
          </p:cNvSpPr>
          <p:nvPr>
            <p:ph type="subTitle" idx="1"/>
          </p:nvPr>
        </p:nvSpPr>
        <p:spPr>
          <a:xfrm>
            <a:off x="7865917" y="4509654"/>
            <a:ext cx="4208319" cy="1901537"/>
          </a:xfrm>
        </p:spPr>
        <p:txBody>
          <a:bodyPr>
            <a:noAutofit/>
          </a:bodyPr>
          <a:lstStyle/>
          <a:p>
            <a:pPr algn="r"/>
            <a:r>
              <a:rPr lang="en-US" sz="1050" b="1" dirty="0" smtClean="0">
                <a:solidFill>
                  <a:schemeClr val="accent4">
                    <a:lumMod val="75000"/>
                  </a:schemeClr>
                </a:solidFill>
              </a:rPr>
              <a:t>Presentation by </a:t>
            </a:r>
          </a:p>
          <a:p>
            <a:pPr algn="r"/>
            <a:r>
              <a:rPr lang="en-US" sz="1200" b="1" dirty="0" err="1">
                <a:solidFill>
                  <a:schemeClr val="accent4">
                    <a:lumMod val="75000"/>
                  </a:schemeClr>
                </a:solidFill>
              </a:rPr>
              <a:t>N</a:t>
            </a:r>
            <a:r>
              <a:rPr lang="en-US" sz="1200" b="1" dirty="0" err="1" smtClean="0">
                <a:solidFill>
                  <a:schemeClr val="accent4">
                    <a:lumMod val="75000"/>
                  </a:schemeClr>
                </a:solidFill>
              </a:rPr>
              <a:t>namdi</a:t>
            </a:r>
            <a:r>
              <a:rPr lang="en-US" sz="1200" b="1" dirty="0" smtClean="0">
                <a:solidFill>
                  <a:schemeClr val="accent4">
                    <a:lumMod val="75000"/>
                  </a:schemeClr>
                </a:solidFill>
              </a:rPr>
              <a:t> </a:t>
            </a:r>
            <a:r>
              <a:rPr lang="en-US" sz="1200" b="1" dirty="0" err="1" smtClean="0">
                <a:solidFill>
                  <a:schemeClr val="accent4">
                    <a:lumMod val="75000"/>
                  </a:schemeClr>
                </a:solidFill>
              </a:rPr>
              <a:t>Nwokike</a:t>
            </a:r>
            <a:endParaRPr lang="en-US" sz="1200" b="1" dirty="0" smtClean="0">
              <a:solidFill>
                <a:schemeClr val="accent4">
                  <a:lumMod val="75000"/>
                </a:schemeClr>
              </a:solidFill>
            </a:endParaRPr>
          </a:p>
          <a:p>
            <a:pPr algn="r"/>
            <a:r>
              <a:rPr lang="en-US" sz="1200" b="1" dirty="0" smtClean="0">
                <a:solidFill>
                  <a:schemeClr val="accent4">
                    <a:lumMod val="75000"/>
                  </a:schemeClr>
                </a:solidFill>
              </a:rPr>
              <a:t>Director, Corporate Planning and Strategy </a:t>
            </a:r>
          </a:p>
          <a:p>
            <a:pPr algn="r"/>
            <a:r>
              <a:rPr lang="en-US" sz="1050" b="1" dirty="0" smtClean="0">
                <a:solidFill>
                  <a:schemeClr val="accent4">
                    <a:lumMod val="75000"/>
                  </a:schemeClr>
                </a:solidFill>
              </a:rPr>
              <a:t>on behalf of the executive vice chairman </a:t>
            </a:r>
          </a:p>
          <a:p>
            <a:pPr algn="r"/>
            <a:r>
              <a:rPr lang="en-US" sz="1050" b="1" dirty="0" smtClean="0">
                <a:solidFill>
                  <a:schemeClr val="accent4">
                    <a:lumMod val="75000"/>
                  </a:schemeClr>
                </a:solidFill>
              </a:rPr>
              <a:t>Nigerian communications commission </a:t>
            </a:r>
          </a:p>
          <a:p>
            <a:pPr algn="r"/>
            <a:r>
              <a:rPr lang="en-US" sz="1050" b="1" dirty="0" smtClean="0">
                <a:solidFill>
                  <a:schemeClr val="accent4">
                    <a:lumMod val="75000"/>
                  </a:schemeClr>
                </a:solidFill>
              </a:rPr>
              <a:t>at the 14</a:t>
            </a:r>
            <a:r>
              <a:rPr lang="en-US" sz="1050" b="1" baseline="30000" dirty="0" smtClean="0">
                <a:solidFill>
                  <a:schemeClr val="accent4">
                    <a:lumMod val="75000"/>
                  </a:schemeClr>
                </a:solidFill>
              </a:rPr>
              <a:t>th</a:t>
            </a:r>
            <a:r>
              <a:rPr lang="en-US" sz="1050" b="1" dirty="0" smtClean="0">
                <a:solidFill>
                  <a:schemeClr val="accent4">
                    <a:lumMod val="75000"/>
                  </a:schemeClr>
                </a:solidFill>
              </a:rPr>
              <a:t> annual innovation Africa digital summit</a:t>
            </a:r>
          </a:p>
          <a:p>
            <a:pPr algn="r"/>
            <a:r>
              <a:rPr lang="en-US" sz="1050" b="1" dirty="0" smtClean="0">
                <a:solidFill>
                  <a:schemeClr val="accent4">
                    <a:lumMod val="75000"/>
                  </a:schemeClr>
                </a:solidFill>
              </a:rPr>
              <a:t>April, 2016 </a:t>
            </a:r>
            <a:endParaRPr lang="en-US" sz="1050" b="1" dirty="0">
              <a:solidFill>
                <a:schemeClr val="accent4">
                  <a:lumMod val="75000"/>
                </a:schemeClr>
              </a:solidFill>
            </a:endParaRPr>
          </a:p>
        </p:txBody>
      </p:sp>
    </p:spTree>
    <p:extLst>
      <p:ext uri="{BB962C8B-B14F-4D97-AF65-F5344CB8AC3E}">
        <p14:creationId xmlns:p14="http://schemas.microsoft.com/office/powerpoint/2010/main" val="40990301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nvPr>
        </p:nvGraphicFramePr>
        <p:xfrm>
          <a:off x="1754659" y="1982177"/>
          <a:ext cx="9246133" cy="4529937"/>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p:cNvSpPr txBox="1">
            <a:spLocks/>
          </p:cNvSpPr>
          <p:nvPr/>
        </p:nvSpPr>
        <p:spPr>
          <a:xfrm>
            <a:off x="502508" y="207457"/>
            <a:ext cx="9965724" cy="783771"/>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en-US" dirty="0" smtClean="0"/>
              <a:t>Active Internet Subscri</a:t>
            </a:r>
            <a:r>
              <a:rPr lang="en-US" dirty="0"/>
              <a:t>p</a:t>
            </a:r>
            <a:r>
              <a:rPr lang="en-US" dirty="0" smtClean="0"/>
              <a:t>tions Nov 2014 - Nov 2015</a:t>
            </a:r>
            <a:endParaRPr lang="en-GB" dirty="0"/>
          </a:p>
        </p:txBody>
      </p:sp>
      <p:sp>
        <p:nvSpPr>
          <p:cNvPr id="5" name="Rectangle 4"/>
          <p:cNvSpPr/>
          <p:nvPr/>
        </p:nvSpPr>
        <p:spPr>
          <a:xfrm>
            <a:off x="502508" y="737914"/>
            <a:ext cx="11081685" cy="1015663"/>
          </a:xfrm>
          <a:prstGeom prst="rect">
            <a:avLst/>
          </a:prstGeom>
        </p:spPr>
        <p:txBody>
          <a:bodyPr wrap="square">
            <a:spAutoFit/>
          </a:bodyPr>
          <a:lstStyle/>
          <a:p>
            <a:pPr algn="just"/>
            <a:r>
              <a:rPr lang="en-US" sz="2000" dirty="0" smtClean="0">
                <a:latin typeface="Candara" panose="020E0502030303020204" pitchFamily="34" charset="0"/>
                <a:ea typeface="Calibri" panose="020F0502020204030204" pitchFamily="34" charset="0"/>
                <a:cs typeface="Times New Roman" panose="02020603050405020304" pitchFamily="18" charset="0"/>
              </a:rPr>
              <a:t>The graph below shows </a:t>
            </a:r>
            <a:r>
              <a:rPr lang="en-US" sz="2000" dirty="0">
                <a:latin typeface="Candara" panose="020E0502030303020204" pitchFamily="34" charset="0"/>
                <a:ea typeface="Calibri" panose="020F0502020204030204" pitchFamily="34" charset="0"/>
                <a:cs typeface="Times New Roman" panose="02020603050405020304" pitchFamily="18" charset="0"/>
              </a:rPr>
              <a:t>that the total active internet subscriptions in November, 2015 increased to </a:t>
            </a:r>
            <a:r>
              <a:rPr lang="en-US" sz="2000" b="1" dirty="0">
                <a:latin typeface="Candara" panose="020E0502030303020204" pitchFamily="34" charset="0"/>
                <a:ea typeface="Calibri" panose="020F0502020204030204" pitchFamily="34" charset="0"/>
                <a:cs typeface="Times New Roman" panose="02020603050405020304" pitchFamily="18" charset="0"/>
              </a:rPr>
              <a:t>97,984,736 </a:t>
            </a:r>
            <a:r>
              <a:rPr lang="en-US" sz="2000" dirty="0">
                <a:latin typeface="Candara" panose="020E0502030303020204" pitchFamily="34" charset="0"/>
                <a:ea typeface="Calibri" panose="020F0502020204030204" pitchFamily="34" charset="0"/>
                <a:cs typeface="Times New Roman" panose="02020603050405020304" pitchFamily="18" charset="0"/>
              </a:rPr>
              <a:t>from</a:t>
            </a:r>
            <a:r>
              <a:rPr lang="en-US" sz="2000" b="1" dirty="0">
                <a:latin typeface="Candara" panose="020E0502030303020204" pitchFamily="34" charset="0"/>
                <a:ea typeface="Calibri" panose="020F0502020204030204" pitchFamily="34" charset="0"/>
                <a:cs typeface="Times New Roman" panose="02020603050405020304" pitchFamily="18" charset="0"/>
              </a:rPr>
              <a:t> 97,682,517</a:t>
            </a:r>
            <a:r>
              <a:rPr lang="en-US" sz="2000" dirty="0">
                <a:latin typeface="Candara" panose="020E0502030303020204" pitchFamily="34" charset="0"/>
                <a:ea typeface="Calibri" panose="020F0502020204030204" pitchFamily="34" charset="0"/>
                <a:cs typeface="Times New Roman" panose="02020603050405020304" pitchFamily="18" charset="0"/>
              </a:rPr>
              <a:t> recorded in October, 2015 thus indicating that there was </a:t>
            </a:r>
            <a:r>
              <a:rPr lang="en-US" sz="2000" b="1" dirty="0">
                <a:latin typeface="Candara" panose="020E0502030303020204" pitchFamily="34" charset="0"/>
                <a:ea typeface="Calibri" panose="020F0502020204030204" pitchFamily="34" charset="0"/>
                <a:cs typeface="Times New Roman" panose="02020603050405020304" pitchFamily="18" charset="0"/>
              </a:rPr>
              <a:t>an increase of 0.3% </a:t>
            </a:r>
            <a:r>
              <a:rPr lang="en-US" sz="2000" dirty="0">
                <a:latin typeface="Candara" panose="020E0502030303020204" pitchFamily="34" charset="0"/>
                <a:ea typeface="Calibri" panose="020F0502020204030204" pitchFamily="34" charset="0"/>
                <a:cs typeface="Times New Roman" panose="02020603050405020304" pitchFamily="18" charset="0"/>
              </a:rPr>
              <a:t>in November, </a:t>
            </a:r>
            <a:r>
              <a:rPr lang="en-US" sz="2000" dirty="0" smtClean="0">
                <a:latin typeface="Candara" panose="020E0502030303020204" pitchFamily="34" charset="0"/>
                <a:ea typeface="Calibri" panose="020F0502020204030204" pitchFamily="34" charset="0"/>
                <a:cs typeface="Times New Roman" panose="02020603050405020304" pitchFamily="18" charset="0"/>
              </a:rPr>
              <a:t>2015. </a:t>
            </a:r>
            <a:endParaRPr lang="en-GB" sz="2000" dirty="0"/>
          </a:p>
        </p:txBody>
      </p:sp>
    </p:spTree>
    <p:extLst>
      <p:ext uri="{BB962C8B-B14F-4D97-AF65-F5344CB8AC3E}">
        <p14:creationId xmlns:p14="http://schemas.microsoft.com/office/powerpoint/2010/main" val="458777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extLst/>
          </p:nvPr>
        </p:nvGraphicFramePr>
        <p:xfrm>
          <a:off x="92494" y="1242569"/>
          <a:ext cx="5726415" cy="4989453"/>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p:cNvSpPr txBox="1">
            <a:spLocks/>
          </p:cNvSpPr>
          <p:nvPr/>
        </p:nvSpPr>
        <p:spPr>
          <a:xfrm>
            <a:off x="644235" y="215528"/>
            <a:ext cx="9802866" cy="823563"/>
          </a:xfrm>
          <a:prstGeom prst="rect">
            <a:avLst/>
          </a:prstGeom>
        </p:spPr>
        <p:txBody>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pPr algn="ctr"/>
            <a:r>
              <a:rPr lang="en-US" dirty="0" smtClean="0"/>
              <a:t>Total Active Internet Subscriptions</a:t>
            </a:r>
            <a:endParaRPr lang="en-GB" dirty="0"/>
          </a:p>
        </p:txBody>
      </p:sp>
      <p:graphicFrame>
        <p:nvGraphicFramePr>
          <p:cNvPr id="6" name="Chart 5"/>
          <p:cNvGraphicFramePr/>
          <p:nvPr>
            <p:extLst/>
          </p:nvPr>
        </p:nvGraphicFramePr>
        <p:xfrm>
          <a:off x="6174541" y="1236517"/>
          <a:ext cx="5605567" cy="49955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7197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065" y="291179"/>
            <a:ext cx="10105768" cy="740076"/>
          </a:xfrm>
        </p:spPr>
        <p:txBody>
          <a:bodyPr>
            <a:normAutofit fontScale="90000"/>
          </a:bodyPr>
          <a:lstStyle/>
          <a:p>
            <a:r>
              <a:rPr lang="en-US" dirty="0" smtClean="0"/>
              <a:t>Statistical Review of Telecommunications Market</a:t>
            </a:r>
            <a:endParaRPr lang="en-GB" dirty="0"/>
          </a:p>
        </p:txBody>
      </p:sp>
      <p:graphicFrame>
        <p:nvGraphicFramePr>
          <p:cNvPr id="7" name="Chart 6"/>
          <p:cNvGraphicFramePr>
            <a:graphicFrameLocks/>
          </p:cNvGraphicFramePr>
          <p:nvPr>
            <p:extLst/>
          </p:nvPr>
        </p:nvGraphicFramePr>
        <p:xfrm>
          <a:off x="184915" y="1027640"/>
          <a:ext cx="5562742" cy="50198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960257593"/>
              </p:ext>
            </p:extLst>
          </p:nvPr>
        </p:nvGraphicFramePr>
        <p:xfrm>
          <a:off x="6046237" y="1031255"/>
          <a:ext cx="5728996" cy="5016254"/>
        </p:xfrm>
        <a:graphic>
          <a:graphicData uri="http://schemas.openxmlformats.org/presentationml/2006/ole">
            <mc:AlternateContent xmlns:mc="http://schemas.openxmlformats.org/markup-compatibility/2006">
              <mc:Choice xmlns:v="urn:schemas-microsoft-com:vml" Requires="v">
                <p:oleObj spid="_x0000_s7185" name="Worksheet" r:id="rId5" imgW="4572000" imgH="2743200" progId="Excel.Sheet.12">
                  <p:link updateAutomatic="1"/>
                </p:oleObj>
              </mc:Choice>
              <mc:Fallback>
                <p:oleObj name="Worksheet" r:id="rId5" imgW="4572000" imgH="2743200" progId="Excel.Sheet.12">
                  <p:link updateAutomatic="1"/>
                  <p:pic>
                    <p:nvPicPr>
                      <p:cNvPr id="0" name=""/>
                      <p:cNvPicPr/>
                      <p:nvPr/>
                    </p:nvPicPr>
                    <p:blipFill>
                      <a:blip r:embed="rId6"/>
                      <a:stretch>
                        <a:fillRect/>
                      </a:stretch>
                    </p:blipFill>
                    <p:spPr>
                      <a:xfrm>
                        <a:off x="6046237" y="1031255"/>
                        <a:ext cx="5728996" cy="5016254"/>
                      </a:xfrm>
                      <a:prstGeom prst="rect">
                        <a:avLst/>
                      </a:prstGeom>
                      <a:solidFill>
                        <a:schemeClr val="accent1">
                          <a:lumMod val="60000"/>
                          <a:lumOff val="40000"/>
                        </a:schemeClr>
                      </a:solidFill>
                    </p:spPr>
                  </p:pic>
                </p:oleObj>
              </mc:Fallback>
            </mc:AlternateContent>
          </a:graphicData>
        </a:graphic>
      </p:graphicFrame>
    </p:spTree>
    <p:extLst>
      <p:ext uri="{BB962C8B-B14F-4D97-AF65-F5344CB8AC3E}">
        <p14:creationId xmlns:p14="http://schemas.microsoft.com/office/powerpoint/2010/main" val="841953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79418" y="4416135"/>
            <a:ext cx="8289604" cy="1672937"/>
          </a:xfrm>
          <a:solidFill>
            <a:schemeClr val="bg2"/>
          </a:solidFill>
        </p:spPr>
        <p:txBody>
          <a:bodyPr>
            <a:normAutofit fontScale="77500" lnSpcReduction="20000"/>
          </a:bodyPr>
          <a:lstStyle/>
          <a:p>
            <a:pPr lvl="0" algn="just">
              <a:buFont typeface="Wingdings" panose="05000000000000000000" pitchFamily="2" charset="2"/>
              <a:buChar char="q"/>
            </a:pPr>
            <a:r>
              <a:rPr lang="en-US" sz="2300" b="1" dirty="0" smtClean="0"/>
              <a:t>The </a:t>
            </a:r>
            <a:r>
              <a:rPr lang="en-US" sz="2300" b="1" dirty="0"/>
              <a:t>proportion of households with Internet access at home increased from 18% in 2005 to 46% in 2015 </a:t>
            </a:r>
          </a:p>
          <a:p>
            <a:pPr algn="just">
              <a:buFont typeface="Wingdings" panose="05000000000000000000" pitchFamily="2" charset="2"/>
              <a:buChar char="q"/>
            </a:pPr>
            <a:r>
              <a:rPr lang="en-US" sz="2300" b="1" dirty="0" smtClean="0"/>
              <a:t>By the end of 2015, 34% of households in developing countries have internet access, compared with more than 80% in developed countries</a:t>
            </a:r>
          </a:p>
          <a:p>
            <a:pPr algn="just">
              <a:buFont typeface="Wingdings" panose="05000000000000000000" pitchFamily="2" charset="2"/>
              <a:buChar char="q"/>
            </a:pPr>
            <a:r>
              <a:rPr lang="en-US" sz="2300" b="1" dirty="0" smtClean="0"/>
              <a:t>In least developed countries (LDCs) only 7% of households have internet access compared with the world average of 46%</a:t>
            </a:r>
            <a:endParaRPr lang="en-US" sz="2300" b="1" dirty="0"/>
          </a:p>
          <a:p>
            <a:endParaRPr lang="en-US" dirty="0"/>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10236757" y="4010892"/>
            <a:ext cx="701907" cy="1620982"/>
          </a:xfrm>
          <a:prstGeom prst="rect">
            <a:avLst/>
          </a:prstGeom>
          <a:noFill/>
        </p:spPr>
      </p:pic>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9147460" y="2130266"/>
            <a:ext cx="721562" cy="1749138"/>
          </a:xfrm>
          <a:prstGeom prst="rect">
            <a:avLst/>
          </a:prstGeom>
          <a:noFill/>
        </p:spPr>
      </p:pic>
      <p:sp>
        <p:nvSpPr>
          <p:cNvPr id="11" name="Title 1"/>
          <p:cNvSpPr txBox="1">
            <a:spLocks/>
          </p:cNvSpPr>
          <p:nvPr/>
        </p:nvSpPr>
        <p:spPr>
          <a:xfrm>
            <a:off x="562821" y="329306"/>
            <a:ext cx="9279082" cy="1002465"/>
          </a:xfrm>
          <a:prstGeom prst="rect">
            <a:avLst/>
          </a:prstGeom>
        </p:spPr>
        <p:txBody>
          <a:bodyPr vert="horz" lIns="91440" tIns="45720" rIns="91440" bIns="45720" rtlCol="0" anchor="ctr">
            <a:normAutofit fontScale="97500"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l"/>
            <a:r>
              <a:rPr lang="en-US" dirty="0" smtClean="0">
                <a:latin typeface="Algerian" panose="04020705040A02060702" pitchFamily="82" charset="0"/>
              </a:rPr>
              <a:t>Fact - stats</a:t>
            </a:r>
            <a:br>
              <a:rPr lang="en-US" dirty="0" smtClean="0">
                <a:latin typeface="Algerian" panose="04020705040A02060702" pitchFamily="82" charset="0"/>
              </a:rPr>
            </a:br>
            <a:endParaRPr lang="en-US" dirty="0">
              <a:latin typeface="Algerian" panose="04020705040A02060702" pitchFamily="82" charset="0"/>
            </a:endParaRPr>
          </a:p>
        </p:txBody>
      </p:sp>
      <p:sp>
        <p:nvSpPr>
          <p:cNvPr id="8" name="Rectangle 7"/>
          <p:cNvSpPr/>
          <p:nvPr/>
        </p:nvSpPr>
        <p:spPr>
          <a:xfrm>
            <a:off x="11019908" y="6447606"/>
            <a:ext cx="1172092" cy="276999"/>
          </a:xfrm>
          <a:prstGeom prst="rect">
            <a:avLst/>
          </a:prstGeom>
        </p:spPr>
        <p:txBody>
          <a:bodyPr wrap="square">
            <a:spAutoFit/>
          </a:bodyPr>
          <a:lstStyle/>
          <a:p>
            <a:r>
              <a:rPr lang="en-US" sz="1200" b="1" i="1" dirty="0">
                <a:solidFill>
                  <a:srgbClr val="000000"/>
                </a:solidFill>
                <a:latin typeface="Arial" panose="020B0604020202020204" pitchFamily="34" charset="0"/>
              </a:rPr>
              <a:t>Source </a:t>
            </a:r>
            <a:r>
              <a:rPr lang="en-US" sz="1200" i="1" dirty="0">
                <a:solidFill>
                  <a:srgbClr val="000000"/>
                </a:solidFill>
                <a:latin typeface="Arial" panose="020B0604020202020204" pitchFamily="34" charset="0"/>
              </a:rPr>
              <a:t>: </a:t>
            </a:r>
            <a:r>
              <a:rPr lang="en-US" sz="1200" i="1" dirty="0" smtClean="0">
                <a:solidFill>
                  <a:srgbClr val="000000"/>
                </a:solidFill>
                <a:latin typeface="Arial" panose="020B0604020202020204" pitchFamily="34" charset="0"/>
              </a:rPr>
              <a:t>ITU  </a:t>
            </a:r>
            <a:endParaRPr lang="en-US" sz="1200" dirty="0"/>
          </a:p>
        </p:txBody>
      </p:sp>
      <p:sp>
        <p:nvSpPr>
          <p:cNvPr id="13" name="Rectangle 3"/>
          <p:cNvSpPr>
            <a:spLocks noChangeArrowheads="1"/>
          </p:cNvSpPr>
          <p:nvPr/>
        </p:nvSpPr>
        <p:spPr bwMode="auto">
          <a:xfrm>
            <a:off x="1579418" y="1737015"/>
            <a:ext cx="6598228" cy="1025236"/>
          </a:xfrm>
          <a:prstGeom prst="rect">
            <a:avLst/>
          </a:prstGeom>
          <a:solidFill>
            <a:schemeClr val="accent1">
              <a:lumMod val="75000"/>
            </a:schemeClr>
          </a:solidFill>
          <a:ln>
            <a:noFill/>
          </a:ln>
          <a:effectLst/>
          <a:extLst/>
        </p:spPr>
        <p:txBody>
          <a:bodyPr lIns="89677" tIns="44838" rIns="89677" bIns="44838" anchor="b"/>
          <a:lstStyle>
            <a:lvl1pPr defTabSz="895350">
              <a:defRPr>
                <a:solidFill>
                  <a:schemeClr val="tx1"/>
                </a:solidFill>
                <a:latin typeface="Arial" panose="020B0604020202020204" pitchFamily="34" charset="0"/>
              </a:defRPr>
            </a:lvl1pPr>
            <a:lvl2pPr defTabSz="895350">
              <a:defRPr>
                <a:solidFill>
                  <a:schemeClr val="tx1"/>
                </a:solidFill>
                <a:latin typeface="Arial" panose="020B0604020202020204" pitchFamily="34" charset="0"/>
              </a:defRPr>
            </a:lvl2pPr>
            <a:lvl3pPr defTabSz="895350">
              <a:defRPr>
                <a:solidFill>
                  <a:schemeClr val="tx1"/>
                </a:solidFill>
                <a:latin typeface="Arial" panose="020B0604020202020204" pitchFamily="34" charset="0"/>
              </a:defRPr>
            </a:lvl3pPr>
            <a:lvl4pPr defTabSz="895350">
              <a:defRPr>
                <a:solidFill>
                  <a:schemeClr val="tx1"/>
                </a:solidFill>
                <a:latin typeface="Arial" panose="020B0604020202020204" pitchFamily="34" charset="0"/>
              </a:defRPr>
            </a:lvl4pPr>
            <a:lvl5pPr defTabSz="895350">
              <a:defRPr>
                <a:solidFill>
                  <a:schemeClr val="tx1"/>
                </a:solidFill>
                <a:latin typeface="Arial" panose="020B0604020202020204" pitchFamily="34" charset="0"/>
              </a:defRPr>
            </a:lvl5pPr>
            <a:lvl6pPr marL="457200" defTabSz="895350" fontAlgn="base">
              <a:spcBef>
                <a:spcPct val="0"/>
              </a:spcBef>
              <a:spcAft>
                <a:spcPct val="0"/>
              </a:spcAft>
              <a:defRPr>
                <a:solidFill>
                  <a:schemeClr val="tx1"/>
                </a:solidFill>
                <a:latin typeface="Arial" panose="020B0604020202020204" pitchFamily="34" charset="0"/>
              </a:defRPr>
            </a:lvl6pPr>
            <a:lvl7pPr marL="914400" defTabSz="895350" fontAlgn="base">
              <a:spcBef>
                <a:spcPct val="0"/>
              </a:spcBef>
              <a:spcAft>
                <a:spcPct val="0"/>
              </a:spcAft>
              <a:defRPr>
                <a:solidFill>
                  <a:schemeClr val="tx1"/>
                </a:solidFill>
                <a:latin typeface="Arial" panose="020B0604020202020204" pitchFamily="34" charset="0"/>
              </a:defRPr>
            </a:lvl7pPr>
            <a:lvl8pPr marL="1371600" defTabSz="895350" fontAlgn="base">
              <a:spcBef>
                <a:spcPct val="0"/>
              </a:spcBef>
              <a:spcAft>
                <a:spcPct val="0"/>
              </a:spcAft>
              <a:defRPr>
                <a:solidFill>
                  <a:schemeClr val="tx1"/>
                </a:solidFill>
                <a:latin typeface="Arial" panose="020B0604020202020204" pitchFamily="34" charset="0"/>
              </a:defRPr>
            </a:lvl8pPr>
            <a:lvl9pPr marL="1828800" defTabSz="895350" fontAlgn="base">
              <a:spcBef>
                <a:spcPct val="0"/>
              </a:spcBef>
              <a:spcAft>
                <a:spcPct val="0"/>
              </a:spcAft>
              <a:defRPr>
                <a:solidFill>
                  <a:schemeClr val="tx1"/>
                </a:solidFill>
                <a:latin typeface="Arial" panose="020B0604020202020204" pitchFamily="34" charset="0"/>
              </a:defRPr>
            </a:lvl9pPr>
          </a:lstStyle>
          <a:p>
            <a:r>
              <a:rPr lang="en-US" altLang="en-US" b="1" dirty="0" smtClean="0">
                <a:solidFill>
                  <a:schemeClr val="bg1"/>
                </a:solidFill>
                <a:latin typeface="Aharoni" panose="02010803020104030203" pitchFamily="2" charset="-79"/>
                <a:cs typeface="Aharoni" panose="02010803020104030203" pitchFamily="2" charset="-79"/>
              </a:rPr>
              <a:t>By end 2015, there were more than 7 billion mobile cellular subscriptions corresponding to a penetration rate of 97%, up from 73 million in 2000</a:t>
            </a:r>
            <a:endParaRPr lang="en-US" altLang="en-US" sz="2000" b="1" dirty="0">
              <a:solidFill>
                <a:schemeClr val="bg1"/>
              </a:solidFill>
              <a:latin typeface="Aharoni" panose="02010803020104030203" pitchFamily="2" charset="-79"/>
              <a:cs typeface="Aharoni" panose="02010803020104030203" pitchFamily="2" charset="-79"/>
            </a:endParaRPr>
          </a:p>
        </p:txBody>
      </p:sp>
      <p:pic>
        <p:nvPicPr>
          <p:cNvPr id="14" name="Picture 13"/>
          <p:cNvPicPr/>
          <p:nvPr/>
        </p:nvPicPr>
        <p:blipFill>
          <a:blip r:embed="rId4">
            <a:extLst>
              <a:ext uri="{28A0092B-C50C-407E-A947-70E740481C1C}">
                <a14:useLocalDpi xmlns:a14="http://schemas.microsoft.com/office/drawing/2010/main" val="0"/>
              </a:ext>
            </a:extLst>
          </a:blip>
          <a:srcRect/>
          <a:stretch>
            <a:fillRect/>
          </a:stretch>
        </p:blipFill>
        <p:spPr bwMode="auto">
          <a:xfrm>
            <a:off x="8469205" y="1778709"/>
            <a:ext cx="678255" cy="820882"/>
          </a:xfrm>
          <a:prstGeom prst="rect">
            <a:avLst/>
          </a:prstGeom>
          <a:noFill/>
        </p:spPr>
      </p:pic>
      <p:sp>
        <p:nvSpPr>
          <p:cNvPr id="15" name="Rectangle 3"/>
          <p:cNvSpPr>
            <a:spLocks noChangeArrowheads="1"/>
          </p:cNvSpPr>
          <p:nvPr/>
        </p:nvSpPr>
        <p:spPr bwMode="auto">
          <a:xfrm>
            <a:off x="1579419" y="3002238"/>
            <a:ext cx="7568042" cy="1133346"/>
          </a:xfrm>
          <a:prstGeom prst="rect">
            <a:avLst/>
          </a:prstGeom>
          <a:solidFill>
            <a:schemeClr val="accent3">
              <a:lumMod val="60000"/>
              <a:lumOff val="40000"/>
            </a:schemeClr>
          </a:solidFill>
          <a:ln>
            <a:noFill/>
          </a:ln>
          <a:effectLst/>
          <a:extLst/>
        </p:spPr>
        <p:txBody>
          <a:bodyPr lIns="89677" tIns="44838" rIns="89677" bIns="44838" anchor="b"/>
          <a:lstStyle>
            <a:lvl1pPr defTabSz="895350">
              <a:defRPr>
                <a:solidFill>
                  <a:schemeClr val="tx1"/>
                </a:solidFill>
                <a:latin typeface="Arial" panose="020B0604020202020204" pitchFamily="34" charset="0"/>
              </a:defRPr>
            </a:lvl1pPr>
            <a:lvl2pPr defTabSz="895350">
              <a:defRPr>
                <a:solidFill>
                  <a:schemeClr val="tx1"/>
                </a:solidFill>
                <a:latin typeface="Arial" panose="020B0604020202020204" pitchFamily="34" charset="0"/>
              </a:defRPr>
            </a:lvl2pPr>
            <a:lvl3pPr defTabSz="895350">
              <a:defRPr>
                <a:solidFill>
                  <a:schemeClr val="tx1"/>
                </a:solidFill>
                <a:latin typeface="Arial" panose="020B0604020202020204" pitchFamily="34" charset="0"/>
              </a:defRPr>
            </a:lvl3pPr>
            <a:lvl4pPr defTabSz="895350">
              <a:defRPr>
                <a:solidFill>
                  <a:schemeClr val="tx1"/>
                </a:solidFill>
                <a:latin typeface="Arial" panose="020B0604020202020204" pitchFamily="34" charset="0"/>
              </a:defRPr>
            </a:lvl4pPr>
            <a:lvl5pPr defTabSz="895350">
              <a:defRPr>
                <a:solidFill>
                  <a:schemeClr val="tx1"/>
                </a:solidFill>
                <a:latin typeface="Arial" panose="020B0604020202020204" pitchFamily="34" charset="0"/>
              </a:defRPr>
            </a:lvl5pPr>
            <a:lvl6pPr marL="457200" defTabSz="895350" fontAlgn="base">
              <a:spcBef>
                <a:spcPct val="0"/>
              </a:spcBef>
              <a:spcAft>
                <a:spcPct val="0"/>
              </a:spcAft>
              <a:defRPr>
                <a:solidFill>
                  <a:schemeClr val="tx1"/>
                </a:solidFill>
                <a:latin typeface="Arial" panose="020B0604020202020204" pitchFamily="34" charset="0"/>
              </a:defRPr>
            </a:lvl6pPr>
            <a:lvl7pPr marL="914400" defTabSz="895350" fontAlgn="base">
              <a:spcBef>
                <a:spcPct val="0"/>
              </a:spcBef>
              <a:spcAft>
                <a:spcPct val="0"/>
              </a:spcAft>
              <a:defRPr>
                <a:solidFill>
                  <a:schemeClr val="tx1"/>
                </a:solidFill>
                <a:latin typeface="Arial" panose="020B0604020202020204" pitchFamily="34" charset="0"/>
              </a:defRPr>
            </a:lvl7pPr>
            <a:lvl8pPr marL="1371600" defTabSz="895350" fontAlgn="base">
              <a:spcBef>
                <a:spcPct val="0"/>
              </a:spcBef>
              <a:spcAft>
                <a:spcPct val="0"/>
              </a:spcAft>
              <a:defRPr>
                <a:solidFill>
                  <a:schemeClr val="tx1"/>
                </a:solidFill>
                <a:latin typeface="Arial" panose="020B0604020202020204" pitchFamily="34" charset="0"/>
              </a:defRPr>
            </a:lvl8pPr>
            <a:lvl9pPr marL="1828800" defTabSz="895350" fontAlgn="base">
              <a:spcBef>
                <a:spcPct val="0"/>
              </a:spcBef>
              <a:spcAft>
                <a:spcPct val="0"/>
              </a:spcAft>
              <a:defRPr>
                <a:solidFill>
                  <a:schemeClr val="tx1"/>
                </a:solidFill>
                <a:latin typeface="Arial" panose="020B0604020202020204" pitchFamily="34" charset="0"/>
              </a:defRPr>
            </a:lvl9pPr>
          </a:lstStyle>
          <a:p>
            <a:pPr algn="just">
              <a:buFont typeface="Wingdings" panose="05000000000000000000" pitchFamily="2" charset="2"/>
              <a:buChar char="q"/>
            </a:pPr>
            <a:r>
              <a:rPr lang="en-US" sz="1400" b="1" dirty="0">
                <a:solidFill>
                  <a:schemeClr val="accent6">
                    <a:lumMod val="75000"/>
                  </a:schemeClr>
                </a:solidFill>
              </a:rPr>
              <a:t>Between 2000-2015, global Internet penetration grew 7 fold from 6.5% to 43% </a:t>
            </a:r>
          </a:p>
          <a:p>
            <a:pPr algn="just">
              <a:buFont typeface="Wingdings" panose="05000000000000000000" pitchFamily="2" charset="2"/>
              <a:buChar char="q"/>
            </a:pPr>
            <a:r>
              <a:rPr lang="en-US" sz="1400" b="1" dirty="0">
                <a:solidFill>
                  <a:schemeClr val="accent6">
                    <a:lumMod val="75000"/>
                  </a:schemeClr>
                </a:solidFill>
              </a:rPr>
              <a:t>Internet penetration in developing countries stands at 35%: LDCs lag behind with only 10%</a:t>
            </a:r>
          </a:p>
          <a:p>
            <a:pPr algn="just">
              <a:buFont typeface="Wingdings" panose="05000000000000000000" pitchFamily="2" charset="2"/>
              <a:buChar char="q"/>
            </a:pPr>
            <a:r>
              <a:rPr lang="en-US" sz="1400" b="1" dirty="0">
                <a:solidFill>
                  <a:schemeClr val="accent6">
                    <a:lumMod val="75000"/>
                  </a:schemeClr>
                </a:solidFill>
              </a:rPr>
              <a:t>In African, one in 5 people use the internet today compared to almost 2 in 5 people in Asia &amp; pacific and 3 in 5 people in </a:t>
            </a:r>
            <a:r>
              <a:rPr lang="en-US" sz="1400" b="1" dirty="0" err="1">
                <a:solidFill>
                  <a:schemeClr val="accent6">
                    <a:lumMod val="75000"/>
                  </a:schemeClr>
                </a:solidFill>
              </a:rPr>
              <a:t>cis</a:t>
            </a:r>
            <a:endParaRPr lang="en-US" sz="1400" b="1" dirty="0">
              <a:solidFill>
                <a:schemeClr val="accent6">
                  <a:lumMod val="75000"/>
                </a:schemeClr>
              </a:solidFill>
            </a:endParaRPr>
          </a:p>
        </p:txBody>
      </p:sp>
    </p:spTree>
    <p:extLst>
      <p:ext uri="{BB962C8B-B14F-4D97-AF65-F5344CB8AC3E}">
        <p14:creationId xmlns:p14="http://schemas.microsoft.com/office/powerpoint/2010/main" val="39942731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225" y="855474"/>
            <a:ext cx="9279082" cy="1002465"/>
          </a:xfrm>
        </p:spPr>
        <p:txBody>
          <a:bodyPr>
            <a:normAutofit fontScale="90000"/>
          </a:bodyPr>
          <a:lstStyle/>
          <a:p>
            <a:pPr algn="l"/>
            <a:r>
              <a:rPr lang="en-US" dirty="0" smtClean="0"/>
              <a:t>Fact - stats</a:t>
            </a:r>
            <a:r>
              <a:rPr lang="en-US" dirty="0"/>
              <a:t/>
            </a:r>
            <a:br>
              <a:rPr lang="en-US" dirty="0"/>
            </a:br>
            <a:endParaRPr lang="en-US" dirty="0"/>
          </a:p>
        </p:txBody>
      </p:sp>
      <p:sp>
        <p:nvSpPr>
          <p:cNvPr id="4" name="Content Placeholder 3"/>
          <p:cNvSpPr>
            <a:spLocks noGrp="1"/>
          </p:cNvSpPr>
          <p:nvPr>
            <p:ph sz="half" idx="1"/>
          </p:nvPr>
        </p:nvSpPr>
        <p:spPr>
          <a:xfrm>
            <a:off x="704225" y="1857940"/>
            <a:ext cx="9141163" cy="2121778"/>
          </a:xfrm>
          <a:solidFill>
            <a:schemeClr val="accent6">
              <a:lumMod val="20000"/>
              <a:lumOff val="80000"/>
            </a:schemeClr>
          </a:solidFill>
        </p:spPr>
        <p:txBody>
          <a:bodyPr>
            <a:normAutofit/>
          </a:bodyPr>
          <a:lstStyle/>
          <a:p>
            <a:pPr>
              <a:buFont typeface="Wingdings" panose="05000000000000000000" pitchFamily="2" charset="2"/>
              <a:buChar char="q"/>
            </a:pPr>
            <a:r>
              <a:rPr lang="en-US" sz="1800" b="1" dirty="0">
                <a:solidFill>
                  <a:schemeClr val="bg2">
                    <a:lumMod val="50000"/>
                  </a:schemeClr>
                </a:solidFill>
              </a:rPr>
              <a:t>Mobile broadband is the most dynamic market segment; globally, mobile-broadband penetration reaches 47% in 2015, a value that increased 12 times since 2007 </a:t>
            </a:r>
            <a:endParaRPr lang="en-US" sz="1800" b="1" dirty="0" smtClean="0">
              <a:solidFill>
                <a:schemeClr val="bg2">
                  <a:lumMod val="50000"/>
                </a:schemeClr>
              </a:solidFill>
            </a:endParaRPr>
          </a:p>
          <a:p>
            <a:pPr>
              <a:buFont typeface="Wingdings" panose="05000000000000000000" pitchFamily="2" charset="2"/>
              <a:buChar char="q"/>
            </a:pPr>
            <a:r>
              <a:rPr lang="en-US" sz="1800" b="1" dirty="0" smtClean="0">
                <a:solidFill>
                  <a:schemeClr val="bg2">
                    <a:lumMod val="50000"/>
                  </a:schemeClr>
                </a:solidFill>
              </a:rPr>
              <a:t>Mobile-broadband penetration levels are highest in Europe and the Americas, at around 78 </a:t>
            </a:r>
            <a:r>
              <a:rPr lang="en-US" sz="1600" b="1" dirty="0" smtClean="0">
                <a:solidFill>
                  <a:schemeClr val="bg2">
                    <a:lumMod val="50000"/>
                  </a:schemeClr>
                </a:solidFill>
              </a:rPr>
              <a:t>active</a:t>
            </a:r>
            <a:r>
              <a:rPr lang="en-US" sz="1800" b="1" dirty="0" smtClean="0">
                <a:solidFill>
                  <a:schemeClr val="bg2">
                    <a:lumMod val="50000"/>
                  </a:schemeClr>
                </a:solidFill>
              </a:rPr>
              <a:t> subscriptions per 100 inhabitants</a:t>
            </a:r>
          </a:p>
          <a:p>
            <a:pPr>
              <a:buFont typeface="Wingdings" panose="05000000000000000000" pitchFamily="2" charset="2"/>
              <a:buChar char="q"/>
            </a:pPr>
            <a:r>
              <a:rPr lang="en-US" sz="1800" b="1" dirty="0" smtClean="0">
                <a:solidFill>
                  <a:schemeClr val="bg2">
                    <a:lumMod val="50000"/>
                  </a:schemeClr>
                </a:solidFill>
              </a:rPr>
              <a:t>Africa is the only region where mobile broadband penetration remains below 20%</a:t>
            </a: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9707468" y="1879009"/>
            <a:ext cx="1361208" cy="1775693"/>
          </a:xfrm>
          <a:prstGeom prst="rect">
            <a:avLst/>
          </a:prstGeom>
          <a:solidFill>
            <a:schemeClr val="bg2">
              <a:lumMod val="75000"/>
              <a:alpha val="68000"/>
            </a:schemeClr>
          </a:solidFill>
        </p:spPr>
      </p:pic>
      <p:sp>
        <p:nvSpPr>
          <p:cNvPr id="10" name="Title 1"/>
          <p:cNvSpPr txBox="1">
            <a:spLocks/>
          </p:cNvSpPr>
          <p:nvPr/>
        </p:nvSpPr>
        <p:spPr>
          <a:xfrm>
            <a:off x="561109" y="5451466"/>
            <a:ext cx="10507567" cy="71034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sz="1800" b="1" dirty="0" smtClean="0">
                <a:solidFill>
                  <a:srgbClr val="FF0000"/>
                </a:solidFill>
              </a:rPr>
              <a:t>In developing countries, average monthly fixed broadband prices (in </a:t>
            </a:r>
            <a:r>
              <a:rPr lang="en-US" sz="1800" b="1" dirty="0" err="1" smtClean="0">
                <a:solidFill>
                  <a:srgbClr val="FF0000"/>
                </a:solidFill>
              </a:rPr>
              <a:t>ppp</a:t>
            </a:r>
            <a:r>
              <a:rPr lang="en-US" sz="1800" b="1" dirty="0" smtClean="0">
                <a:solidFill>
                  <a:srgbClr val="FF0000"/>
                </a:solidFill>
              </a:rPr>
              <a:t>$) are 3 times higher than in developed countries: mobile-broadband prices are twice as expensive as in developed countries</a:t>
            </a:r>
            <a:r>
              <a:rPr lang="en-US" sz="1800" dirty="0" smtClean="0">
                <a:solidFill>
                  <a:srgbClr val="FF0000"/>
                </a:solidFill>
              </a:rPr>
              <a:t/>
            </a:r>
            <a:br>
              <a:rPr lang="en-US" sz="1800" dirty="0" smtClean="0">
                <a:solidFill>
                  <a:srgbClr val="FF0000"/>
                </a:solidFill>
              </a:rPr>
            </a:br>
            <a:endParaRPr lang="en-US" sz="1800" dirty="0">
              <a:solidFill>
                <a:srgbClr val="FF0000"/>
              </a:solidFill>
            </a:endParaRPr>
          </a:p>
        </p:txBody>
      </p:sp>
      <p:sp>
        <p:nvSpPr>
          <p:cNvPr id="6" name="Rectangle 5"/>
          <p:cNvSpPr/>
          <p:nvPr/>
        </p:nvSpPr>
        <p:spPr>
          <a:xfrm>
            <a:off x="11019908" y="6447606"/>
            <a:ext cx="1172092" cy="276999"/>
          </a:xfrm>
          <a:prstGeom prst="rect">
            <a:avLst/>
          </a:prstGeom>
        </p:spPr>
        <p:txBody>
          <a:bodyPr wrap="square">
            <a:spAutoFit/>
          </a:bodyPr>
          <a:lstStyle/>
          <a:p>
            <a:r>
              <a:rPr lang="en-US" sz="1200" b="1" i="1" dirty="0">
                <a:solidFill>
                  <a:srgbClr val="000000"/>
                </a:solidFill>
                <a:latin typeface="Arial" panose="020B0604020202020204" pitchFamily="34" charset="0"/>
              </a:rPr>
              <a:t>Source </a:t>
            </a:r>
            <a:r>
              <a:rPr lang="en-US" sz="1200" i="1" dirty="0">
                <a:solidFill>
                  <a:srgbClr val="000000"/>
                </a:solidFill>
                <a:latin typeface="Arial" panose="020B0604020202020204" pitchFamily="34" charset="0"/>
              </a:rPr>
              <a:t>: </a:t>
            </a:r>
            <a:r>
              <a:rPr lang="en-US" sz="1200" i="1" dirty="0" smtClean="0">
                <a:solidFill>
                  <a:srgbClr val="000000"/>
                </a:solidFill>
                <a:latin typeface="Arial" panose="020B0604020202020204" pitchFamily="34" charset="0"/>
              </a:rPr>
              <a:t>ITU  </a:t>
            </a:r>
            <a:endParaRPr lang="en-US" sz="1200" dirty="0"/>
          </a:p>
        </p:txBody>
      </p:sp>
    </p:spTree>
    <p:extLst>
      <p:ext uri="{BB962C8B-B14F-4D97-AF65-F5344CB8AC3E}">
        <p14:creationId xmlns:p14="http://schemas.microsoft.com/office/powerpoint/2010/main" val="26492256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189501"/>
          </a:xfrm>
        </p:spPr>
        <p:txBody>
          <a:bodyPr/>
          <a:lstStyle/>
          <a:p>
            <a:pPr algn="l"/>
            <a:r>
              <a:rPr lang="en-US" dirty="0" smtClean="0"/>
              <a:t>Facts -stats</a:t>
            </a:r>
            <a:endParaRPr lang="en-US" dirty="0"/>
          </a:p>
        </p:txBody>
      </p:sp>
      <p:graphicFrame>
        <p:nvGraphicFramePr>
          <p:cNvPr id="9" name="Object 8"/>
          <p:cNvGraphicFramePr>
            <a:graphicFrameLocks noChangeAspect="1"/>
          </p:cNvGraphicFramePr>
          <p:nvPr>
            <p:extLst>
              <p:ext uri="{D42A27DB-BD31-4B8C-83A1-F6EECF244321}">
                <p14:modId xmlns:p14="http://schemas.microsoft.com/office/powerpoint/2010/main" val="688903901"/>
              </p:ext>
            </p:extLst>
          </p:nvPr>
        </p:nvGraphicFramePr>
        <p:xfrm>
          <a:off x="2101562" y="1808018"/>
          <a:ext cx="8380413" cy="4340225"/>
        </p:xfrm>
        <a:graphic>
          <a:graphicData uri="http://schemas.openxmlformats.org/presentationml/2006/ole">
            <mc:AlternateContent xmlns:mc="http://schemas.openxmlformats.org/markup-compatibility/2006">
              <mc:Choice xmlns:v="urn:schemas-microsoft-com:vml" Requires="v">
                <p:oleObj spid="_x0000_s3093" name="Document" r:id="rId3" imgW="6797320" imgH="3885964" progId="Word.Document.12">
                  <p:link updateAutomatic="1"/>
                </p:oleObj>
              </mc:Choice>
              <mc:Fallback>
                <p:oleObj name="Document" r:id="rId3" imgW="6797320" imgH="3885964" progId="Word.Document.12">
                  <p:link updateAutomatic="1"/>
                  <p:pic>
                    <p:nvPicPr>
                      <p:cNvPr id="0" name=""/>
                      <p:cNvPicPr/>
                      <p:nvPr/>
                    </p:nvPicPr>
                    <p:blipFill>
                      <a:blip r:embed="rId4"/>
                      <a:stretch>
                        <a:fillRect/>
                      </a:stretch>
                    </p:blipFill>
                    <p:spPr>
                      <a:xfrm>
                        <a:off x="2101562" y="1808018"/>
                        <a:ext cx="8380413" cy="4340225"/>
                      </a:xfrm>
                      <a:prstGeom prst="rect">
                        <a:avLst/>
                      </a:prstGeom>
                    </p:spPr>
                  </p:pic>
                </p:oleObj>
              </mc:Fallback>
            </mc:AlternateContent>
          </a:graphicData>
        </a:graphic>
      </p:graphicFrame>
    </p:spTree>
    <p:extLst>
      <p:ext uri="{BB962C8B-B14F-4D97-AF65-F5344CB8AC3E}">
        <p14:creationId xmlns:p14="http://schemas.microsoft.com/office/powerpoint/2010/main" val="18158931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s://itunews.itu.int/En/Multimedios/Imgs/28393_540.png?Tmp=20150630065407731"/>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5473" y="1413165"/>
            <a:ext cx="10884477" cy="5517572"/>
          </a:xfrm>
          <a:prstGeom prst="rect">
            <a:avLst/>
          </a:prstGeom>
          <a:noFill/>
          <a:ln>
            <a:noFill/>
          </a:ln>
        </p:spPr>
      </p:pic>
      <p:sp>
        <p:nvSpPr>
          <p:cNvPr id="5" name="Title 1"/>
          <p:cNvSpPr>
            <a:spLocks noGrp="1"/>
          </p:cNvSpPr>
          <p:nvPr>
            <p:ph type="title"/>
          </p:nvPr>
        </p:nvSpPr>
        <p:spPr>
          <a:xfrm>
            <a:off x="961783" y="450134"/>
            <a:ext cx="9720072" cy="1499616"/>
          </a:xfrm>
        </p:spPr>
        <p:txBody>
          <a:bodyPr/>
          <a:lstStyle/>
          <a:p>
            <a:pPr algn="l"/>
            <a:r>
              <a:rPr lang="en-US" dirty="0" smtClean="0"/>
              <a:t>Facts -stats</a:t>
            </a:r>
            <a:endParaRPr lang="en-US" dirty="0"/>
          </a:p>
        </p:txBody>
      </p:sp>
    </p:spTree>
    <p:extLst>
      <p:ext uri="{BB962C8B-B14F-4D97-AF65-F5344CB8AC3E}">
        <p14:creationId xmlns:p14="http://schemas.microsoft.com/office/powerpoint/2010/main" val="12183238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Rectangle 3"/>
          <p:cNvSpPr>
            <a:spLocks noChangeArrowheads="1"/>
          </p:cNvSpPr>
          <p:nvPr/>
        </p:nvSpPr>
        <p:spPr bwMode="auto">
          <a:xfrm>
            <a:off x="9195955" y="2753591"/>
            <a:ext cx="2709370" cy="1391899"/>
          </a:xfrm>
          <a:prstGeom prst="rect">
            <a:avLst/>
          </a:prstGeom>
          <a:solidFill>
            <a:schemeClr val="tx2">
              <a:lumMod val="20000"/>
              <a:lumOff val="80000"/>
            </a:schemeClr>
          </a:solidFill>
          <a:ln>
            <a:noFill/>
          </a:ln>
          <a:effectLst/>
          <a:extLst/>
        </p:spPr>
        <p:txBody>
          <a:bodyPr lIns="89677" tIns="44838" rIns="89677" bIns="44838" anchor="b"/>
          <a:lstStyle>
            <a:lvl1pPr defTabSz="895350">
              <a:defRPr>
                <a:solidFill>
                  <a:schemeClr val="tx1"/>
                </a:solidFill>
                <a:latin typeface="Arial" panose="020B0604020202020204" pitchFamily="34" charset="0"/>
              </a:defRPr>
            </a:lvl1pPr>
            <a:lvl2pPr defTabSz="895350">
              <a:defRPr>
                <a:solidFill>
                  <a:schemeClr val="tx1"/>
                </a:solidFill>
                <a:latin typeface="Arial" panose="020B0604020202020204" pitchFamily="34" charset="0"/>
              </a:defRPr>
            </a:lvl2pPr>
            <a:lvl3pPr defTabSz="895350">
              <a:defRPr>
                <a:solidFill>
                  <a:schemeClr val="tx1"/>
                </a:solidFill>
                <a:latin typeface="Arial" panose="020B0604020202020204" pitchFamily="34" charset="0"/>
              </a:defRPr>
            </a:lvl3pPr>
            <a:lvl4pPr defTabSz="895350">
              <a:defRPr>
                <a:solidFill>
                  <a:schemeClr val="tx1"/>
                </a:solidFill>
                <a:latin typeface="Arial" panose="020B0604020202020204" pitchFamily="34" charset="0"/>
              </a:defRPr>
            </a:lvl4pPr>
            <a:lvl5pPr defTabSz="895350">
              <a:defRPr>
                <a:solidFill>
                  <a:schemeClr val="tx1"/>
                </a:solidFill>
                <a:latin typeface="Arial" panose="020B0604020202020204" pitchFamily="34" charset="0"/>
              </a:defRPr>
            </a:lvl5pPr>
            <a:lvl6pPr marL="457200" defTabSz="895350" fontAlgn="base">
              <a:spcBef>
                <a:spcPct val="0"/>
              </a:spcBef>
              <a:spcAft>
                <a:spcPct val="0"/>
              </a:spcAft>
              <a:defRPr>
                <a:solidFill>
                  <a:schemeClr val="tx1"/>
                </a:solidFill>
                <a:latin typeface="Arial" panose="020B0604020202020204" pitchFamily="34" charset="0"/>
              </a:defRPr>
            </a:lvl6pPr>
            <a:lvl7pPr marL="914400" defTabSz="895350" fontAlgn="base">
              <a:spcBef>
                <a:spcPct val="0"/>
              </a:spcBef>
              <a:spcAft>
                <a:spcPct val="0"/>
              </a:spcAft>
              <a:defRPr>
                <a:solidFill>
                  <a:schemeClr val="tx1"/>
                </a:solidFill>
                <a:latin typeface="Arial" panose="020B0604020202020204" pitchFamily="34" charset="0"/>
              </a:defRPr>
            </a:lvl7pPr>
            <a:lvl8pPr marL="1371600" defTabSz="895350" fontAlgn="base">
              <a:spcBef>
                <a:spcPct val="0"/>
              </a:spcBef>
              <a:spcAft>
                <a:spcPct val="0"/>
              </a:spcAft>
              <a:defRPr>
                <a:solidFill>
                  <a:schemeClr val="tx1"/>
                </a:solidFill>
                <a:latin typeface="Arial" panose="020B0604020202020204" pitchFamily="34" charset="0"/>
              </a:defRPr>
            </a:lvl8pPr>
            <a:lvl9pPr marL="1828800" defTabSz="895350" fontAlgn="base">
              <a:spcBef>
                <a:spcPct val="0"/>
              </a:spcBef>
              <a:spcAft>
                <a:spcPct val="0"/>
              </a:spcAft>
              <a:defRPr>
                <a:solidFill>
                  <a:schemeClr val="tx1"/>
                </a:solidFill>
                <a:latin typeface="Arial" panose="020B0604020202020204" pitchFamily="34" charset="0"/>
              </a:defRPr>
            </a:lvl9pPr>
          </a:lstStyle>
          <a:p>
            <a:r>
              <a:rPr lang="en-US" altLang="en-US" sz="3600" b="1" dirty="0" smtClean="0">
                <a:latin typeface="Aharoni" panose="02010803020104030203" pitchFamily="2" charset="-79"/>
                <a:cs typeface="Aharoni" panose="02010803020104030203" pitchFamily="2" charset="-79"/>
              </a:rPr>
              <a:t>Some NCC </a:t>
            </a:r>
            <a:r>
              <a:rPr lang="en-US" altLang="en-US" sz="3600" b="1" dirty="0">
                <a:latin typeface="Aharoni" panose="02010803020104030203" pitchFamily="2" charset="-79"/>
                <a:cs typeface="Aharoni" panose="02010803020104030203" pitchFamily="2" charset="-79"/>
              </a:rPr>
              <a:t>Milestones</a:t>
            </a:r>
            <a:endParaRPr lang="en-US" altLang="en-US" sz="4000" b="1" dirty="0">
              <a:latin typeface="Aharoni" panose="02010803020104030203" pitchFamily="2" charset="-79"/>
              <a:cs typeface="Aharoni" panose="02010803020104030203" pitchFamily="2" charset="-79"/>
            </a:endParaRPr>
          </a:p>
        </p:txBody>
      </p:sp>
      <p:graphicFrame>
        <p:nvGraphicFramePr>
          <p:cNvPr id="2" name="Diagram 1"/>
          <p:cNvGraphicFramePr/>
          <p:nvPr>
            <p:extLst>
              <p:ext uri="{D42A27DB-BD31-4B8C-83A1-F6EECF244321}">
                <p14:modId xmlns:p14="http://schemas.microsoft.com/office/powerpoint/2010/main" val="773965383"/>
              </p:ext>
            </p:extLst>
          </p:nvPr>
        </p:nvGraphicFramePr>
        <p:xfrm>
          <a:off x="0" y="1114844"/>
          <a:ext cx="8814030" cy="4880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5491944" y="5138351"/>
            <a:ext cx="877684" cy="461665"/>
          </a:xfrm>
          <a:prstGeom prst="rect">
            <a:avLst/>
          </a:prstGeom>
        </p:spPr>
        <p:txBody>
          <a:bodyPr wrap="square">
            <a:spAutoFit/>
          </a:bodyPr>
          <a:lstStyle/>
          <a:p>
            <a:r>
              <a:rPr lang="en-US" sz="1200" dirty="0" smtClean="0">
                <a:solidFill>
                  <a:srgbClr val="000000"/>
                </a:solidFill>
                <a:latin typeface="Arial" panose="020B0604020202020204" pitchFamily="34" charset="0"/>
              </a:rPr>
              <a:t>Capacity Building</a:t>
            </a:r>
            <a:endParaRPr lang="en-US" sz="1200" dirty="0"/>
          </a:p>
        </p:txBody>
      </p:sp>
      <p:sp>
        <p:nvSpPr>
          <p:cNvPr id="6" name="Rectangle 5"/>
          <p:cNvSpPr/>
          <p:nvPr/>
        </p:nvSpPr>
        <p:spPr>
          <a:xfrm>
            <a:off x="3898670" y="6007724"/>
            <a:ext cx="2709947" cy="646331"/>
          </a:xfrm>
          <a:prstGeom prst="rect">
            <a:avLst/>
          </a:prstGeom>
        </p:spPr>
        <p:txBody>
          <a:bodyPr wrap="square">
            <a:spAutoFit/>
          </a:bodyPr>
          <a:lstStyle/>
          <a:p>
            <a:r>
              <a:rPr lang="en-US" sz="1200" dirty="0"/>
              <a:t>Digital Access </a:t>
            </a:r>
            <a:r>
              <a:rPr lang="en-US" sz="1200" dirty="0" err="1"/>
              <a:t>Programme</a:t>
            </a:r>
            <a:r>
              <a:rPr lang="en-US" sz="1200" dirty="0"/>
              <a:t> (DAP) </a:t>
            </a:r>
            <a:r>
              <a:rPr lang="en-US" sz="1200" dirty="0" smtClean="0"/>
              <a:t>Advanced </a:t>
            </a:r>
            <a:r>
              <a:rPr lang="en-US" sz="1200" dirty="0"/>
              <a:t>Digital Awareness </a:t>
            </a:r>
            <a:r>
              <a:rPr lang="en-US" sz="1200" dirty="0" err="1"/>
              <a:t>Programme</a:t>
            </a:r>
            <a:r>
              <a:rPr lang="en-US" sz="1200" dirty="0"/>
              <a:t> for Tertiary Institutions (ADAPTI</a:t>
            </a:r>
            <a:r>
              <a:rPr lang="en-US" sz="1200" dirty="0" smtClean="0"/>
              <a:t>)</a:t>
            </a:r>
            <a:endParaRPr lang="en-US" sz="1200" dirty="0"/>
          </a:p>
        </p:txBody>
      </p:sp>
      <p:sp>
        <p:nvSpPr>
          <p:cNvPr id="7" name="Rectangle 6"/>
          <p:cNvSpPr/>
          <p:nvPr/>
        </p:nvSpPr>
        <p:spPr>
          <a:xfrm>
            <a:off x="1143000" y="5259578"/>
            <a:ext cx="2389909" cy="1015663"/>
          </a:xfrm>
          <a:prstGeom prst="rect">
            <a:avLst/>
          </a:prstGeom>
        </p:spPr>
        <p:txBody>
          <a:bodyPr wrap="square">
            <a:spAutoFit/>
          </a:bodyPr>
          <a:lstStyle/>
          <a:p>
            <a:pPr marL="171450" indent="-171450">
              <a:buFont typeface="Arial" panose="020B0604020202020204" pitchFamily="34" charset="0"/>
              <a:buChar char="•"/>
            </a:pPr>
            <a:r>
              <a:rPr lang="en-US" sz="1200" dirty="0" smtClean="0">
                <a:solidFill>
                  <a:srgbClr val="000000"/>
                </a:solidFill>
                <a:latin typeface="Arial" panose="020B0604020202020204" pitchFamily="34" charset="0"/>
              </a:rPr>
              <a:t>Advertised for auction 2.6GHz</a:t>
            </a:r>
          </a:p>
          <a:p>
            <a:pPr marL="171450" indent="-171450">
              <a:buFont typeface="Arial" panose="020B0604020202020204" pitchFamily="34" charset="0"/>
              <a:buChar char="•"/>
            </a:pPr>
            <a:r>
              <a:rPr lang="en-US" sz="1200" dirty="0" smtClean="0">
                <a:solidFill>
                  <a:srgbClr val="FF0000"/>
                </a:solidFill>
                <a:latin typeface="Arial" panose="020B0604020202020204" pitchFamily="34" charset="0"/>
              </a:rPr>
              <a:t>N62.3B (Jan – Dec, 2015)</a:t>
            </a:r>
            <a:r>
              <a:rPr lang="en-US" sz="1200" dirty="0" smtClean="0">
                <a:solidFill>
                  <a:srgbClr val="000000"/>
                </a:solidFill>
                <a:latin typeface="Arial" panose="020B0604020202020204" pitchFamily="34" charset="0"/>
              </a:rPr>
              <a:t> contribution to federation account from Spectrum and Operating surplus</a:t>
            </a:r>
            <a:endParaRPr lang="en-US" sz="1200" dirty="0"/>
          </a:p>
        </p:txBody>
      </p:sp>
    </p:spTree>
    <p:extLst>
      <p:ext uri="{BB962C8B-B14F-4D97-AF65-F5344CB8AC3E}">
        <p14:creationId xmlns:p14="http://schemas.microsoft.com/office/powerpoint/2010/main" val="15915048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onut 23"/>
          <p:cNvSpPr/>
          <p:nvPr/>
        </p:nvSpPr>
        <p:spPr bwMode="auto">
          <a:xfrm rot="20471100">
            <a:off x="3301860" y="2485164"/>
            <a:ext cx="7162800" cy="4225922"/>
          </a:xfrm>
          <a:prstGeom prst="donut">
            <a:avLst/>
          </a:prstGeom>
          <a:ln w="28575">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ArchUpPour">
              <a:avLst/>
            </a:prstTxWarp>
            <a:sp3d extrusionH="57150">
              <a:bevelT w="38100" h="38100" prst="relaxedInset"/>
            </a:sp3d>
          </a:bodyPr>
          <a:lstStyle/>
          <a:p>
            <a:pPr algn="ctr" defTabSz="914099" fontAlgn="base">
              <a:spcBef>
                <a:spcPct val="0"/>
              </a:spcBef>
              <a:spcAft>
                <a:spcPct val="0"/>
              </a:spcAft>
            </a:pPr>
            <a:endParaRPr lang="en-US" sz="2300" dirty="0">
              <a:ln w="28575">
                <a:solidFill>
                  <a:schemeClr val="tx1"/>
                </a:solidFill>
              </a:ln>
              <a:solidFill>
                <a:srgbClr val="FFFFFF"/>
              </a:solidFill>
              <a:effectLst>
                <a:outerShdw blurRad="38100" dist="38100" dir="2700000" algn="tl">
                  <a:srgbClr val="000000">
                    <a:alpha val="43137"/>
                  </a:srgbClr>
                </a:outerShdw>
              </a:effectLst>
              <a:latin typeface="Segoe" pitchFamily="34" charset="0"/>
            </a:endParaRPr>
          </a:p>
        </p:txBody>
      </p:sp>
      <p:grpSp>
        <p:nvGrpSpPr>
          <p:cNvPr id="23" name="Group 22"/>
          <p:cNvGrpSpPr/>
          <p:nvPr/>
        </p:nvGrpSpPr>
        <p:grpSpPr>
          <a:xfrm rot="20949836">
            <a:off x="3139480" y="3591589"/>
            <a:ext cx="2590800" cy="1274763"/>
            <a:chOff x="1295400" y="3200400"/>
            <a:chExt cx="2590800" cy="1274763"/>
          </a:xfrm>
        </p:grpSpPr>
        <p:sp>
          <p:nvSpPr>
            <p:cNvPr id="8" name="Oval 10"/>
            <p:cNvSpPr>
              <a:spLocks noChangeArrowheads="1"/>
            </p:cNvSpPr>
            <p:nvPr/>
          </p:nvSpPr>
          <p:spPr bwMode="gray">
            <a:xfrm>
              <a:off x="1295400" y="3200400"/>
              <a:ext cx="2514600" cy="1274763"/>
            </a:xfrm>
            <a:prstGeom prst="ellipse">
              <a:avLst/>
            </a:prstGeom>
            <a:gradFill rotWithShape="1">
              <a:gsLst>
                <a:gs pos="0">
                  <a:schemeClr val="accent1"/>
                </a:gs>
                <a:gs pos="100000">
                  <a:schemeClr val="accent1">
                    <a:gamma/>
                    <a:shade val="31373"/>
                    <a:invGamma/>
                  </a:schemeClr>
                </a:gs>
              </a:gsLst>
              <a:path path="shape">
                <a:fillToRect l="50000" t="50000" r="50000" b="50000"/>
              </a:path>
            </a:gradFill>
            <a:ln w="9525">
              <a:noFill/>
              <a:round/>
              <a:headEnd/>
              <a:tailEnd/>
            </a:ln>
            <a:effectLst>
              <a:prstShdw prst="shdw12" dist="76200" dir="10800000">
                <a:schemeClr val="bg2">
                  <a:alpha val="50000"/>
                </a:schemeClr>
              </a:prstShdw>
            </a:effectLst>
          </p:spPr>
          <p:txBody>
            <a:bodyPr wrap="none" anchor="ctr"/>
            <a:lstStyle/>
            <a:p>
              <a:pPr algn="ctr"/>
              <a:endParaRPr lang="en-US">
                <a:solidFill>
                  <a:schemeClr val="bg1"/>
                </a:solidFill>
              </a:endParaRPr>
            </a:p>
          </p:txBody>
        </p:sp>
        <p:sp>
          <p:nvSpPr>
            <p:cNvPr id="12" name="Text Box 21"/>
            <p:cNvSpPr txBox="1">
              <a:spLocks noChangeArrowheads="1"/>
            </p:cNvSpPr>
            <p:nvPr/>
          </p:nvSpPr>
          <p:spPr bwMode="gray">
            <a:xfrm>
              <a:off x="1388400" y="3452336"/>
              <a:ext cx="2497800" cy="738664"/>
            </a:xfrm>
            <a:prstGeom prst="rect">
              <a:avLst/>
            </a:prstGeom>
            <a:noFill/>
            <a:ln w="9525">
              <a:noFill/>
              <a:miter lim="800000"/>
              <a:headEnd/>
              <a:tailEnd/>
            </a:ln>
            <a:effectLst/>
          </p:spPr>
          <p:txBody>
            <a:bodyPr wrap="none">
              <a:spAutoFit/>
            </a:bodyPr>
            <a:lstStyle/>
            <a:p>
              <a:pPr algn="ctr" eaLnBrk="0" hangingPunct="0"/>
              <a:r>
                <a:rPr lang="en-US" sz="1400" b="1" dirty="0">
                  <a:solidFill>
                    <a:schemeClr val="bg1"/>
                  </a:solidFill>
                  <a:latin typeface="Verdana" pitchFamily="34" charset="0"/>
                </a:rPr>
                <a:t>All the Global ICT </a:t>
              </a:r>
            </a:p>
            <a:p>
              <a:pPr algn="ctr" eaLnBrk="0" hangingPunct="0"/>
              <a:r>
                <a:rPr lang="en-US" sz="1400" b="1" dirty="0">
                  <a:solidFill>
                    <a:schemeClr val="bg1"/>
                  </a:solidFill>
                  <a:latin typeface="Verdana" pitchFamily="34" charset="0"/>
                </a:rPr>
                <a:t>business tools are now</a:t>
              </a:r>
            </a:p>
            <a:p>
              <a:pPr algn="ctr" eaLnBrk="0" hangingPunct="0"/>
              <a:r>
                <a:rPr lang="en-US" sz="1400" b="1" dirty="0">
                  <a:solidFill>
                    <a:schemeClr val="bg1"/>
                  </a:solidFill>
                  <a:latin typeface="Verdana" pitchFamily="34" charset="0"/>
                </a:rPr>
                <a:t> all found in Nigeria.</a:t>
              </a:r>
            </a:p>
          </p:txBody>
        </p:sp>
      </p:grpSp>
      <p:grpSp>
        <p:nvGrpSpPr>
          <p:cNvPr id="25" name="Group 24"/>
          <p:cNvGrpSpPr/>
          <p:nvPr/>
        </p:nvGrpSpPr>
        <p:grpSpPr>
          <a:xfrm rot="20769673">
            <a:off x="6664001" y="1956571"/>
            <a:ext cx="2667000" cy="1274763"/>
            <a:chOff x="3810000" y="1676400"/>
            <a:chExt cx="2667000" cy="1274763"/>
          </a:xfrm>
        </p:grpSpPr>
        <p:sp>
          <p:nvSpPr>
            <p:cNvPr id="7" name="Oval 7"/>
            <p:cNvSpPr>
              <a:spLocks noChangeArrowheads="1"/>
            </p:cNvSpPr>
            <p:nvPr/>
          </p:nvSpPr>
          <p:spPr bwMode="gray">
            <a:xfrm>
              <a:off x="3810000" y="1676400"/>
              <a:ext cx="2667000" cy="1274763"/>
            </a:xfrm>
            <a:prstGeom prst="ellipse">
              <a:avLst/>
            </a:prstGeom>
            <a:gradFill rotWithShape="1">
              <a:gsLst>
                <a:gs pos="0">
                  <a:schemeClr val="tx1"/>
                </a:gs>
                <a:gs pos="100000">
                  <a:schemeClr val="tx1">
                    <a:gamma/>
                    <a:shade val="34510"/>
                    <a:invGamma/>
                  </a:schemeClr>
                </a:gs>
              </a:gsLst>
              <a:path path="shape">
                <a:fillToRect l="50000" t="50000" r="50000" b="50000"/>
              </a:path>
            </a:gradFill>
            <a:ln w="9525">
              <a:noFill/>
              <a:round/>
              <a:headEnd/>
              <a:tailEnd/>
            </a:ln>
            <a:effectLst>
              <a:prstShdw prst="shdw12" dist="76200" dir="10800000">
                <a:schemeClr val="bg2">
                  <a:alpha val="50000"/>
                </a:schemeClr>
              </a:prstShdw>
            </a:effectLst>
          </p:spPr>
          <p:txBody>
            <a:bodyPr wrap="none" anchor="ctr"/>
            <a:lstStyle/>
            <a:p>
              <a:pPr algn="ctr"/>
              <a:endParaRPr lang="en-US">
                <a:solidFill>
                  <a:schemeClr val="bg1"/>
                </a:solidFill>
              </a:endParaRPr>
            </a:p>
          </p:txBody>
        </p:sp>
        <p:sp>
          <p:nvSpPr>
            <p:cNvPr id="13" name="Text Box 22"/>
            <p:cNvSpPr txBox="1">
              <a:spLocks noChangeArrowheads="1"/>
            </p:cNvSpPr>
            <p:nvPr/>
          </p:nvSpPr>
          <p:spPr bwMode="gray">
            <a:xfrm>
              <a:off x="4074522" y="1828800"/>
              <a:ext cx="2326278" cy="954107"/>
            </a:xfrm>
            <a:prstGeom prst="rect">
              <a:avLst/>
            </a:prstGeom>
            <a:noFill/>
            <a:ln w="9525">
              <a:noFill/>
              <a:miter lim="800000"/>
              <a:headEnd/>
              <a:tailEnd/>
            </a:ln>
            <a:effectLst/>
          </p:spPr>
          <p:txBody>
            <a:bodyPr wrap="none">
              <a:spAutoFit/>
            </a:bodyPr>
            <a:lstStyle/>
            <a:p>
              <a:pPr algn="ctr" eaLnBrk="0" hangingPunct="0"/>
              <a:r>
                <a:rPr lang="en-US" sz="1400" b="1" dirty="0">
                  <a:solidFill>
                    <a:schemeClr val="bg1"/>
                  </a:solidFill>
                  <a:latin typeface="Verdana" pitchFamily="34" charset="0"/>
                </a:rPr>
                <a:t>Many indigenous </a:t>
              </a:r>
            </a:p>
            <a:p>
              <a:pPr algn="ctr" eaLnBrk="0" hangingPunct="0"/>
              <a:r>
                <a:rPr lang="en-US" sz="1400" b="1" dirty="0">
                  <a:solidFill>
                    <a:schemeClr val="bg1"/>
                  </a:solidFill>
                  <a:latin typeface="Verdana" pitchFamily="34" charset="0"/>
                </a:rPr>
                <a:t>Companies </a:t>
              </a:r>
              <a:r>
                <a:rPr lang="en-US" sz="1400" b="1" dirty="0" smtClean="0">
                  <a:solidFill>
                    <a:schemeClr val="bg1"/>
                  </a:solidFill>
                  <a:latin typeface="Verdana" pitchFamily="34" charset="0"/>
                </a:rPr>
                <a:t>and </a:t>
              </a:r>
              <a:r>
                <a:rPr lang="en-US" sz="1400" b="1" dirty="0">
                  <a:solidFill>
                    <a:schemeClr val="bg1"/>
                  </a:solidFill>
                  <a:latin typeface="Verdana" pitchFamily="34" charset="0"/>
                </a:rPr>
                <a:t>even</a:t>
              </a:r>
            </a:p>
            <a:p>
              <a:pPr algn="ctr" eaLnBrk="0" hangingPunct="0"/>
              <a:r>
                <a:rPr lang="en-US" sz="1400" b="1" dirty="0">
                  <a:solidFill>
                    <a:schemeClr val="bg1"/>
                  </a:solidFill>
                  <a:latin typeface="Verdana" pitchFamily="34" charset="0"/>
                </a:rPr>
                <a:t> </a:t>
              </a:r>
              <a:r>
                <a:rPr lang="en-US" sz="1400" b="1" dirty="0" err="1">
                  <a:solidFill>
                    <a:schemeClr val="bg1"/>
                  </a:solidFill>
                  <a:latin typeface="Verdana" pitchFamily="34" charset="0"/>
                </a:rPr>
                <a:t>Govt</a:t>
              </a:r>
              <a:r>
                <a:rPr lang="en-US" sz="1400" b="1" dirty="0">
                  <a:solidFill>
                    <a:schemeClr val="bg1"/>
                  </a:solidFill>
                  <a:latin typeface="Verdana" pitchFamily="34" charset="0"/>
                </a:rPr>
                <a:t> agencies have </a:t>
              </a:r>
            </a:p>
            <a:p>
              <a:pPr algn="ctr" eaLnBrk="0" hangingPunct="0"/>
              <a:r>
                <a:rPr lang="en-US" sz="1400" b="1" dirty="0">
                  <a:solidFill>
                    <a:schemeClr val="bg1"/>
                  </a:solidFill>
                  <a:latin typeface="Verdana" pitchFamily="34" charset="0"/>
                </a:rPr>
                <a:t>b</a:t>
              </a:r>
              <a:r>
                <a:rPr lang="en-US" sz="1400" b="1" dirty="0" smtClean="0">
                  <a:solidFill>
                    <a:schemeClr val="bg1"/>
                  </a:solidFill>
                  <a:latin typeface="Verdana" pitchFamily="34" charset="0"/>
                </a:rPr>
                <a:t>een </a:t>
              </a:r>
              <a:r>
                <a:rPr lang="en-US" sz="1400" b="1" dirty="0">
                  <a:solidFill>
                    <a:schemeClr val="bg1"/>
                  </a:solidFill>
                  <a:latin typeface="Verdana" pitchFamily="34" charset="0"/>
                </a:rPr>
                <a:t>transformed</a:t>
              </a:r>
            </a:p>
          </p:txBody>
        </p:sp>
      </p:grpSp>
      <p:grpSp>
        <p:nvGrpSpPr>
          <p:cNvPr id="21" name="Group 20"/>
          <p:cNvGrpSpPr/>
          <p:nvPr/>
        </p:nvGrpSpPr>
        <p:grpSpPr>
          <a:xfrm>
            <a:off x="8846128" y="3591590"/>
            <a:ext cx="2404024" cy="1274763"/>
            <a:chOff x="4953000" y="4267200"/>
            <a:chExt cx="2404024" cy="1274763"/>
          </a:xfrm>
        </p:grpSpPr>
        <p:sp>
          <p:nvSpPr>
            <p:cNvPr id="10" name="Oval 16"/>
            <p:cNvSpPr>
              <a:spLocks noChangeArrowheads="1"/>
            </p:cNvSpPr>
            <p:nvPr/>
          </p:nvSpPr>
          <p:spPr bwMode="gray">
            <a:xfrm>
              <a:off x="4953000" y="4267200"/>
              <a:ext cx="2286000" cy="1274763"/>
            </a:xfrm>
            <a:prstGeom prst="ellipse">
              <a:avLst/>
            </a:prstGeom>
            <a:solidFill>
              <a:srgbClr val="FFFF00"/>
            </a:solidFill>
            <a:ln w="9525">
              <a:noFill/>
              <a:round/>
              <a:headEnd/>
              <a:tailEnd/>
            </a:ln>
            <a:effectLst>
              <a:prstShdw prst="shdw12" dist="76200" dir="10800000">
                <a:schemeClr val="bg2">
                  <a:alpha val="50000"/>
                </a:schemeClr>
              </a:prstShdw>
            </a:effectLst>
          </p:spPr>
          <p:txBody>
            <a:bodyPr wrap="none" anchor="ctr"/>
            <a:lstStyle/>
            <a:p>
              <a:pPr algn="ctr"/>
              <a:endParaRPr lang="en-US">
                <a:solidFill>
                  <a:schemeClr val="bg1"/>
                </a:solidFill>
              </a:endParaRPr>
            </a:p>
          </p:txBody>
        </p:sp>
        <p:sp>
          <p:nvSpPr>
            <p:cNvPr id="15" name="Text Box 24"/>
            <p:cNvSpPr txBox="1">
              <a:spLocks noChangeArrowheads="1"/>
            </p:cNvSpPr>
            <p:nvPr/>
          </p:nvSpPr>
          <p:spPr bwMode="gray">
            <a:xfrm>
              <a:off x="4953000" y="4572000"/>
              <a:ext cx="2404024" cy="830997"/>
            </a:xfrm>
            <a:prstGeom prst="rect">
              <a:avLst/>
            </a:prstGeom>
            <a:noFill/>
            <a:ln w="9525">
              <a:noFill/>
              <a:miter lim="800000"/>
              <a:headEnd/>
              <a:tailEnd/>
            </a:ln>
            <a:effectLst/>
          </p:spPr>
          <p:txBody>
            <a:bodyPr wrap="square">
              <a:spAutoFit/>
            </a:bodyPr>
            <a:lstStyle/>
            <a:p>
              <a:pPr algn="ctr" eaLnBrk="0" hangingPunct="0"/>
              <a:r>
                <a:rPr lang="en-US" sz="1200" b="1" dirty="0">
                  <a:solidFill>
                    <a:srgbClr val="00B050"/>
                  </a:solidFill>
                  <a:latin typeface="Verdana" pitchFamily="34" charset="0"/>
                </a:rPr>
                <a:t>Nigeria </a:t>
              </a:r>
              <a:r>
                <a:rPr lang="en-US" sz="1200" b="1" dirty="0" smtClean="0">
                  <a:solidFill>
                    <a:srgbClr val="00B050"/>
                  </a:solidFill>
                  <a:latin typeface="Verdana" pitchFamily="34" charset="0"/>
                </a:rPr>
                <a:t>should be </a:t>
              </a:r>
              <a:r>
                <a:rPr lang="en-US" sz="1200" b="1" dirty="0">
                  <a:solidFill>
                    <a:srgbClr val="00B050"/>
                  </a:solidFill>
                  <a:latin typeface="Verdana" pitchFamily="34" charset="0"/>
                </a:rPr>
                <a:t>at par</a:t>
              </a:r>
            </a:p>
            <a:p>
              <a:pPr algn="ctr" eaLnBrk="0" hangingPunct="0"/>
              <a:r>
                <a:rPr lang="en-US" sz="1200" b="1" dirty="0">
                  <a:solidFill>
                    <a:srgbClr val="00B050"/>
                  </a:solidFill>
                  <a:latin typeface="Verdana" pitchFamily="34" charset="0"/>
                </a:rPr>
                <a:t> with the Developed</a:t>
              </a:r>
            </a:p>
            <a:p>
              <a:pPr algn="ctr" eaLnBrk="0" hangingPunct="0"/>
              <a:r>
                <a:rPr lang="en-US" sz="1200" b="1" dirty="0">
                  <a:solidFill>
                    <a:srgbClr val="00B050"/>
                  </a:solidFill>
                  <a:latin typeface="Verdana" pitchFamily="34" charset="0"/>
                </a:rPr>
                <a:t> </a:t>
              </a:r>
              <a:r>
                <a:rPr lang="en-US" sz="1200" b="1" dirty="0" smtClean="0">
                  <a:solidFill>
                    <a:srgbClr val="00B050"/>
                  </a:solidFill>
                  <a:latin typeface="Verdana" pitchFamily="34" charset="0"/>
                </a:rPr>
                <a:t>World</a:t>
              </a:r>
            </a:p>
            <a:p>
              <a:pPr algn="ctr" eaLnBrk="0" hangingPunct="0"/>
              <a:r>
                <a:rPr lang="en-US" sz="1200" b="1" dirty="0" smtClean="0">
                  <a:solidFill>
                    <a:srgbClr val="00B050"/>
                  </a:solidFill>
                  <a:latin typeface="Verdana" pitchFamily="34" charset="0"/>
                </a:rPr>
                <a:t>(</a:t>
              </a:r>
              <a:r>
                <a:rPr lang="en-US" sz="1200" b="1" dirty="0" smtClean="0">
                  <a:latin typeface="Verdana" pitchFamily="34" charset="0"/>
                </a:rPr>
                <a:t>Work in Progress</a:t>
              </a:r>
              <a:r>
                <a:rPr lang="en-US" sz="1200" b="1" dirty="0" smtClean="0">
                  <a:solidFill>
                    <a:srgbClr val="00B050"/>
                  </a:solidFill>
                  <a:latin typeface="Verdana" pitchFamily="34" charset="0"/>
                </a:rPr>
                <a:t>)</a:t>
              </a:r>
              <a:endParaRPr lang="en-US" sz="1200" b="1" dirty="0">
                <a:solidFill>
                  <a:srgbClr val="00B050"/>
                </a:solidFill>
                <a:latin typeface="Verdana" pitchFamily="34" charset="0"/>
              </a:endParaRPr>
            </a:p>
          </p:txBody>
        </p:sp>
      </p:grpSp>
      <p:grpSp>
        <p:nvGrpSpPr>
          <p:cNvPr id="22" name="Group 21"/>
          <p:cNvGrpSpPr/>
          <p:nvPr/>
        </p:nvGrpSpPr>
        <p:grpSpPr>
          <a:xfrm>
            <a:off x="5528600" y="5566627"/>
            <a:ext cx="2352758" cy="1274762"/>
            <a:chOff x="2178050" y="4897438"/>
            <a:chExt cx="2352758" cy="1274762"/>
          </a:xfrm>
        </p:grpSpPr>
        <p:sp>
          <p:nvSpPr>
            <p:cNvPr id="9" name="Oval 13"/>
            <p:cNvSpPr>
              <a:spLocks noChangeArrowheads="1"/>
            </p:cNvSpPr>
            <p:nvPr/>
          </p:nvSpPr>
          <p:spPr bwMode="gray">
            <a:xfrm>
              <a:off x="2178050" y="4897438"/>
              <a:ext cx="2317750" cy="1274762"/>
            </a:xfrm>
            <a:prstGeom prst="ellipse">
              <a:avLst/>
            </a:prstGeom>
            <a:solidFill>
              <a:srgbClr val="00B050"/>
            </a:solidFill>
            <a:ln w="9525">
              <a:noFill/>
              <a:round/>
              <a:headEnd/>
              <a:tailEnd/>
            </a:ln>
            <a:effectLst>
              <a:prstShdw prst="shdw12" dist="76200" dir="10800000">
                <a:schemeClr val="bg2">
                  <a:alpha val="50000"/>
                </a:schemeClr>
              </a:prstShdw>
            </a:effectLst>
          </p:spPr>
          <p:txBody>
            <a:bodyPr wrap="none" anchor="ctr"/>
            <a:lstStyle/>
            <a:p>
              <a:pPr algn="ctr"/>
              <a:endParaRPr lang="en-US">
                <a:solidFill>
                  <a:schemeClr val="bg1"/>
                </a:solidFill>
              </a:endParaRPr>
            </a:p>
          </p:txBody>
        </p:sp>
        <p:sp>
          <p:nvSpPr>
            <p:cNvPr id="16" name="Text Box 25"/>
            <p:cNvSpPr txBox="1">
              <a:spLocks noChangeArrowheads="1"/>
            </p:cNvSpPr>
            <p:nvPr/>
          </p:nvSpPr>
          <p:spPr bwMode="gray">
            <a:xfrm>
              <a:off x="2352648" y="5105400"/>
              <a:ext cx="2178160" cy="923330"/>
            </a:xfrm>
            <a:prstGeom prst="rect">
              <a:avLst/>
            </a:prstGeom>
            <a:noFill/>
            <a:ln w="9525">
              <a:noFill/>
              <a:miter lim="800000"/>
              <a:headEnd/>
              <a:tailEnd/>
            </a:ln>
            <a:effectLst/>
          </p:spPr>
          <p:txBody>
            <a:bodyPr wrap="none">
              <a:spAutoFit/>
            </a:bodyPr>
            <a:lstStyle/>
            <a:p>
              <a:pPr algn="ctr" eaLnBrk="0" hangingPunct="0"/>
              <a:r>
                <a:rPr lang="en-US" b="1" dirty="0">
                  <a:solidFill>
                    <a:srgbClr val="FF0000"/>
                  </a:solidFill>
                </a:rPr>
                <a:t>How do we sustain </a:t>
              </a:r>
              <a:endParaRPr lang="en-US" b="1" dirty="0" smtClean="0">
                <a:solidFill>
                  <a:srgbClr val="FF0000"/>
                </a:solidFill>
              </a:endParaRPr>
            </a:p>
            <a:p>
              <a:pPr algn="ctr" eaLnBrk="0" hangingPunct="0"/>
              <a:r>
                <a:rPr lang="en-US" b="1" dirty="0" smtClean="0">
                  <a:solidFill>
                    <a:srgbClr val="FF0000"/>
                  </a:solidFill>
                </a:rPr>
                <a:t>ICT investments and </a:t>
              </a:r>
            </a:p>
            <a:p>
              <a:pPr algn="ctr" eaLnBrk="0" hangingPunct="0"/>
              <a:r>
                <a:rPr lang="en-US" b="1" dirty="0" smtClean="0">
                  <a:solidFill>
                    <a:srgbClr val="FF0000"/>
                  </a:solidFill>
                </a:rPr>
                <a:t>Growth?</a:t>
              </a:r>
              <a:endParaRPr lang="en-US" b="1" dirty="0">
                <a:solidFill>
                  <a:srgbClr val="FF0000"/>
                </a:solidFill>
              </a:endParaRPr>
            </a:p>
          </p:txBody>
        </p:sp>
      </p:grpSp>
      <p:sp>
        <p:nvSpPr>
          <p:cNvPr id="17" name="Text Box 26"/>
          <p:cNvSpPr txBox="1">
            <a:spLocks noChangeArrowheads="1"/>
          </p:cNvSpPr>
          <p:nvPr/>
        </p:nvSpPr>
        <p:spPr bwMode="auto">
          <a:xfrm rot="21241184">
            <a:off x="5633139" y="4013477"/>
            <a:ext cx="2332981" cy="830997"/>
          </a:xfrm>
          <a:prstGeom prst="rect">
            <a:avLst/>
          </a:prstGeom>
          <a:noFill/>
          <a:ln w="9525">
            <a:noFill/>
            <a:miter lim="800000"/>
            <a:headEnd/>
            <a:tailEnd/>
          </a:ln>
          <a:effectLst>
            <a:outerShdw dist="35921" dir="2700000" algn="ctr" rotWithShape="0">
              <a:srgbClr val="000000"/>
            </a:outerShdw>
          </a:effectLst>
        </p:spPr>
        <p:txBody>
          <a:bodyPr wrap="square">
            <a:spAutoFit/>
          </a:bodyPr>
          <a:lstStyle/>
          <a:p>
            <a:pPr algn="ctr" eaLnBrk="0" hangingPunct="0"/>
            <a:r>
              <a:rPr lang="en-US" sz="2400" b="1" dirty="0" smtClean="0">
                <a:latin typeface="Batang" panose="02030600000101010101" pitchFamily="18" charset="-127"/>
                <a:ea typeface="Batang" panose="02030600000101010101" pitchFamily="18" charset="-127"/>
              </a:rPr>
              <a:t>Industry Facilitator</a:t>
            </a:r>
            <a:endParaRPr lang="en-US" sz="2400" b="1" dirty="0">
              <a:latin typeface="Batang" panose="02030600000101010101" pitchFamily="18" charset="-127"/>
              <a:ea typeface="Batang" panose="02030600000101010101" pitchFamily="18" charset="-127"/>
            </a:endParaRPr>
          </a:p>
        </p:txBody>
      </p:sp>
      <p:pic>
        <p:nvPicPr>
          <p:cNvPr id="26" name="Picture 25" descr="LINETOOL.png"/>
          <p:cNvPicPr>
            <a:picLocks noChangeAspect="1"/>
          </p:cNvPicPr>
          <p:nvPr/>
        </p:nvPicPr>
        <p:blipFill>
          <a:blip r:embed="rId3"/>
          <a:stretch>
            <a:fillRect/>
          </a:stretch>
        </p:blipFill>
        <p:spPr>
          <a:xfrm>
            <a:off x="5247590" y="2625723"/>
            <a:ext cx="1966517" cy="1804568"/>
          </a:xfrm>
          <a:prstGeom prst="rect">
            <a:avLst/>
          </a:prstGeom>
        </p:spPr>
      </p:pic>
      <p:sp>
        <p:nvSpPr>
          <p:cNvPr id="27" name="Title 1"/>
          <p:cNvSpPr txBox="1">
            <a:spLocks/>
          </p:cNvSpPr>
          <p:nvPr/>
        </p:nvSpPr>
        <p:spPr>
          <a:xfrm>
            <a:off x="892175" y="469905"/>
            <a:ext cx="10058400" cy="1450757"/>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5400" kern="1200" spc="-50" baseline="0">
                <a:solidFill>
                  <a:schemeClr val="tx1">
                    <a:lumMod val="75000"/>
                    <a:lumOff val="25000"/>
                  </a:schemeClr>
                </a:solidFill>
                <a:latin typeface="+mj-lt"/>
                <a:ea typeface="+mj-ea"/>
                <a:cs typeface="+mj-cs"/>
              </a:defRPr>
            </a:lvl1pPr>
          </a:lstStyle>
          <a:p>
            <a:r>
              <a:rPr lang="en-US" b="1" dirty="0" smtClean="0"/>
              <a:t>#</a:t>
            </a:r>
            <a:r>
              <a:rPr lang="en-US" b="1" dirty="0" err="1" smtClean="0"/>
              <a:t>fft</a:t>
            </a:r>
            <a:r>
              <a:rPr lang="en-US" b="1" dirty="0" smtClean="0"/>
              <a:t> - Food for Thoughts!!!</a:t>
            </a:r>
            <a:endParaRPr lang="en-US" dirty="0"/>
          </a:p>
        </p:txBody>
      </p:sp>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0028" y="2172749"/>
            <a:ext cx="1111457" cy="743996"/>
          </a:xfrm>
          <a:prstGeom prst="rect">
            <a:avLst/>
          </a:prstGeom>
        </p:spPr>
      </p:pic>
    </p:spTree>
    <p:extLst>
      <p:ext uri="{BB962C8B-B14F-4D97-AF65-F5344CB8AC3E}">
        <p14:creationId xmlns:p14="http://schemas.microsoft.com/office/powerpoint/2010/main" val="3797468902"/>
      </p:ext>
    </p:extLst>
  </p:cSld>
  <p:clrMapOvr>
    <a:masterClrMapping/>
  </p:clrMapOvr>
  <p:transition spd="med">
    <p:cover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2000" fill="hold"/>
                                        <p:tgtEl>
                                          <p:spTgt spid="21"/>
                                        </p:tgtEl>
                                        <p:attrNameLst>
                                          <p:attrName>ppt_x</p:attrName>
                                        </p:attrNameLst>
                                      </p:cBhvr>
                                      <p:tavLst>
                                        <p:tav tm="0">
                                          <p:val>
                                            <p:strVal val="#ppt_x"/>
                                          </p:val>
                                        </p:tav>
                                        <p:tav tm="100000">
                                          <p:val>
                                            <p:strVal val="#ppt_x"/>
                                          </p:val>
                                        </p:tav>
                                      </p:tavLst>
                                    </p:anim>
                                    <p:anim calcmode="lin" valueType="num">
                                      <p:cBhvr additive="base">
                                        <p:cTn id="8" dur="20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2000" fill="hold"/>
                                        <p:tgtEl>
                                          <p:spTgt spid="22"/>
                                        </p:tgtEl>
                                        <p:attrNameLst>
                                          <p:attrName>ppt_x</p:attrName>
                                        </p:attrNameLst>
                                      </p:cBhvr>
                                      <p:tavLst>
                                        <p:tav tm="0">
                                          <p:val>
                                            <p:strVal val="#ppt_x"/>
                                          </p:val>
                                        </p:tav>
                                        <p:tav tm="100000">
                                          <p:val>
                                            <p:strVal val="#ppt_x"/>
                                          </p:val>
                                        </p:tav>
                                      </p:tavLst>
                                    </p:anim>
                                    <p:anim calcmode="lin" valueType="num">
                                      <p:cBhvr additive="base">
                                        <p:cTn id="14" dur="2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2000" fill="hold"/>
                                        <p:tgtEl>
                                          <p:spTgt spid="23"/>
                                        </p:tgtEl>
                                        <p:attrNameLst>
                                          <p:attrName>ppt_x</p:attrName>
                                        </p:attrNameLst>
                                      </p:cBhvr>
                                      <p:tavLst>
                                        <p:tav tm="0">
                                          <p:val>
                                            <p:strVal val="#ppt_x"/>
                                          </p:val>
                                        </p:tav>
                                        <p:tav tm="100000">
                                          <p:val>
                                            <p:strVal val="#ppt_x"/>
                                          </p:val>
                                        </p:tav>
                                      </p:tavLst>
                                    </p:anim>
                                    <p:anim calcmode="lin" valueType="num">
                                      <p:cBhvr additive="base">
                                        <p:cTn id="20" dur="20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2000" fill="hold"/>
                                        <p:tgtEl>
                                          <p:spTgt spid="25"/>
                                        </p:tgtEl>
                                        <p:attrNameLst>
                                          <p:attrName>ppt_x</p:attrName>
                                        </p:attrNameLst>
                                      </p:cBhvr>
                                      <p:tavLst>
                                        <p:tav tm="0">
                                          <p:val>
                                            <p:strVal val="#ppt_x"/>
                                          </p:val>
                                        </p:tav>
                                        <p:tav tm="100000">
                                          <p:val>
                                            <p:strVal val="#ppt_x"/>
                                          </p:val>
                                        </p:tav>
                                      </p:tavLst>
                                    </p:anim>
                                    <p:anim calcmode="lin" valueType="num">
                                      <p:cBhvr additive="base">
                                        <p:cTn id="26" dur="20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1000" fill="hold"/>
                                        <p:tgtEl>
                                          <p:spTgt spid="17"/>
                                        </p:tgtEl>
                                        <p:attrNameLst>
                                          <p:attrName>ppt_x</p:attrName>
                                        </p:attrNameLst>
                                      </p:cBhvr>
                                      <p:tavLst>
                                        <p:tav tm="0">
                                          <p:val>
                                            <p:strVal val="#ppt_x"/>
                                          </p:val>
                                        </p:tav>
                                        <p:tav tm="100000">
                                          <p:val>
                                            <p:strVal val="#ppt_x"/>
                                          </p:val>
                                        </p:tav>
                                      </p:tavLst>
                                    </p:anim>
                                    <p:anim calcmode="lin" valueType="num">
                                      <p:cBhvr additive="base">
                                        <p:cTn id="32" dur="1000" fill="hold"/>
                                        <p:tgtEl>
                                          <p:spTgt spid="17"/>
                                        </p:tgtEl>
                                        <p:attrNameLst>
                                          <p:attrName>ppt_y</p:attrName>
                                        </p:attrNameLst>
                                      </p:cBhvr>
                                      <p:tavLst>
                                        <p:tav tm="0">
                                          <p:val>
                                            <p:strVal val="1+#ppt_h/2"/>
                                          </p:val>
                                        </p:tav>
                                        <p:tav tm="100000">
                                          <p:val>
                                            <p:strVal val="#ppt_y"/>
                                          </p:val>
                                        </p:tav>
                                      </p:tavLst>
                                    </p:anim>
                                  </p:childTnLst>
                                </p:cTn>
                              </p:par>
                            </p:childTnLst>
                          </p:cTn>
                        </p:par>
                        <p:par>
                          <p:cTn id="33" fill="hold">
                            <p:stCondLst>
                              <p:cond delay="1000"/>
                            </p:stCondLst>
                            <p:childTnLst>
                              <p:par>
                                <p:cTn id="34" presetID="2" presetClass="entr" presetSubtype="9" fill="hold" nodeType="after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additive="base">
                                        <p:cTn id="36" dur="500" fill="hold"/>
                                        <p:tgtEl>
                                          <p:spTgt spid="26"/>
                                        </p:tgtEl>
                                        <p:attrNameLst>
                                          <p:attrName>ppt_x</p:attrName>
                                        </p:attrNameLst>
                                      </p:cBhvr>
                                      <p:tavLst>
                                        <p:tav tm="0">
                                          <p:val>
                                            <p:strVal val="0-#ppt_w/2"/>
                                          </p:val>
                                        </p:tav>
                                        <p:tav tm="100000">
                                          <p:val>
                                            <p:strVal val="#ppt_x"/>
                                          </p:val>
                                        </p:tav>
                                      </p:tavLst>
                                    </p:anim>
                                    <p:anim calcmode="lin" valueType="num">
                                      <p:cBhvr additive="base">
                                        <p:cTn id="37" dur="500" fill="hold"/>
                                        <p:tgtEl>
                                          <p:spTgt spid="26"/>
                                        </p:tgtEl>
                                        <p:attrNameLst>
                                          <p:attrName>ppt_y</p:attrName>
                                        </p:attrNameLst>
                                      </p:cBhvr>
                                      <p:tavLst>
                                        <p:tav tm="0">
                                          <p:val>
                                            <p:strVal val="0-#ppt_h/2"/>
                                          </p:val>
                                        </p:tav>
                                        <p:tav tm="100000">
                                          <p:val>
                                            <p:strVal val="#ppt_y"/>
                                          </p:val>
                                        </p:tav>
                                      </p:tavLst>
                                    </p:anim>
                                  </p:childTnLst>
                                </p:cTn>
                              </p:par>
                            </p:childTnLst>
                          </p:cTn>
                        </p:par>
                        <p:par>
                          <p:cTn id="38" fill="hold">
                            <p:stCondLst>
                              <p:cond delay="1500"/>
                            </p:stCondLst>
                            <p:childTnLst>
                              <p:par>
                                <p:cTn id="39" presetID="6" presetClass="emph" presetSubtype="0" fill="hold" nodeType="afterEffect">
                                  <p:stCondLst>
                                    <p:cond delay="0"/>
                                  </p:stCondLst>
                                  <p:childTnLst>
                                    <p:animScale>
                                      <p:cBhvr>
                                        <p:cTn id="40" dur="2000" fill="hold"/>
                                        <p:tgtEl>
                                          <p:spTgt spid="26"/>
                                        </p:tgtEl>
                                      </p:cBhvr>
                                      <p:by x="150000" y="150000"/>
                                    </p:animScale>
                                  </p:childTnLst>
                                </p:cTn>
                              </p:par>
                            </p:childTnLst>
                          </p:cTn>
                        </p:par>
                        <p:par>
                          <p:cTn id="41" fill="hold">
                            <p:stCondLst>
                              <p:cond delay="3500"/>
                            </p:stCondLst>
                            <p:childTnLst>
                              <p:par>
                                <p:cTn id="42" presetID="6" presetClass="emph" presetSubtype="0" fill="hold" grpId="1" nodeType="afterEffect">
                                  <p:stCondLst>
                                    <p:cond delay="0"/>
                                  </p:stCondLst>
                                  <p:childTnLst>
                                    <p:animScale>
                                      <p:cBhvr>
                                        <p:cTn id="43" dur="2000" fill="hold"/>
                                        <p:tgtEl>
                                          <p:spTgt spid="1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2928" y="2660073"/>
            <a:ext cx="8379646" cy="3065319"/>
          </a:xfrm>
        </p:spPr>
        <p:txBody>
          <a:bodyPr/>
          <a:lstStyle/>
          <a:p>
            <a:pPr>
              <a:buFont typeface="Wingdings" panose="05000000000000000000" pitchFamily="2" charset="2"/>
              <a:buChar char="Ø"/>
            </a:pPr>
            <a:r>
              <a:rPr lang="en-US" dirty="0"/>
              <a:t>As the number of embedded devices that require mobile connectivity grows, telecommunications companies will be looking for opportunities to increase </a:t>
            </a:r>
            <a:r>
              <a:rPr lang="en-US" dirty="0" smtClean="0"/>
              <a:t>revenue.</a:t>
            </a:r>
          </a:p>
          <a:p>
            <a:pPr>
              <a:buFont typeface="Wingdings" panose="05000000000000000000" pitchFamily="2" charset="2"/>
              <a:buChar char="Ø"/>
            </a:pPr>
            <a:r>
              <a:rPr lang="en-US" dirty="0" smtClean="0"/>
              <a:t>Carriers </a:t>
            </a:r>
            <a:r>
              <a:rPr lang="en-US" dirty="0"/>
              <a:t>need to continue to focus on providing data and voice services that are high quality, reliable, and affordable.</a:t>
            </a:r>
          </a:p>
          <a:p>
            <a:endParaRPr lang="en-US" dirty="0"/>
          </a:p>
        </p:txBody>
      </p:sp>
      <p:sp>
        <p:nvSpPr>
          <p:cNvPr id="5" name="Title 1"/>
          <p:cNvSpPr txBox="1">
            <a:spLocks/>
          </p:cNvSpPr>
          <p:nvPr/>
        </p:nvSpPr>
        <p:spPr>
          <a:xfrm>
            <a:off x="892175" y="469905"/>
            <a:ext cx="10058400" cy="1450757"/>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5400" kern="1200" spc="-50" baseline="0">
                <a:solidFill>
                  <a:schemeClr val="tx1">
                    <a:lumMod val="75000"/>
                    <a:lumOff val="25000"/>
                  </a:schemeClr>
                </a:solidFill>
                <a:latin typeface="+mj-lt"/>
                <a:ea typeface="+mj-ea"/>
                <a:cs typeface="+mj-cs"/>
              </a:defRPr>
            </a:lvl1pPr>
          </a:lstStyle>
          <a:p>
            <a:r>
              <a:rPr lang="en-US" b="1" dirty="0" smtClean="0"/>
              <a:t>#</a:t>
            </a:r>
            <a:r>
              <a:rPr lang="en-US" b="1" dirty="0" err="1" smtClean="0"/>
              <a:t>fft</a:t>
            </a:r>
            <a:r>
              <a:rPr lang="en-US" b="1" dirty="0" smtClean="0"/>
              <a:t> Cont’d….</a:t>
            </a:r>
            <a:endParaRPr lang="en-US" dirty="0"/>
          </a:p>
        </p:txBody>
      </p:sp>
    </p:spTree>
    <p:extLst>
      <p:ext uri="{BB962C8B-B14F-4D97-AF65-F5344CB8AC3E}">
        <p14:creationId xmlns:p14="http://schemas.microsoft.com/office/powerpoint/2010/main" val="712678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7684" y="-1"/>
            <a:ext cx="10364451" cy="810491"/>
          </a:xfrm>
        </p:spPr>
        <p:txBody>
          <a:bodyPr>
            <a:normAutofit fontScale="90000"/>
          </a:bodyPr>
          <a:lstStyle/>
          <a:p>
            <a:pPr algn="ctr"/>
            <a:r>
              <a:rPr lang="en-US" dirty="0" smtClean="0"/>
              <a:t/>
            </a:r>
            <a:br>
              <a:rPr lang="en-US" dirty="0" smtClean="0"/>
            </a:br>
            <a:r>
              <a:rPr lang="en-US" dirty="0"/>
              <a:t/>
            </a:r>
            <a:br>
              <a:rPr lang="en-US" dirty="0"/>
            </a:br>
            <a:r>
              <a:rPr lang="en-US" dirty="0" smtClean="0"/>
              <a:t>Table of content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91715264"/>
              </p:ext>
            </p:extLst>
          </p:nvPr>
        </p:nvGraphicFramePr>
        <p:xfrm>
          <a:off x="581890" y="1901681"/>
          <a:ext cx="11461173" cy="50602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86423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a:t>Investing in ICT is the best way </a:t>
            </a:r>
            <a:r>
              <a:rPr lang="en-US" dirty="0"/>
              <a:t>for developing countries to get out of </a:t>
            </a:r>
            <a:r>
              <a:rPr lang="en-US" dirty="0" smtClean="0"/>
              <a:t>crisis </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smtClean="0"/>
              <a:t>«… </a:t>
            </a:r>
            <a:r>
              <a:rPr lang="en-US" dirty="0"/>
              <a:t>Indeed, investing in high quality, affordable information infrastructure, education, and knowledge may be the best way to innovate out </a:t>
            </a:r>
            <a:r>
              <a:rPr lang="en-US" dirty="0" smtClean="0"/>
              <a:t>of </a:t>
            </a:r>
            <a:r>
              <a:rPr lang="en-US" dirty="0"/>
              <a:t>crisis, especially for developing countries. Investing in broader access to knowledge becomes even more important during times of crisis, rather than less so. » </a:t>
            </a:r>
          </a:p>
          <a:p>
            <a:pPr lvl="1" algn="r"/>
            <a:endParaRPr lang="en-US" sz="1200" b="1" i="1" dirty="0" smtClean="0"/>
          </a:p>
          <a:p>
            <a:pPr lvl="1" algn="r"/>
            <a:r>
              <a:rPr lang="en-US" sz="1200" b="1" i="1" dirty="0" smtClean="0">
                <a:solidFill>
                  <a:srgbClr val="FF0000"/>
                </a:solidFill>
              </a:rPr>
              <a:t>Source </a:t>
            </a:r>
            <a:r>
              <a:rPr lang="en-US" sz="1200" b="1" i="1" dirty="0">
                <a:solidFill>
                  <a:srgbClr val="FF0000"/>
                </a:solidFill>
              </a:rPr>
              <a:t>: </a:t>
            </a:r>
            <a:r>
              <a:rPr lang="en-US" sz="1200" i="1" dirty="0" smtClean="0">
                <a:solidFill>
                  <a:srgbClr val="FF0000"/>
                </a:solidFill>
              </a:rPr>
              <a:t>ITU</a:t>
            </a:r>
            <a:endParaRPr lang="en-US" dirty="0">
              <a:solidFill>
                <a:srgbClr val="FF0000"/>
              </a:solidFill>
            </a:endParaRPr>
          </a:p>
        </p:txBody>
      </p:sp>
      <p:pic>
        <p:nvPicPr>
          <p:cNvPr id="7" name="Picture 6" descr="http://thesoholoft.com/wp-content/uploads/2015/01/appiha.com_.jpg"/>
          <p:cNvPicPr/>
          <p:nvPr/>
        </p:nvPicPr>
        <p:blipFill>
          <a:blip r:embed="rId2">
            <a:extLst>
              <a:ext uri="{28A0092B-C50C-407E-A947-70E740481C1C}">
                <a14:useLocalDpi xmlns:a14="http://schemas.microsoft.com/office/drawing/2010/main" val="0"/>
              </a:ext>
            </a:extLst>
          </a:blip>
          <a:srcRect/>
          <a:stretch>
            <a:fillRect/>
          </a:stretch>
        </p:blipFill>
        <p:spPr bwMode="auto">
          <a:xfrm>
            <a:off x="1024128" y="3873036"/>
            <a:ext cx="2523329" cy="2436324"/>
          </a:xfrm>
          <a:prstGeom prst="rect">
            <a:avLst/>
          </a:prstGeom>
          <a:noFill/>
          <a:ln>
            <a:noFill/>
          </a:ln>
        </p:spPr>
      </p:pic>
    </p:spTree>
    <p:extLst>
      <p:ext uri="{BB962C8B-B14F-4D97-AF65-F5344CB8AC3E}">
        <p14:creationId xmlns:p14="http://schemas.microsoft.com/office/powerpoint/2010/main" val="42419344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100" y="195348"/>
            <a:ext cx="9720073" cy="4023360"/>
          </a:xfrm>
        </p:spPr>
        <p:txBody>
          <a:bodyPr>
            <a:normAutofit/>
          </a:bodyPr>
          <a:lstStyle/>
          <a:p>
            <a:pPr algn="ctr"/>
            <a:endParaRPr lang="en-US" sz="9600" dirty="0" smtClean="0">
              <a:solidFill>
                <a:schemeClr val="bg2">
                  <a:lumMod val="25000"/>
                </a:schemeClr>
              </a:solidFill>
              <a:latin typeface="Algerian" panose="04020705040A02060702" pitchFamily="82" charset="0"/>
            </a:endParaRPr>
          </a:p>
          <a:p>
            <a:pPr marL="1225296" lvl="8" indent="0" algn="ctr">
              <a:buNone/>
            </a:pPr>
            <a:r>
              <a:rPr lang="en-US" sz="8800" dirty="0" smtClean="0">
                <a:solidFill>
                  <a:schemeClr val="bg2">
                    <a:lumMod val="25000"/>
                  </a:schemeClr>
                </a:solidFill>
                <a:latin typeface="Batang" panose="02030600000101010101" pitchFamily="18" charset="-127"/>
                <a:ea typeface="Batang" panose="02030600000101010101" pitchFamily="18" charset="-127"/>
              </a:rPr>
              <a:t>Thank you for listening</a:t>
            </a:r>
          </a:p>
          <a:p>
            <a:endParaRPr lang="en-US" sz="1050" dirty="0">
              <a:solidFill>
                <a:schemeClr val="bg2">
                  <a:lumMod val="25000"/>
                </a:schemeClr>
              </a:solidFill>
              <a:latin typeface="Algerian" panose="04020705040A02060702" pitchFamily="82" charset="0"/>
            </a:endParaRPr>
          </a:p>
          <a:p>
            <a:endParaRPr lang="en-US" dirty="0"/>
          </a:p>
        </p:txBody>
      </p:sp>
      <p:sp>
        <p:nvSpPr>
          <p:cNvPr id="6" name="Content Placeholder 2"/>
          <p:cNvSpPr txBox="1">
            <a:spLocks/>
          </p:cNvSpPr>
          <p:nvPr/>
        </p:nvSpPr>
        <p:spPr>
          <a:xfrm>
            <a:off x="2612691" y="4353791"/>
            <a:ext cx="7907482" cy="2275609"/>
          </a:xfrm>
          <a:prstGeom prst="rect">
            <a:avLst/>
          </a:prstGeom>
          <a:solidFill>
            <a:schemeClr val="accent3">
              <a:lumMod val="60000"/>
              <a:lumOff val="40000"/>
            </a:schemeClr>
          </a:solidFill>
          <a:ln w="28575">
            <a:solidFill>
              <a:srgbClr val="00B0F0"/>
            </a:solidFill>
          </a:ln>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endParaRPr lang="en-US" sz="4000" dirty="0" smtClean="0">
              <a:solidFill>
                <a:schemeClr val="bg2">
                  <a:lumMod val="25000"/>
                </a:schemeClr>
              </a:solidFill>
              <a:latin typeface="Algerian" panose="04020705040A02060702" pitchFamily="82" charset="0"/>
            </a:endParaRPr>
          </a:p>
          <a:p>
            <a:pPr algn="ctr"/>
            <a:r>
              <a:rPr lang="en-US" sz="4000" b="1" dirty="0" smtClean="0">
                <a:solidFill>
                  <a:schemeClr val="accent3">
                    <a:lumMod val="75000"/>
                  </a:schemeClr>
                </a:solidFill>
                <a:hlinkClick r:id="rId2"/>
              </a:rPr>
              <a:t>nwokike@ncc.gov.ng</a:t>
            </a:r>
          </a:p>
          <a:p>
            <a:pPr algn="ctr"/>
            <a:r>
              <a:rPr lang="en-US" sz="4000" b="1" dirty="0" smtClean="0">
                <a:solidFill>
                  <a:schemeClr val="accent3">
                    <a:lumMod val="75000"/>
                  </a:schemeClr>
                </a:solidFill>
                <a:hlinkClick r:id="rId2"/>
              </a:rPr>
              <a:t>www.ncc.gov.ng</a:t>
            </a:r>
            <a:endParaRPr lang="en-US" sz="4000" b="1" dirty="0" smtClean="0">
              <a:solidFill>
                <a:schemeClr val="accent3">
                  <a:lumMod val="75000"/>
                </a:schemeClr>
              </a:solidFill>
            </a:endParaRPr>
          </a:p>
          <a:p>
            <a:pPr algn="ctr"/>
            <a:endParaRPr lang="en-US" sz="4000" dirty="0" smtClean="0">
              <a:solidFill>
                <a:schemeClr val="bg2">
                  <a:lumMod val="25000"/>
                </a:schemeClr>
              </a:solidFill>
              <a:latin typeface="Algerian" panose="04020705040A02060702" pitchFamily="82" charset="0"/>
            </a:endParaRPr>
          </a:p>
          <a:p>
            <a:pPr algn="ctr"/>
            <a:endParaRPr lang="en-US" sz="4000" dirty="0"/>
          </a:p>
        </p:txBody>
      </p:sp>
    </p:spTree>
    <p:extLst>
      <p:ext uri="{BB962C8B-B14F-4D97-AF65-F5344CB8AC3E}">
        <p14:creationId xmlns:p14="http://schemas.microsoft.com/office/powerpoint/2010/main" val="35208884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892370" y="452262"/>
            <a:ext cx="10364451" cy="1596177"/>
          </a:xfrm>
        </p:spPr>
        <p:txBody>
          <a:bodyPr/>
          <a:lstStyle/>
          <a:p>
            <a:pPr algn="l"/>
            <a:r>
              <a:rPr lang="en-US" altLang="en-US" dirty="0"/>
              <a:t>INTRODUCTION</a:t>
            </a:r>
          </a:p>
        </p:txBody>
      </p:sp>
      <p:sp>
        <p:nvSpPr>
          <p:cNvPr id="19459" name="Rectangle 3"/>
          <p:cNvSpPr>
            <a:spLocks noGrp="1" noChangeArrowheads="1"/>
          </p:cNvSpPr>
          <p:nvPr>
            <p:ph idx="1"/>
          </p:nvPr>
        </p:nvSpPr>
        <p:spPr>
          <a:xfrm>
            <a:off x="1568404" y="2535381"/>
            <a:ext cx="8084751" cy="4021283"/>
          </a:xfrm>
          <a:prstGeom prst="rect">
            <a:avLst/>
          </a:prstGeom>
        </p:spPr>
        <p:txBody>
          <a:bodyPr>
            <a:noAutofit/>
          </a:bodyPr>
          <a:lstStyle/>
          <a:p>
            <a:endParaRPr lang="en-US" altLang="en-US" sz="2400" dirty="0" smtClean="0"/>
          </a:p>
          <a:p>
            <a:pPr>
              <a:buFont typeface="Wingdings" panose="05000000000000000000" pitchFamily="2" charset="2"/>
              <a:buChar char="v"/>
            </a:pPr>
            <a:r>
              <a:rPr lang="en-US" altLang="en-US" sz="2400" dirty="0" smtClean="0"/>
              <a:t>Robust </a:t>
            </a:r>
            <a:r>
              <a:rPr lang="en-US" altLang="en-US" sz="2400" dirty="0"/>
              <a:t>telecommunications network is important for economic </a:t>
            </a:r>
            <a:r>
              <a:rPr lang="en-US" altLang="en-US" sz="2400" dirty="0" smtClean="0"/>
              <a:t>growth</a:t>
            </a:r>
          </a:p>
          <a:p>
            <a:pPr>
              <a:buFont typeface="Wingdings" panose="05000000000000000000" pitchFamily="2" charset="2"/>
              <a:buChar char="v"/>
            </a:pPr>
            <a:r>
              <a:rPr lang="en-US" altLang="en-US" sz="2400" dirty="0" smtClean="0"/>
              <a:t>Telecommunications </a:t>
            </a:r>
            <a:r>
              <a:rPr lang="en-US" altLang="en-US" sz="2400" dirty="0"/>
              <a:t>constitutes a significant portion of world </a:t>
            </a:r>
            <a:r>
              <a:rPr lang="en-US" altLang="en-US" sz="2400" dirty="0" smtClean="0"/>
              <a:t>economy</a:t>
            </a:r>
          </a:p>
          <a:p>
            <a:pPr>
              <a:buFont typeface="Wingdings" panose="05000000000000000000" pitchFamily="2" charset="2"/>
              <a:buChar char="v"/>
            </a:pPr>
            <a:r>
              <a:rPr lang="en-US" altLang="en-US" sz="2400" dirty="0" smtClean="0"/>
              <a:t>The </a:t>
            </a:r>
            <a:r>
              <a:rPr lang="en-US" altLang="en-US" sz="2400" dirty="0"/>
              <a:t>market value of the sector passed the </a:t>
            </a:r>
            <a:r>
              <a:rPr lang="en-US" altLang="en-US" sz="2400" dirty="0" smtClean="0"/>
              <a:t>USD2.5 </a:t>
            </a:r>
            <a:r>
              <a:rPr lang="en-US" altLang="en-US" sz="2400" dirty="0"/>
              <a:t>trillion mark in </a:t>
            </a:r>
            <a:r>
              <a:rPr lang="en-US" altLang="en-US" sz="2400" dirty="0" smtClean="0"/>
              <a:t>2010 .  </a:t>
            </a:r>
            <a:endParaRPr lang="en-US" altLang="en-US" sz="2400" dirty="0">
              <a:solidFill>
                <a:srgbClr val="FF0000"/>
              </a:solidFill>
            </a:endParaRPr>
          </a:p>
          <a:p>
            <a:pPr>
              <a:buFont typeface="Wingdings" panose="05000000000000000000" pitchFamily="2" charset="2"/>
              <a:buChar char="v"/>
            </a:pPr>
            <a:r>
              <a:rPr lang="en-US" altLang="en-US" sz="2400" dirty="0" smtClean="0"/>
              <a:t>Undoubtedly everyone should be interested </a:t>
            </a:r>
            <a:r>
              <a:rPr lang="en-US" altLang="en-US" sz="2400" dirty="0"/>
              <a:t>in sectors that </a:t>
            </a:r>
            <a:r>
              <a:rPr lang="en-US" altLang="en-US" sz="2400" dirty="0" smtClean="0"/>
              <a:t>generate </a:t>
            </a:r>
            <a:r>
              <a:rPr lang="en-US" altLang="en-US" sz="2400" dirty="0"/>
              <a:t>such figures.</a:t>
            </a:r>
          </a:p>
          <a:p>
            <a:endParaRPr lang="en-US" altLang="en-US" sz="2400" dirty="0"/>
          </a:p>
        </p:txBody>
      </p:sp>
    </p:spTree>
    <p:extLst>
      <p:ext uri="{BB962C8B-B14F-4D97-AF65-F5344CB8AC3E}">
        <p14:creationId xmlns:p14="http://schemas.microsoft.com/office/powerpoint/2010/main" val="7221713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25510023"/>
              </p:ext>
            </p:extLst>
          </p:nvPr>
        </p:nvGraphicFramePr>
        <p:xfrm>
          <a:off x="90335" y="914399"/>
          <a:ext cx="8833521" cy="5943599"/>
        </p:xfrm>
        <a:graphic>
          <a:graphicData uri="http://schemas.openxmlformats.org/drawingml/2006/table">
            <a:tbl>
              <a:tblPr firstRow="1" bandRow="1">
                <a:tableStyleId>{5C22544A-7EE6-4342-B048-85BDC9FD1C3A}</a:tableStyleId>
              </a:tblPr>
              <a:tblGrid>
                <a:gridCol w="1302000"/>
                <a:gridCol w="3471998"/>
                <a:gridCol w="4059523"/>
              </a:tblGrid>
              <a:tr h="837597">
                <a:tc>
                  <a:txBody>
                    <a:bodyPr/>
                    <a:lstStyle/>
                    <a:p>
                      <a:pPr algn="just"/>
                      <a:endParaRPr lang="en-US" sz="1400" dirty="0"/>
                    </a:p>
                  </a:txBody>
                  <a:tcPr/>
                </a:tc>
                <a:tc>
                  <a:txBody>
                    <a:bodyPr/>
                    <a:lstStyle/>
                    <a:p>
                      <a:pPr algn="just"/>
                      <a:r>
                        <a:rPr lang="en-US" sz="2000" b="1" i="0" u="none" strike="noStrike" kern="1200" baseline="0" dirty="0" smtClean="0">
                          <a:solidFill>
                            <a:schemeClr val="bg1"/>
                          </a:solidFill>
                          <a:latin typeface="+mn-lt"/>
                          <a:ea typeface="+mn-ea"/>
                          <a:cs typeface="+mn-cs"/>
                        </a:rPr>
                        <a:t>ICTs as an instrument </a:t>
                      </a:r>
                      <a:endParaRPr lang="en-US" sz="2000" dirty="0">
                        <a:solidFill>
                          <a:schemeClr val="bg1"/>
                        </a:solidFill>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000" b="1" i="0" u="none" strike="noStrike" kern="1200" baseline="0" dirty="0" smtClean="0">
                          <a:solidFill>
                            <a:schemeClr val="bg1"/>
                          </a:solidFill>
                          <a:latin typeface="+mn-lt"/>
                          <a:ea typeface="+mn-ea"/>
                          <a:cs typeface="+mn-cs"/>
                        </a:rPr>
                        <a:t>ICTs as an industry</a:t>
                      </a:r>
                    </a:p>
                    <a:p>
                      <a:pPr algn="just"/>
                      <a:endParaRPr lang="en-US" sz="2000" dirty="0">
                        <a:solidFill>
                          <a:schemeClr val="bg1"/>
                        </a:solidFill>
                      </a:endParaRPr>
                    </a:p>
                  </a:txBody>
                  <a:tcPr/>
                </a:tc>
              </a:tr>
              <a:tr h="128775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smtClean="0">
                          <a:solidFill>
                            <a:schemeClr val="dk1"/>
                          </a:solidFill>
                          <a:latin typeface="+mn-lt"/>
                          <a:ea typeface="+mn-ea"/>
                          <a:cs typeface="+mn-cs"/>
                        </a:rPr>
                        <a:t>Connectivity</a:t>
                      </a:r>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How affordable and widespread are ICTs (</a:t>
                      </a:r>
                      <a:r>
                        <a:rPr lang="en-US" sz="1400" b="0" i="0" u="none" strike="noStrike" kern="1200" baseline="0" dirty="0" err="1" smtClean="0">
                          <a:solidFill>
                            <a:schemeClr val="dk1"/>
                          </a:solidFill>
                          <a:latin typeface="+mn-lt"/>
                          <a:ea typeface="+mn-ea"/>
                          <a:cs typeface="+mn-cs"/>
                        </a:rPr>
                        <a:t>eg</a:t>
                      </a:r>
                      <a:r>
                        <a:rPr lang="en-US" sz="1400" b="0" i="0" u="none" strike="noStrike" kern="1200" baseline="0" dirty="0" smtClean="0">
                          <a:solidFill>
                            <a:schemeClr val="dk1"/>
                          </a:solidFill>
                          <a:latin typeface="+mn-lt"/>
                          <a:ea typeface="+mn-ea"/>
                          <a:cs typeface="+mn-cs"/>
                        </a:rPr>
                        <a:t>. PCs, Internet access, software) for the common citizen?</a:t>
                      </a:r>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Does the country have ICT manufacturing industries for</a:t>
                      </a:r>
                    </a:p>
                    <a:p>
                      <a:pPr algn="just"/>
                      <a:r>
                        <a:rPr lang="en-US" sz="1400" b="0" i="0" u="none" strike="noStrike" kern="1200" baseline="0" dirty="0" smtClean="0">
                          <a:solidFill>
                            <a:schemeClr val="dk1"/>
                          </a:solidFill>
                          <a:latin typeface="+mn-lt"/>
                          <a:ea typeface="+mn-ea"/>
                          <a:cs typeface="+mn-cs"/>
                        </a:rPr>
                        <a:t>hardware, software, </a:t>
                      </a:r>
                      <a:r>
                        <a:rPr lang="en-US" sz="1400" b="0" i="0" u="none" strike="noStrike" kern="1200" baseline="0" dirty="0" err="1" smtClean="0">
                          <a:solidFill>
                            <a:schemeClr val="dk1"/>
                          </a:solidFill>
                          <a:latin typeface="+mn-lt"/>
                          <a:ea typeface="+mn-ea"/>
                          <a:cs typeface="+mn-cs"/>
                        </a:rPr>
                        <a:t>datacom</a:t>
                      </a:r>
                      <a:r>
                        <a:rPr lang="en-US" sz="1400" b="0" i="0" u="none" strike="noStrike" kern="1200" baseline="0" dirty="0" smtClean="0">
                          <a:solidFill>
                            <a:schemeClr val="dk1"/>
                          </a:solidFill>
                          <a:latin typeface="+mn-lt"/>
                          <a:ea typeface="+mn-ea"/>
                          <a:cs typeface="+mn-cs"/>
                        </a:rPr>
                        <a:t> solutions and services?</a:t>
                      </a:r>
                    </a:p>
                    <a:p>
                      <a:pPr algn="just"/>
                      <a:endParaRPr lang="en-US" sz="1400" dirty="0"/>
                    </a:p>
                  </a:txBody>
                  <a:tcPr/>
                </a:tc>
              </a:tr>
              <a:tr h="1383855">
                <a:tc>
                  <a:txBody>
                    <a:bodyPr/>
                    <a:lstStyle/>
                    <a:p>
                      <a:pPr algn="just"/>
                      <a:r>
                        <a:rPr lang="en-US" sz="1400" b="1" i="0" u="none" strike="noStrike" kern="1200" baseline="0" dirty="0" smtClean="0">
                          <a:solidFill>
                            <a:schemeClr val="dk1"/>
                          </a:solidFill>
                          <a:latin typeface="+mn-lt"/>
                          <a:ea typeface="+mn-ea"/>
                          <a:cs typeface="+mn-cs"/>
                        </a:rPr>
                        <a:t>Content</a:t>
                      </a:r>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Is there useful content (foreign and local) for citizens to use in their daily lives?</a:t>
                      </a:r>
                    </a:p>
                  </a:txBody>
                  <a:tcPr/>
                </a:tc>
                <a:tc>
                  <a:txBody>
                    <a:bodyPr/>
                    <a:lstStyle/>
                    <a:p>
                      <a:pPr algn="just"/>
                      <a:r>
                        <a:rPr lang="en-US" sz="1400" b="0" i="0" u="none" strike="noStrike" kern="1200" baseline="0" dirty="0" smtClean="0">
                          <a:solidFill>
                            <a:schemeClr val="dk1"/>
                          </a:solidFill>
                          <a:latin typeface="+mn-lt"/>
                          <a:ea typeface="+mn-ea"/>
                          <a:cs typeface="+mn-cs"/>
                        </a:rPr>
                        <a:t>Is content being generated in local languages and </a:t>
                      </a:r>
                      <a:r>
                        <a:rPr lang="en-US" sz="1400" b="0" i="0" u="none" strike="noStrike" kern="1200" baseline="0" dirty="0" err="1" smtClean="0">
                          <a:solidFill>
                            <a:schemeClr val="dk1"/>
                          </a:solidFill>
                          <a:latin typeface="+mn-lt"/>
                          <a:ea typeface="+mn-ea"/>
                          <a:cs typeface="+mn-cs"/>
                        </a:rPr>
                        <a:t>localised</a:t>
                      </a:r>
                      <a:r>
                        <a:rPr lang="en-US" sz="1400" b="0" i="0" u="none" strike="noStrike" kern="1200" baseline="0" dirty="0" smtClean="0">
                          <a:solidFill>
                            <a:schemeClr val="dk1"/>
                          </a:solidFill>
                          <a:latin typeface="+mn-lt"/>
                          <a:ea typeface="+mn-ea"/>
                          <a:cs typeface="+mn-cs"/>
                        </a:rPr>
                        <a:t> interfaces? Is this being accessed/used abroad? ICTs (</a:t>
                      </a:r>
                      <a:r>
                        <a:rPr lang="en-US" sz="1400" b="0" i="0" u="none" strike="noStrike" kern="1200" baseline="0" dirty="0" err="1" smtClean="0">
                          <a:solidFill>
                            <a:schemeClr val="dk1"/>
                          </a:solidFill>
                          <a:latin typeface="+mn-lt"/>
                          <a:ea typeface="+mn-ea"/>
                          <a:cs typeface="+mn-cs"/>
                        </a:rPr>
                        <a:t>eg</a:t>
                      </a:r>
                      <a:r>
                        <a:rPr lang="en-US" sz="1400" b="0" i="0" u="none" strike="noStrike" kern="1200" baseline="0" dirty="0" smtClean="0">
                          <a:solidFill>
                            <a:schemeClr val="dk1"/>
                          </a:solidFill>
                          <a:latin typeface="+mn-lt"/>
                          <a:ea typeface="+mn-ea"/>
                          <a:cs typeface="+mn-cs"/>
                        </a:rPr>
                        <a:t>. PCs, Internet access, software) for the common citizen?</a:t>
                      </a:r>
                    </a:p>
                    <a:p>
                      <a:pPr algn="just"/>
                      <a:endParaRPr lang="en-US" sz="1400" b="0" i="0" u="none" strike="noStrike" kern="1200" baseline="0" dirty="0" smtClean="0">
                        <a:solidFill>
                          <a:schemeClr val="dk1"/>
                        </a:solidFill>
                        <a:latin typeface="+mn-lt"/>
                        <a:ea typeface="+mn-ea"/>
                        <a:cs typeface="+mn-cs"/>
                      </a:endParaRPr>
                    </a:p>
                  </a:txBody>
                  <a:tcPr/>
                </a:tc>
              </a:tr>
              <a:tr h="1050537">
                <a:tc>
                  <a:txBody>
                    <a:bodyPr/>
                    <a:lstStyle/>
                    <a:p>
                      <a:pPr algn="just"/>
                      <a:r>
                        <a:rPr lang="en-US" sz="1400" b="1" i="0" u="none" strike="noStrike" kern="1200" baseline="0" dirty="0" smtClean="0">
                          <a:solidFill>
                            <a:schemeClr val="dk1"/>
                          </a:solidFill>
                          <a:latin typeface="+mn-lt"/>
                          <a:ea typeface="+mn-ea"/>
                          <a:cs typeface="+mn-cs"/>
                        </a:rPr>
                        <a:t>Community</a:t>
                      </a:r>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Are there online/offline forums where citizens can discuss ICT and other issues of concern?</a:t>
                      </a:r>
                    </a:p>
                    <a:p>
                      <a:pPr algn="just"/>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Is the country a hub of discussion and forums for the worldwide ICT industry?</a:t>
                      </a:r>
                    </a:p>
                    <a:p>
                      <a:pPr algn="just"/>
                      <a:endParaRPr lang="en-US" sz="1400" dirty="0"/>
                    </a:p>
                  </a:txBody>
                  <a:tcPr/>
                </a:tc>
              </a:tr>
              <a:tr h="1383855">
                <a:tc>
                  <a:txBody>
                    <a:bodyPr/>
                    <a:lstStyle/>
                    <a:p>
                      <a:pPr algn="just"/>
                      <a:r>
                        <a:rPr lang="en-US" sz="1400" b="1" i="0" u="none" strike="noStrike" kern="1200" baseline="0" dirty="0" smtClean="0">
                          <a:solidFill>
                            <a:schemeClr val="dk1"/>
                          </a:solidFill>
                          <a:latin typeface="+mn-lt"/>
                          <a:ea typeface="+mn-ea"/>
                          <a:cs typeface="+mn-cs"/>
                        </a:rPr>
                        <a:t>Commerce</a:t>
                      </a:r>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Is there infrastructure (tech, legal) for e-commerce for citizens, businesses and government? How much commerce is transacted electronically?</a:t>
                      </a:r>
                    </a:p>
                    <a:p>
                      <a:pPr algn="just"/>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Does the country have indigenous ecommerce technology and services? Are these being exported?</a:t>
                      </a:r>
                    </a:p>
                    <a:p>
                      <a:pPr algn="just"/>
                      <a:endParaRPr lang="en-US" sz="1400" dirty="0"/>
                    </a:p>
                  </a:txBody>
                  <a:tcPr/>
                </a:tc>
              </a:tr>
            </a:tbl>
          </a:graphicData>
        </a:graphic>
      </p:graphicFrame>
      <p:sp>
        <p:nvSpPr>
          <p:cNvPr id="4" name="Title 1"/>
          <p:cNvSpPr>
            <a:spLocks noGrp="1"/>
          </p:cNvSpPr>
          <p:nvPr>
            <p:ph type="title"/>
          </p:nvPr>
        </p:nvSpPr>
        <p:spPr>
          <a:xfrm>
            <a:off x="9279083" y="2935691"/>
            <a:ext cx="2732807" cy="1054419"/>
          </a:xfrm>
        </p:spPr>
        <p:txBody>
          <a:bodyPr>
            <a:normAutofit fontScale="90000"/>
          </a:bodyPr>
          <a:lstStyle/>
          <a:p>
            <a:pPr algn="l"/>
            <a:r>
              <a:rPr lang="en-US" dirty="0" smtClean="0"/>
              <a:t>ICT Development in Perspective   - </a:t>
            </a:r>
            <a:r>
              <a:rPr lang="en-US" b="1" dirty="0" smtClean="0">
                <a:solidFill>
                  <a:schemeClr val="dk1"/>
                </a:solidFill>
              </a:rPr>
              <a:t/>
            </a:r>
            <a:br>
              <a:rPr lang="en-US" b="1" dirty="0" smtClean="0">
                <a:solidFill>
                  <a:schemeClr val="dk1"/>
                </a:solidFill>
              </a:rPr>
            </a:br>
            <a:r>
              <a:rPr lang="en-US" sz="2400" b="1" dirty="0" smtClean="0">
                <a:solidFill>
                  <a:srgbClr val="FF0000"/>
                </a:solidFill>
              </a:rPr>
              <a:t>The </a:t>
            </a:r>
            <a:r>
              <a:rPr lang="en-US" sz="2400" b="1" dirty="0">
                <a:solidFill>
                  <a:srgbClr val="FF0000"/>
                </a:solidFill>
              </a:rPr>
              <a:t>8 Cs of the Information Society</a:t>
            </a:r>
            <a:r>
              <a:rPr lang="en-US" sz="2400" dirty="0">
                <a:solidFill>
                  <a:schemeClr val="dk1"/>
                </a:solidFill>
              </a:rPr>
              <a:t/>
            </a:r>
            <a:br>
              <a:rPr lang="en-US" sz="2400" dirty="0">
                <a:solidFill>
                  <a:schemeClr val="dk1"/>
                </a:solidFill>
              </a:rPr>
            </a:br>
            <a:endParaRPr lang="en-US" sz="2400" dirty="0"/>
          </a:p>
        </p:txBody>
      </p:sp>
      <p:sp>
        <p:nvSpPr>
          <p:cNvPr id="6" name="Title 1"/>
          <p:cNvSpPr txBox="1">
            <a:spLocks/>
          </p:cNvSpPr>
          <p:nvPr/>
        </p:nvSpPr>
        <p:spPr>
          <a:xfrm>
            <a:off x="3467101" y="334503"/>
            <a:ext cx="2944089" cy="455208"/>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r>
              <a:rPr lang="en-US" sz="2400" b="1" dirty="0" smtClean="0">
                <a:latin typeface="Algerian" panose="04020705040A02060702" pitchFamily="82" charset="0"/>
              </a:rPr>
              <a:t>POSERS FROM ITU</a:t>
            </a:r>
            <a:r>
              <a:rPr lang="en-US" sz="1050" b="1" dirty="0" smtClean="0">
                <a:solidFill>
                  <a:schemeClr val="dk1"/>
                </a:solidFill>
                <a:latin typeface="Algerian" panose="04020705040A02060702" pitchFamily="82" charset="0"/>
              </a:rPr>
              <a:t/>
            </a:r>
            <a:br>
              <a:rPr lang="en-US" sz="1050" b="1" dirty="0" smtClean="0">
                <a:solidFill>
                  <a:schemeClr val="dk1"/>
                </a:solidFill>
                <a:latin typeface="Algerian" panose="04020705040A02060702" pitchFamily="82" charset="0"/>
              </a:rPr>
            </a:br>
            <a:endParaRPr lang="en-US" sz="1050" b="1" dirty="0">
              <a:latin typeface="Algerian" panose="04020705040A02060702" pitchFamily="82" charset="0"/>
            </a:endParaRPr>
          </a:p>
        </p:txBody>
      </p:sp>
    </p:spTree>
    <p:extLst>
      <p:ext uri="{BB962C8B-B14F-4D97-AF65-F5344CB8AC3E}">
        <p14:creationId xmlns:p14="http://schemas.microsoft.com/office/powerpoint/2010/main" val="556493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79083" y="2935691"/>
            <a:ext cx="2732807" cy="1054419"/>
          </a:xfrm>
        </p:spPr>
        <p:txBody>
          <a:bodyPr>
            <a:normAutofit fontScale="90000"/>
          </a:bodyPr>
          <a:lstStyle/>
          <a:p>
            <a:pPr algn="l"/>
            <a:r>
              <a:rPr lang="en-US" dirty="0" smtClean="0"/>
              <a:t>ICT Development in Perspective   - </a:t>
            </a:r>
            <a:r>
              <a:rPr lang="en-US" b="1" dirty="0" smtClean="0">
                <a:solidFill>
                  <a:schemeClr val="dk1"/>
                </a:solidFill>
              </a:rPr>
              <a:t/>
            </a:r>
            <a:br>
              <a:rPr lang="en-US" b="1" dirty="0" smtClean="0">
                <a:solidFill>
                  <a:schemeClr val="dk1"/>
                </a:solidFill>
              </a:rPr>
            </a:br>
            <a:r>
              <a:rPr lang="en-US" sz="2400" b="1" dirty="0" smtClean="0">
                <a:solidFill>
                  <a:srgbClr val="FF0000"/>
                </a:solidFill>
              </a:rPr>
              <a:t>The </a:t>
            </a:r>
            <a:r>
              <a:rPr lang="en-US" sz="2400" b="1" dirty="0">
                <a:solidFill>
                  <a:srgbClr val="FF0000"/>
                </a:solidFill>
              </a:rPr>
              <a:t>8 Cs of the Information Society</a:t>
            </a:r>
            <a:r>
              <a:rPr lang="en-US" sz="2400" dirty="0">
                <a:solidFill>
                  <a:schemeClr val="dk1"/>
                </a:solidFill>
              </a:rPr>
              <a:t/>
            </a:r>
            <a:br>
              <a:rPr lang="en-US" sz="2400" dirty="0">
                <a:solidFill>
                  <a:schemeClr val="dk1"/>
                </a:solidFill>
              </a:rPr>
            </a:br>
            <a:endParaRPr lang="en-US" sz="2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77872646"/>
              </p:ext>
            </p:extLst>
          </p:nvPr>
        </p:nvGraphicFramePr>
        <p:xfrm>
          <a:off x="0" y="789708"/>
          <a:ext cx="9040092" cy="6068289"/>
        </p:xfrm>
        <a:graphic>
          <a:graphicData uri="http://schemas.openxmlformats.org/drawingml/2006/table">
            <a:tbl>
              <a:tblPr firstRow="1" bandRow="1">
                <a:tableStyleId>{5C22544A-7EE6-4342-B048-85BDC9FD1C3A}</a:tableStyleId>
              </a:tblPr>
              <a:tblGrid>
                <a:gridCol w="1028152"/>
                <a:gridCol w="4160383"/>
                <a:gridCol w="3851557"/>
              </a:tblGrid>
              <a:tr h="736613">
                <a:tc>
                  <a:txBody>
                    <a:bodyPr/>
                    <a:lstStyle/>
                    <a:p>
                      <a:pPr algn="just"/>
                      <a:endParaRPr lang="en-US" sz="1400" dirty="0"/>
                    </a:p>
                  </a:txBody>
                  <a:tcPr/>
                </a:tc>
                <a:tc>
                  <a:txBody>
                    <a:bodyPr/>
                    <a:lstStyle/>
                    <a:p>
                      <a:pPr algn="just"/>
                      <a:r>
                        <a:rPr lang="en-US" sz="1800" b="1" i="0" u="none" strike="noStrike" kern="1200" baseline="0" dirty="0" smtClean="0">
                          <a:solidFill>
                            <a:schemeClr val="bg1"/>
                          </a:solidFill>
                          <a:latin typeface="+mn-lt"/>
                          <a:ea typeface="+mn-ea"/>
                          <a:cs typeface="+mn-cs"/>
                        </a:rPr>
                        <a:t>ICTs as an instrument </a:t>
                      </a:r>
                      <a:endParaRPr lang="en-US" sz="1800" dirty="0">
                        <a:solidFill>
                          <a:schemeClr val="bg1"/>
                        </a:solidFill>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smtClean="0">
                          <a:solidFill>
                            <a:schemeClr val="bg1"/>
                          </a:solidFill>
                          <a:latin typeface="+mn-lt"/>
                          <a:ea typeface="+mn-ea"/>
                          <a:cs typeface="+mn-cs"/>
                        </a:rPr>
                        <a:t>ICTs as an industry</a:t>
                      </a:r>
                    </a:p>
                    <a:p>
                      <a:pPr algn="just"/>
                      <a:endParaRPr lang="en-US" sz="1800" dirty="0">
                        <a:solidFill>
                          <a:schemeClr val="bg1"/>
                        </a:solidFill>
                      </a:endParaRPr>
                    </a:p>
                  </a:txBody>
                  <a:tcPr/>
                </a:tc>
              </a:tr>
              <a:tr h="1087381">
                <a:tc>
                  <a:txBody>
                    <a:bodyPr/>
                    <a:lstStyle/>
                    <a:p>
                      <a:pPr algn="just"/>
                      <a:r>
                        <a:rPr lang="en-US" sz="1400" b="1" i="0" u="none" strike="noStrike" kern="1200" baseline="0" dirty="0" smtClean="0">
                          <a:solidFill>
                            <a:schemeClr val="dk1"/>
                          </a:solidFill>
                          <a:latin typeface="+mn-lt"/>
                          <a:ea typeface="+mn-ea"/>
                          <a:cs typeface="+mn-cs"/>
                        </a:rPr>
                        <a:t>Capacity</a:t>
                      </a:r>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Do citizens and </a:t>
                      </a:r>
                      <a:r>
                        <a:rPr lang="en-US" sz="1400" b="0" i="0" u="none" strike="noStrike" kern="1200" baseline="0" dirty="0" err="1" smtClean="0">
                          <a:solidFill>
                            <a:schemeClr val="dk1"/>
                          </a:solidFill>
                          <a:latin typeface="+mn-lt"/>
                          <a:ea typeface="+mn-ea"/>
                          <a:cs typeface="+mn-cs"/>
                        </a:rPr>
                        <a:t>organisations</a:t>
                      </a:r>
                      <a:r>
                        <a:rPr lang="en-US" sz="1400" b="0" i="0" u="none" strike="noStrike" kern="1200" baseline="0" dirty="0" smtClean="0">
                          <a:solidFill>
                            <a:schemeClr val="dk1"/>
                          </a:solidFill>
                          <a:latin typeface="+mn-lt"/>
                          <a:ea typeface="+mn-ea"/>
                          <a:cs typeface="+mn-cs"/>
                        </a:rPr>
                        <a:t> have the human resources capacity (tech, managerial, policy, legal) to effectively harness ICTs for daily use?</a:t>
                      </a:r>
                    </a:p>
                    <a:p>
                      <a:pPr algn="just"/>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Does the country have the human resources capacity (tech, managerial, policy, legal) to create and export ICTs?</a:t>
                      </a:r>
                    </a:p>
                    <a:p>
                      <a:pPr algn="just"/>
                      <a:endParaRPr lang="en-US" sz="1400" dirty="0"/>
                    </a:p>
                  </a:txBody>
                  <a:tcPr/>
                </a:tc>
              </a:tr>
              <a:tr h="1578457">
                <a:tc>
                  <a:txBody>
                    <a:bodyPr/>
                    <a:lstStyle/>
                    <a:p>
                      <a:pPr algn="just"/>
                      <a:r>
                        <a:rPr lang="en-US" sz="1400" b="1" i="0" u="none" strike="noStrike" kern="1200" baseline="0" dirty="0" smtClean="0">
                          <a:solidFill>
                            <a:schemeClr val="dk1"/>
                          </a:solidFill>
                          <a:latin typeface="+mn-lt"/>
                          <a:ea typeface="+mn-ea"/>
                          <a:cs typeface="+mn-cs"/>
                        </a:rPr>
                        <a:t>Culture</a:t>
                      </a:r>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Is there a forward-looking, open, progressive culture at the level of policymakers, businesses, educators, citizens and the media in opening up access to ICTs and harnessing them? Or is there nervousness and phobia about the cultural and political impacts of ICTs?</a:t>
                      </a:r>
                    </a:p>
                    <a:p>
                      <a:pPr algn="just"/>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Are there techies, entrepreneurs and managers pro-active and savvy enough to create local companies and take them global? </a:t>
                      </a:r>
                    </a:p>
                    <a:p>
                      <a:pPr algn="just"/>
                      <a:endParaRPr lang="en-US" sz="1400" dirty="0"/>
                    </a:p>
                  </a:txBody>
                  <a:tcPr/>
                </a:tc>
              </a:tr>
              <a:tr h="1087381">
                <a:tc>
                  <a:txBody>
                    <a:bodyPr/>
                    <a:lstStyle/>
                    <a:p>
                      <a:pPr algn="just"/>
                      <a:r>
                        <a:rPr lang="en-US" sz="1400" b="1" i="0" u="none" strike="noStrike" kern="1200" baseline="0" dirty="0" smtClean="0">
                          <a:solidFill>
                            <a:schemeClr val="dk1"/>
                          </a:solidFill>
                          <a:latin typeface="+mn-lt"/>
                          <a:ea typeface="+mn-ea"/>
                          <a:cs typeface="+mn-cs"/>
                        </a:rPr>
                        <a:t>Cooperation</a:t>
                      </a:r>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Is there adequate cooperation between citizens, businesses, academics, NGOs and policymakers to create a </a:t>
                      </a:r>
                      <a:r>
                        <a:rPr lang="en-US" sz="1400" b="0" i="0" u="none" strike="noStrike" kern="1200" baseline="0" dirty="0" err="1" smtClean="0">
                          <a:solidFill>
                            <a:schemeClr val="dk1"/>
                          </a:solidFill>
                          <a:latin typeface="+mn-lt"/>
                          <a:ea typeface="+mn-ea"/>
                          <a:cs typeface="+mn-cs"/>
                        </a:rPr>
                        <a:t>favourable</a:t>
                      </a:r>
                      <a:r>
                        <a:rPr lang="en-US" sz="1400" b="0" i="0" u="none" strike="noStrike" kern="1200" baseline="0" dirty="0" smtClean="0">
                          <a:solidFill>
                            <a:schemeClr val="dk1"/>
                          </a:solidFill>
                          <a:latin typeface="+mn-lt"/>
                          <a:ea typeface="+mn-ea"/>
                          <a:cs typeface="+mn-cs"/>
                        </a:rPr>
                        <a:t> climate for using ICTs?</a:t>
                      </a:r>
                    </a:p>
                    <a:p>
                      <a:pPr algn="just"/>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Is there a </a:t>
                      </a:r>
                      <a:r>
                        <a:rPr lang="en-US" sz="1400" b="0" i="0" u="none" strike="noStrike" kern="1200" baseline="0" dirty="0" err="1" smtClean="0">
                          <a:solidFill>
                            <a:schemeClr val="dk1"/>
                          </a:solidFill>
                          <a:latin typeface="+mn-lt"/>
                          <a:ea typeface="+mn-ea"/>
                          <a:cs typeface="+mn-cs"/>
                        </a:rPr>
                        <a:t>favourable</a:t>
                      </a:r>
                      <a:r>
                        <a:rPr lang="en-US" sz="1400" b="0" i="0" u="none" strike="noStrike" kern="1200" baseline="0" dirty="0" smtClean="0">
                          <a:solidFill>
                            <a:schemeClr val="dk1"/>
                          </a:solidFill>
                          <a:latin typeface="+mn-lt"/>
                          <a:ea typeface="+mn-ea"/>
                          <a:cs typeface="+mn-cs"/>
                        </a:rPr>
                        <a:t> regulatory environment in the country for creating ICT companies, M&amp;A activity, and links with the diaspora population?</a:t>
                      </a:r>
                    </a:p>
                    <a:p>
                      <a:pPr algn="just"/>
                      <a:endParaRPr lang="en-US" sz="1400" dirty="0"/>
                    </a:p>
                  </a:txBody>
                  <a:tcPr/>
                </a:tc>
              </a:tr>
              <a:tr h="1578457">
                <a:tc>
                  <a:txBody>
                    <a:bodyPr/>
                    <a:lstStyle/>
                    <a:p>
                      <a:pPr algn="just"/>
                      <a:r>
                        <a:rPr lang="en-US" sz="1400" b="1" i="0" u="none" strike="noStrike" kern="1200" baseline="0" dirty="0" smtClean="0">
                          <a:solidFill>
                            <a:schemeClr val="dk1"/>
                          </a:solidFill>
                          <a:latin typeface="+mn-lt"/>
                          <a:ea typeface="+mn-ea"/>
                          <a:cs typeface="+mn-cs"/>
                        </a:rPr>
                        <a:t>Capital</a:t>
                      </a:r>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Are there enough financial resources to invest in ICT infrastructure and education? What is the level of FDI?</a:t>
                      </a:r>
                    </a:p>
                    <a:p>
                      <a:pPr algn="just"/>
                      <a:endParaRPr lang="en-US" sz="1400" dirty="0"/>
                    </a:p>
                  </a:txBody>
                  <a:tcPr/>
                </a:tc>
                <a:tc>
                  <a:txBody>
                    <a:bodyPr/>
                    <a:lstStyle/>
                    <a:p>
                      <a:pPr algn="just"/>
                      <a:r>
                        <a:rPr lang="en-US" sz="1400" b="0" i="0" u="none" strike="noStrike" kern="1200" baseline="0" dirty="0" smtClean="0">
                          <a:solidFill>
                            <a:schemeClr val="dk1"/>
                          </a:solidFill>
                          <a:latin typeface="+mn-lt"/>
                          <a:ea typeface="+mn-ea"/>
                          <a:cs typeface="+mn-cs"/>
                        </a:rPr>
                        <a:t>Is there a domestic venture capital industry; are they investing abroad as well? How many international players are active in the local private equity market? Are there stock markets for public listing?</a:t>
                      </a:r>
                      <a:endParaRPr lang="en-US" sz="1400" dirty="0" smtClean="0"/>
                    </a:p>
                    <a:p>
                      <a:pPr algn="just"/>
                      <a:endParaRPr lang="en-US" sz="1400" dirty="0"/>
                    </a:p>
                  </a:txBody>
                  <a:tcPr/>
                </a:tc>
              </a:tr>
            </a:tbl>
          </a:graphicData>
        </a:graphic>
      </p:graphicFrame>
      <p:sp>
        <p:nvSpPr>
          <p:cNvPr id="4" name="Title 1"/>
          <p:cNvSpPr txBox="1">
            <a:spLocks/>
          </p:cNvSpPr>
          <p:nvPr/>
        </p:nvSpPr>
        <p:spPr>
          <a:xfrm>
            <a:off x="2701636" y="220203"/>
            <a:ext cx="4977246" cy="455208"/>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r>
              <a:rPr lang="en-US" sz="2400" b="1" dirty="0" smtClean="0">
                <a:latin typeface="Algerian" panose="04020705040A02060702" pitchFamily="82" charset="0"/>
              </a:rPr>
              <a:t>POSERS FROM ITU Cont’d…</a:t>
            </a:r>
            <a:r>
              <a:rPr lang="en-US" sz="1050" b="1" dirty="0" smtClean="0">
                <a:solidFill>
                  <a:schemeClr val="dk1"/>
                </a:solidFill>
                <a:latin typeface="Algerian" panose="04020705040A02060702" pitchFamily="82" charset="0"/>
              </a:rPr>
              <a:t/>
            </a:r>
            <a:br>
              <a:rPr lang="en-US" sz="1050" b="1" dirty="0" smtClean="0">
                <a:solidFill>
                  <a:schemeClr val="dk1"/>
                </a:solidFill>
                <a:latin typeface="Algerian" panose="04020705040A02060702" pitchFamily="82" charset="0"/>
              </a:rPr>
            </a:br>
            <a:endParaRPr lang="en-US" sz="1050" b="1" dirty="0">
              <a:latin typeface="Algerian" panose="04020705040A02060702" pitchFamily="82" charset="0"/>
            </a:endParaRPr>
          </a:p>
        </p:txBody>
      </p:sp>
    </p:spTree>
    <p:extLst>
      <p:ext uri="{BB962C8B-B14F-4D97-AF65-F5344CB8AC3E}">
        <p14:creationId xmlns:p14="http://schemas.microsoft.com/office/powerpoint/2010/main" val="30451809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1627581061"/>
              </p:ext>
            </p:extLst>
          </p:nvPr>
        </p:nvGraphicFramePr>
        <p:xfrm>
          <a:off x="196850" y="166688"/>
          <a:ext cx="9061450" cy="6696075"/>
        </p:xfrm>
        <a:graphic>
          <a:graphicData uri="http://schemas.openxmlformats.org/presentationml/2006/ole">
            <mc:AlternateContent xmlns:mc="http://schemas.openxmlformats.org/markup-compatibility/2006">
              <mc:Choice xmlns:v="urn:schemas-microsoft-com:vml" Requires="v">
                <p:oleObj spid="_x0000_s9224" name="Worksheet" r:id="rId3" imgW="7810586" imgH="7515225" progId="Excel.Sheet.12">
                  <p:link updateAutomatic="1"/>
                </p:oleObj>
              </mc:Choice>
              <mc:Fallback>
                <p:oleObj name="Worksheet" r:id="rId3" imgW="7810586" imgH="7515225" progId="Excel.Sheet.12">
                  <p:link updateAutomatic="1"/>
                  <p:pic>
                    <p:nvPicPr>
                      <p:cNvPr id="0" name=""/>
                      <p:cNvPicPr/>
                      <p:nvPr/>
                    </p:nvPicPr>
                    <p:blipFill>
                      <a:blip r:embed="rId4"/>
                      <a:stretch>
                        <a:fillRect/>
                      </a:stretch>
                    </p:blipFill>
                    <p:spPr>
                      <a:xfrm>
                        <a:off x="196850" y="166688"/>
                        <a:ext cx="9061450" cy="6696075"/>
                      </a:xfrm>
                      <a:prstGeom prst="rect">
                        <a:avLst/>
                      </a:prstGeom>
                    </p:spPr>
                  </p:pic>
                </p:oleObj>
              </mc:Fallback>
            </mc:AlternateContent>
          </a:graphicData>
        </a:graphic>
      </p:graphicFrame>
      <p:sp>
        <p:nvSpPr>
          <p:cNvPr id="6" name="Title 1"/>
          <p:cNvSpPr>
            <a:spLocks noGrp="1"/>
          </p:cNvSpPr>
          <p:nvPr>
            <p:ph type="title"/>
          </p:nvPr>
        </p:nvSpPr>
        <p:spPr>
          <a:xfrm>
            <a:off x="9279083" y="2935691"/>
            <a:ext cx="2732807" cy="1054419"/>
          </a:xfrm>
        </p:spPr>
        <p:txBody>
          <a:bodyPr>
            <a:normAutofit fontScale="90000"/>
          </a:bodyPr>
          <a:lstStyle/>
          <a:p>
            <a:pPr algn="l"/>
            <a:r>
              <a:rPr lang="en-US" dirty="0" smtClean="0"/>
              <a:t>ICT Development in Perspective   </a:t>
            </a:r>
            <a:r>
              <a:rPr lang="en-US" b="1" dirty="0" smtClean="0">
                <a:solidFill>
                  <a:schemeClr val="dk1"/>
                </a:solidFill>
              </a:rPr>
              <a:t/>
            </a:r>
            <a:br>
              <a:rPr lang="en-US" b="1" dirty="0" smtClean="0">
                <a:solidFill>
                  <a:schemeClr val="dk1"/>
                </a:solidFill>
              </a:rPr>
            </a:br>
            <a:endParaRPr lang="en-US" sz="2400" dirty="0"/>
          </a:p>
        </p:txBody>
      </p:sp>
    </p:spTree>
    <p:extLst>
      <p:ext uri="{BB962C8B-B14F-4D97-AF65-F5344CB8AC3E}">
        <p14:creationId xmlns:p14="http://schemas.microsoft.com/office/powerpoint/2010/main" val="113137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605984815"/>
              </p:ext>
            </p:extLst>
          </p:nvPr>
        </p:nvGraphicFramePr>
        <p:xfrm>
          <a:off x="0" y="168275"/>
          <a:ext cx="7847013" cy="6689725"/>
        </p:xfrm>
        <a:graphic>
          <a:graphicData uri="http://schemas.openxmlformats.org/presentationml/2006/ole">
            <mc:AlternateContent xmlns:mc="http://schemas.openxmlformats.org/markup-compatibility/2006">
              <mc:Choice xmlns:v="urn:schemas-microsoft-com:vml" Requires="v">
                <p:oleObj spid="_x0000_s1051" name="Worksheet" r:id="rId3" imgW="5600614" imgH="6210415" progId="Excel.Sheet.12">
                  <p:link updateAutomatic="1"/>
                </p:oleObj>
              </mc:Choice>
              <mc:Fallback>
                <p:oleObj name="Worksheet" r:id="rId3" imgW="5600614" imgH="6210415" progId="Excel.Sheet.12">
                  <p:link updateAutomatic="1"/>
                  <p:pic>
                    <p:nvPicPr>
                      <p:cNvPr id="0" name=""/>
                      <p:cNvPicPr/>
                      <p:nvPr/>
                    </p:nvPicPr>
                    <p:blipFill>
                      <a:blip r:embed="rId4"/>
                      <a:stretch>
                        <a:fillRect/>
                      </a:stretch>
                    </p:blipFill>
                    <p:spPr>
                      <a:xfrm>
                        <a:off x="0" y="168275"/>
                        <a:ext cx="7847013" cy="6689725"/>
                      </a:xfrm>
                      <a:prstGeom prst="rect">
                        <a:avLst/>
                      </a:prstGeom>
                    </p:spPr>
                  </p:pic>
                </p:oleObj>
              </mc:Fallback>
            </mc:AlternateContent>
          </a:graphicData>
        </a:graphic>
      </p:graphicFrame>
      <p:sp>
        <p:nvSpPr>
          <p:cNvPr id="5" name="Title 1"/>
          <p:cNvSpPr>
            <a:spLocks noGrp="1"/>
          </p:cNvSpPr>
          <p:nvPr>
            <p:ph idx="1"/>
          </p:nvPr>
        </p:nvSpPr>
        <p:spPr>
          <a:xfrm>
            <a:off x="8291945" y="1880755"/>
            <a:ext cx="3647210" cy="4239490"/>
          </a:xfrm>
        </p:spPr>
        <p:txBody>
          <a:bodyPr>
            <a:noAutofit/>
          </a:bodyPr>
          <a:lstStyle/>
          <a:p>
            <a:pPr algn="l">
              <a:buFont typeface="Wingdings" panose="05000000000000000000" pitchFamily="2" charset="2"/>
              <a:buChar char="v"/>
            </a:pPr>
            <a:r>
              <a:rPr lang="en-US" sz="1050" i="1" dirty="0" smtClean="0"/>
              <a:t>Performance </a:t>
            </a:r>
            <a:r>
              <a:rPr lang="en-US" sz="1050" i="1" dirty="0"/>
              <a:t>suggests significant scope for ICT penetration and </a:t>
            </a:r>
            <a:r>
              <a:rPr lang="en-US" sz="1050" i="1" dirty="0" smtClean="0"/>
              <a:t>harnessing</a:t>
            </a:r>
            <a:br>
              <a:rPr lang="en-US" sz="1050" i="1" dirty="0" smtClean="0"/>
            </a:br>
            <a:r>
              <a:rPr lang="en-US" sz="1050" dirty="0" smtClean="0"/>
              <a:t/>
            </a:r>
            <a:br>
              <a:rPr lang="en-US" sz="1050" dirty="0" smtClean="0"/>
            </a:br>
            <a:r>
              <a:rPr lang="en-US" sz="1050" dirty="0" smtClean="0"/>
              <a:t>Nigeria’s competitiveness has declined at international levels, relative to other countries</a:t>
            </a:r>
            <a:r>
              <a:rPr lang="en-US" sz="1050" dirty="0"/>
              <a:t/>
            </a:r>
            <a:br>
              <a:rPr lang="en-US" sz="1050" dirty="0"/>
            </a:br>
            <a:r>
              <a:rPr lang="en-US" sz="1050" dirty="0" smtClean="0"/>
              <a:t>One of the most compelling pieces of evidence for this failing performance is seen in Nigeria’s ranking in the International Telecommunication Union(ITU) ICT Development Index(IDI)</a:t>
            </a:r>
            <a:br>
              <a:rPr lang="en-US" sz="1050" dirty="0" smtClean="0"/>
            </a:br>
            <a:r>
              <a:rPr lang="en-US" sz="1050" dirty="0"/>
              <a:t/>
            </a:r>
            <a:br>
              <a:rPr lang="en-US" sz="1050" dirty="0"/>
            </a:br>
            <a:r>
              <a:rPr lang="en-US" sz="1050" dirty="0" smtClean="0"/>
              <a:t>Between2010-2015 Nigeria’s ranking fell 1place from133rd to 134</a:t>
            </a:r>
            <a:r>
              <a:rPr lang="en-US" sz="1050" baseline="30000" dirty="0" smtClean="0"/>
              <a:t>th</a:t>
            </a:r>
            <a:endParaRPr lang="en-US" sz="1050" dirty="0" smtClean="0"/>
          </a:p>
          <a:p>
            <a:pPr>
              <a:buFont typeface="Wingdings" panose="05000000000000000000" pitchFamily="2" charset="2"/>
              <a:buChar char="v"/>
            </a:pPr>
            <a:r>
              <a:rPr lang="en-US" sz="1200" u="sng" dirty="0" smtClean="0">
                <a:solidFill>
                  <a:srgbClr val="FF0000"/>
                </a:solidFill>
                <a:hlinkClick r:id="rId5"/>
              </a:rPr>
              <a:t>ICT </a:t>
            </a:r>
            <a:r>
              <a:rPr lang="en-US" sz="1200" u="sng" dirty="0">
                <a:solidFill>
                  <a:srgbClr val="FF0000"/>
                </a:solidFill>
                <a:hlinkClick r:id="rId5"/>
              </a:rPr>
              <a:t>Development Index (IDI)</a:t>
            </a:r>
            <a:r>
              <a:rPr lang="en-US" sz="1200" dirty="0">
                <a:solidFill>
                  <a:srgbClr val="FF0000"/>
                </a:solidFill>
              </a:rPr>
              <a:t> </a:t>
            </a:r>
            <a:r>
              <a:rPr lang="en-US" sz="1200" dirty="0" smtClean="0">
                <a:solidFill>
                  <a:srgbClr val="FF0000"/>
                </a:solidFill>
              </a:rPr>
              <a:t>compares ICT developments in countries over </a:t>
            </a:r>
            <a:r>
              <a:rPr lang="en-US" sz="1200" dirty="0">
                <a:solidFill>
                  <a:srgbClr val="FF0000"/>
                </a:solidFill>
              </a:rPr>
              <a:t>a period.  The Index combines 11 indicators into a single measure that can be used as a benchmarking tool globally, regionally and at the country level. These are related to ICT access, use and skills, such as households with a </a:t>
            </a:r>
            <a:r>
              <a:rPr lang="en-US" sz="1200" dirty="0" smtClean="0">
                <a:solidFill>
                  <a:srgbClr val="FF0000"/>
                </a:solidFill>
              </a:rPr>
              <a:t>computer, </a:t>
            </a:r>
            <a:r>
              <a:rPr lang="en-US" sz="1200" dirty="0">
                <a:solidFill>
                  <a:srgbClr val="FF0000"/>
                </a:solidFill>
              </a:rPr>
              <a:t>the number of Internet users; and literacy levels etc</a:t>
            </a:r>
            <a:r>
              <a:rPr lang="en-US" sz="1200" dirty="0" smtClean="0">
                <a:solidFill>
                  <a:srgbClr val="FF0000"/>
                </a:solidFill>
              </a:rPr>
              <a:t>.</a:t>
            </a:r>
            <a:endParaRPr lang="en-US" sz="1200" dirty="0"/>
          </a:p>
          <a:p>
            <a:pPr marL="0" indent="0">
              <a:buNone/>
            </a:pPr>
            <a:r>
              <a:rPr lang="en-US" sz="1200" i="1" dirty="0"/>
              <a:t/>
            </a:r>
            <a:br>
              <a:rPr lang="en-US" sz="1200" i="1" dirty="0"/>
            </a:br>
            <a:endParaRPr lang="en-US" sz="1200" dirty="0"/>
          </a:p>
          <a:p>
            <a:pPr marL="0" indent="0" algn="l">
              <a:buNone/>
            </a:pPr>
            <a:r>
              <a:rPr lang="en-US" sz="1050" dirty="0"/>
              <a:t/>
            </a:r>
            <a:br>
              <a:rPr lang="en-US" sz="1050" dirty="0"/>
            </a:br>
            <a:r>
              <a:rPr lang="en-US" sz="1050" i="1" dirty="0" smtClean="0"/>
              <a:t/>
            </a:r>
            <a:br>
              <a:rPr lang="en-US" sz="1050" i="1" dirty="0" smtClean="0"/>
            </a:br>
            <a:r>
              <a:rPr lang="en-US" sz="800" i="1" dirty="0"/>
              <a:t/>
            </a:r>
            <a:br>
              <a:rPr lang="en-US" sz="800" i="1" dirty="0"/>
            </a:br>
            <a:endParaRPr lang="en-US" sz="800" dirty="0"/>
          </a:p>
        </p:txBody>
      </p:sp>
      <p:sp>
        <p:nvSpPr>
          <p:cNvPr id="6" name="Title 1"/>
          <p:cNvSpPr txBox="1">
            <a:spLocks/>
          </p:cNvSpPr>
          <p:nvPr/>
        </p:nvSpPr>
        <p:spPr>
          <a:xfrm>
            <a:off x="8077200" y="1425547"/>
            <a:ext cx="4312228" cy="455208"/>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r>
              <a:rPr lang="en-US" sz="2400" b="1" dirty="0" smtClean="0">
                <a:latin typeface="Algerian" panose="04020705040A02060702" pitchFamily="82" charset="0"/>
              </a:rPr>
              <a:t>POSERS FROM ITU Cont’d…</a:t>
            </a:r>
            <a:r>
              <a:rPr lang="en-US" sz="1050" b="1" dirty="0" smtClean="0">
                <a:solidFill>
                  <a:schemeClr val="dk1"/>
                </a:solidFill>
                <a:latin typeface="Algerian" panose="04020705040A02060702" pitchFamily="82" charset="0"/>
              </a:rPr>
              <a:t/>
            </a:r>
            <a:br>
              <a:rPr lang="en-US" sz="1050" b="1" dirty="0" smtClean="0">
                <a:solidFill>
                  <a:schemeClr val="dk1"/>
                </a:solidFill>
                <a:latin typeface="Algerian" panose="04020705040A02060702" pitchFamily="82" charset="0"/>
              </a:rPr>
            </a:br>
            <a:endParaRPr lang="en-US" sz="1050" b="1" dirty="0">
              <a:latin typeface="Algerian" panose="04020705040A02060702" pitchFamily="82" charset="0"/>
            </a:endParaRPr>
          </a:p>
        </p:txBody>
      </p:sp>
    </p:spTree>
    <p:extLst>
      <p:ext uri="{BB962C8B-B14F-4D97-AF65-F5344CB8AC3E}">
        <p14:creationId xmlns:p14="http://schemas.microsoft.com/office/powerpoint/2010/main" val="3380433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304" y="394855"/>
            <a:ext cx="5757188" cy="1596177"/>
          </a:xfrm>
        </p:spPr>
        <p:txBody>
          <a:bodyPr>
            <a:normAutofit/>
          </a:bodyPr>
          <a:lstStyle/>
          <a:p>
            <a:r>
              <a:rPr lang="en-US" sz="3200" dirty="0" smtClean="0"/>
              <a:t>Broadband </a:t>
            </a:r>
            <a:r>
              <a:rPr lang="en-US" sz="3200" dirty="0"/>
              <a:t>increase &amp; </a:t>
            </a:r>
            <a:r>
              <a:rPr lang="en-US" sz="3200" dirty="0" smtClean="0"/>
              <a:t>GDP GROWTH</a:t>
            </a:r>
            <a:endParaRPr lang="en-US" sz="3200"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996918398"/>
              </p:ext>
            </p:extLst>
          </p:nvPr>
        </p:nvGraphicFramePr>
        <p:xfrm>
          <a:off x="892995" y="1991032"/>
          <a:ext cx="8760160" cy="4714594"/>
        </p:xfrm>
        <a:graphic>
          <a:graphicData uri="http://schemas.openxmlformats.org/drawingml/2006/table">
            <a:tbl>
              <a:tblPr firstRow="1" bandRow="1">
                <a:tableStyleId>{5C22544A-7EE6-4342-B048-85BDC9FD1C3A}</a:tableStyleId>
              </a:tblPr>
              <a:tblGrid>
                <a:gridCol w="2548798"/>
                <a:gridCol w="3105681"/>
                <a:gridCol w="3105681"/>
              </a:tblGrid>
              <a:tr h="508354">
                <a:tc>
                  <a:txBody>
                    <a:bodyPr/>
                    <a:lstStyle/>
                    <a:p>
                      <a:r>
                        <a:rPr lang="en-US" sz="2400" b="1" kern="1200" dirty="0" smtClean="0">
                          <a:solidFill>
                            <a:srgbClr val="FFFF00"/>
                          </a:solidFill>
                          <a:effectLst/>
                          <a:latin typeface="+mn-lt"/>
                          <a:ea typeface="+mn-ea"/>
                          <a:cs typeface="+mn-cs"/>
                        </a:rPr>
                        <a:t>Country</a:t>
                      </a:r>
                      <a:endParaRPr lang="en-US" sz="2400" dirty="0">
                        <a:solidFill>
                          <a:srgbClr val="FFFF00"/>
                        </a:solidFill>
                      </a:endParaRPr>
                    </a:p>
                  </a:txBody>
                  <a:tcPr/>
                </a:tc>
                <a:tc>
                  <a:txBody>
                    <a:bodyPr/>
                    <a:lstStyle/>
                    <a:p>
                      <a:r>
                        <a:rPr lang="en-US" sz="2400" b="1" kern="1200" dirty="0" smtClean="0">
                          <a:solidFill>
                            <a:srgbClr val="FFFF00"/>
                          </a:solidFill>
                          <a:effectLst/>
                          <a:latin typeface="+mn-lt"/>
                          <a:ea typeface="+mn-ea"/>
                          <a:cs typeface="+mn-cs"/>
                        </a:rPr>
                        <a:t>Data</a:t>
                      </a:r>
                      <a:endParaRPr lang="en-US" sz="2400" dirty="0">
                        <a:solidFill>
                          <a:srgbClr val="FFFF00"/>
                        </a:solidFill>
                      </a:endParaRPr>
                    </a:p>
                  </a:txBody>
                  <a:tcPr/>
                </a:tc>
                <a:tc>
                  <a:txBody>
                    <a:bodyPr/>
                    <a:lstStyle/>
                    <a:p>
                      <a:r>
                        <a:rPr lang="en-US" sz="2400" dirty="0" smtClean="0">
                          <a:solidFill>
                            <a:srgbClr val="FFFF00"/>
                          </a:solidFill>
                        </a:rPr>
                        <a:t>Effect</a:t>
                      </a:r>
                      <a:endParaRPr lang="en-US" sz="2400" dirty="0">
                        <a:solidFill>
                          <a:srgbClr val="FFFF00"/>
                        </a:solidFill>
                      </a:endParaRPr>
                    </a:p>
                  </a:txBody>
                  <a:tcPr/>
                </a:tc>
              </a:tr>
              <a:tr h="6058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United States</a:t>
                      </a:r>
                      <a:endParaRPr lang="en-US" sz="1800" dirty="0" smtClean="0"/>
                    </a:p>
                    <a:p>
                      <a:endParaRPr lang="en-US" sz="1800" dirty="0"/>
                    </a:p>
                  </a:txBody>
                  <a:tcPr/>
                </a:tc>
                <a:tc>
                  <a:txBody>
                    <a:bodyPr/>
                    <a:lstStyle/>
                    <a:p>
                      <a:r>
                        <a:rPr lang="en-US" sz="1800" kern="1200" dirty="0" smtClean="0">
                          <a:solidFill>
                            <a:schemeClr val="dk1"/>
                          </a:solidFill>
                          <a:effectLst/>
                          <a:latin typeface="+mn-lt"/>
                          <a:ea typeface="+mn-ea"/>
                          <a:cs typeface="+mn-cs"/>
                        </a:rPr>
                        <a:t>46 US States during the period 2001 - 2005</a:t>
                      </a:r>
                      <a:endParaRPr lang="en-US" sz="1800" dirty="0"/>
                    </a:p>
                  </a:txBody>
                  <a:tcPr/>
                </a:tc>
                <a:tc>
                  <a:txBody>
                    <a:bodyPr/>
                    <a:lstStyle/>
                    <a:p>
                      <a:r>
                        <a:rPr lang="en-US" sz="1800" kern="1200" dirty="0" smtClean="0">
                          <a:solidFill>
                            <a:schemeClr val="dk1"/>
                          </a:solidFill>
                          <a:effectLst/>
                          <a:latin typeface="+mn-lt"/>
                          <a:ea typeface="+mn-ea"/>
                          <a:cs typeface="+mn-cs"/>
                        </a:rPr>
                        <a:t>A 10% increase in broadband penetration is associated with 3.6% increase in efficiency.</a:t>
                      </a:r>
                      <a:endParaRPr lang="en-US" sz="1800" dirty="0"/>
                    </a:p>
                  </a:txBody>
                  <a:tcPr/>
                </a:tc>
              </a:tr>
              <a:tr h="846096">
                <a:tc>
                  <a:txBody>
                    <a:bodyPr/>
                    <a:lstStyle/>
                    <a:p>
                      <a:r>
                        <a:rPr lang="en-US" sz="1800" kern="1200" dirty="0" smtClean="0">
                          <a:solidFill>
                            <a:schemeClr val="dk1"/>
                          </a:solidFill>
                          <a:effectLst/>
                          <a:latin typeface="+mn-lt"/>
                          <a:ea typeface="+mn-ea"/>
                          <a:cs typeface="+mn-cs"/>
                        </a:rPr>
                        <a:t>OECD</a:t>
                      </a:r>
                      <a:endParaRPr lang="en-US" sz="1800" dirty="0"/>
                    </a:p>
                  </a:txBody>
                  <a:tcPr/>
                </a:tc>
                <a:tc>
                  <a:txBody>
                    <a:bodyPr/>
                    <a:lstStyle/>
                    <a:p>
                      <a:r>
                        <a:rPr lang="en-US" sz="1800" kern="1200" dirty="0" smtClean="0">
                          <a:solidFill>
                            <a:schemeClr val="dk1"/>
                          </a:solidFill>
                          <a:effectLst/>
                          <a:latin typeface="+mn-lt"/>
                          <a:ea typeface="+mn-ea"/>
                          <a:cs typeface="+mn-cs"/>
                        </a:rPr>
                        <a:t>25 OECD Countries between 1996 and 2007</a:t>
                      </a:r>
                      <a:endParaRPr lang="en-US" sz="1800" dirty="0"/>
                    </a:p>
                  </a:txBody>
                  <a:tcPr/>
                </a:tc>
                <a:tc>
                  <a:txBody>
                    <a:bodyPr/>
                    <a:lstStyle/>
                    <a:p>
                      <a:r>
                        <a:rPr lang="en-US" sz="1800" kern="1200" dirty="0" smtClean="0">
                          <a:solidFill>
                            <a:schemeClr val="dk1"/>
                          </a:solidFill>
                          <a:effectLst/>
                          <a:latin typeface="+mn-lt"/>
                          <a:ea typeface="+mn-ea"/>
                          <a:cs typeface="+mn-cs"/>
                        </a:rPr>
                        <a:t>A 10% increase in broadband penetration raises per-capita GDP growth by 0.9-1.5 percentage points.</a:t>
                      </a:r>
                      <a:endParaRPr lang="en-US" sz="1800" dirty="0"/>
                    </a:p>
                  </a:txBody>
                  <a:tcPr/>
                </a:tc>
              </a:tr>
              <a:tr h="605847">
                <a:tc>
                  <a:txBody>
                    <a:bodyPr/>
                    <a:lstStyle/>
                    <a:p>
                      <a:endParaRPr lang="en-US" sz="1800" dirty="0"/>
                    </a:p>
                  </a:txBody>
                  <a:tcPr/>
                </a:tc>
                <a:tc>
                  <a:txBody>
                    <a:bodyPr/>
                    <a:lstStyle/>
                    <a:p>
                      <a:r>
                        <a:rPr lang="en-US" sz="1800" kern="1200" dirty="0" smtClean="0">
                          <a:solidFill>
                            <a:schemeClr val="dk1"/>
                          </a:solidFill>
                          <a:effectLst/>
                          <a:latin typeface="+mn-lt"/>
                          <a:ea typeface="+mn-ea"/>
                          <a:cs typeface="+mn-cs"/>
                        </a:rPr>
                        <a:t>2002 -2007 for 22 OECD countries</a:t>
                      </a:r>
                      <a:endParaRPr lang="en-US" sz="1800" dirty="0"/>
                    </a:p>
                  </a:txBody>
                  <a:tcPr/>
                </a:tc>
                <a:tc>
                  <a:txBody>
                    <a:bodyPr/>
                    <a:lstStyle/>
                    <a:p>
                      <a:r>
                        <a:rPr lang="en-US" sz="1800" kern="1200" dirty="0" smtClean="0">
                          <a:solidFill>
                            <a:schemeClr val="dk1"/>
                          </a:solidFill>
                          <a:effectLst/>
                          <a:latin typeface="+mn-lt"/>
                          <a:ea typeface="+mn-ea"/>
                          <a:cs typeface="+mn-cs"/>
                        </a:rPr>
                        <a:t>An increase in broadband penetration of 10% yields 0.25% increase in GDP growth.</a:t>
                      </a:r>
                      <a:endParaRPr lang="en-US" sz="1800" dirty="0"/>
                    </a:p>
                  </a:txBody>
                  <a:tcPr/>
                </a:tc>
              </a:tr>
              <a:tr h="846096">
                <a:tc>
                  <a:txBody>
                    <a:bodyPr/>
                    <a:lstStyle/>
                    <a:p>
                      <a:r>
                        <a:rPr lang="en-US" sz="1800" kern="1200" dirty="0" smtClean="0">
                          <a:solidFill>
                            <a:schemeClr val="dk1"/>
                          </a:solidFill>
                          <a:effectLst/>
                          <a:latin typeface="+mn-lt"/>
                          <a:ea typeface="+mn-ea"/>
                          <a:cs typeface="+mn-cs"/>
                        </a:rPr>
                        <a:t>High Income Economies </a:t>
                      </a:r>
                      <a:endParaRPr lang="en-US" sz="1800" dirty="0"/>
                    </a:p>
                  </a:txBody>
                  <a:tcPr/>
                </a:tc>
                <a:tc>
                  <a:txBody>
                    <a:bodyPr/>
                    <a:lstStyle/>
                    <a:p>
                      <a:r>
                        <a:rPr lang="en-US" sz="1800" kern="1200" dirty="0" smtClean="0">
                          <a:solidFill>
                            <a:schemeClr val="dk1"/>
                          </a:solidFill>
                          <a:effectLst/>
                          <a:latin typeface="+mn-lt"/>
                          <a:ea typeface="+mn-ea"/>
                          <a:cs typeface="+mn-cs"/>
                        </a:rPr>
                        <a:t>1980 – 2002 for 66 high income countries</a:t>
                      </a:r>
                      <a:endParaRPr lang="en-US" sz="1800" dirty="0"/>
                    </a:p>
                  </a:txBody>
                  <a:tcPr/>
                </a:tc>
                <a:tc>
                  <a:txBody>
                    <a:bodyPr/>
                    <a:lstStyle/>
                    <a:p>
                      <a:r>
                        <a:rPr lang="en-US" sz="1800" kern="1200" dirty="0" smtClean="0">
                          <a:solidFill>
                            <a:schemeClr val="dk1"/>
                          </a:solidFill>
                          <a:effectLst/>
                          <a:latin typeface="+mn-lt"/>
                          <a:ea typeface="+mn-ea"/>
                          <a:cs typeface="+mn-cs"/>
                        </a:rPr>
                        <a:t>10% increase in broadband penetration yield an additional 1.21 percentage points of GDP growth. </a:t>
                      </a:r>
                      <a:endParaRPr lang="en-US" sz="1800" dirty="0"/>
                    </a:p>
                  </a:txBody>
                  <a:tcPr/>
                </a:tc>
              </a:tr>
            </a:tbl>
          </a:graphicData>
        </a:graphic>
      </p:graphicFrame>
      <p:sp>
        <p:nvSpPr>
          <p:cNvPr id="5" name="Rectangle 4"/>
          <p:cNvSpPr/>
          <p:nvPr/>
        </p:nvSpPr>
        <p:spPr>
          <a:xfrm>
            <a:off x="10456718" y="5028153"/>
            <a:ext cx="1825337" cy="1477328"/>
          </a:xfrm>
          <a:prstGeom prst="rect">
            <a:avLst/>
          </a:prstGeom>
        </p:spPr>
        <p:txBody>
          <a:bodyPr wrap="square">
            <a:spAutoFit/>
          </a:bodyPr>
          <a:lstStyle/>
          <a:p>
            <a:r>
              <a:rPr lang="en-US" b="1" i="1" dirty="0">
                <a:solidFill>
                  <a:srgbClr val="000000"/>
                </a:solidFill>
                <a:latin typeface="Arial" panose="020B0604020202020204" pitchFamily="34" charset="0"/>
              </a:rPr>
              <a:t>Source </a:t>
            </a:r>
            <a:r>
              <a:rPr lang="en-US" i="1" dirty="0">
                <a:solidFill>
                  <a:srgbClr val="000000"/>
                </a:solidFill>
                <a:latin typeface="Arial" panose="020B0604020202020204" pitchFamily="34" charset="0"/>
              </a:rPr>
              <a:t>: The Impact of Broadband on the Economy: ITU / 2012 </a:t>
            </a:r>
            <a:endParaRPr lang="en-US" dirty="0"/>
          </a:p>
        </p:txBody>
      </p:sp>
    </p:spTree>
    <p:extLst>
      <p:ext uri="{BB962C8B-B14F-4D97-AF65-F5344CB8AC3E}">
        <p14:creationId xmlns:p14="http://schemas.microsoft.com/office/powerpoint/2010/main" val="42690246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511" name="Rectangle 79"/>
          <p:cNvSpPr>
            <a:spLocks noGrp="1" noChangeArrowheads="1"/>
          </p:cNvSpPr>
          <p:nvPr>
            <p:ph type="title"/>
          </p:nvPr>
        </p:nvSpPr>
        <p:spPr>
          <a:xfrm>
            <a:off x="903910" y="707924"/>
            <a:ext cx="10390734" cy="1142735"/>
          </a:xfrm>
        </p:spPr>
        <p:txBody>
          <a:bodyPr/>
          <a:lstStyle/>
          <a:p>
            <a:pPr algn="l"/>
            <a:r>
              <a:rPr lang="en-US" altLang="en-US" sz="3910" b="1" dirty="0"/>
              <a:t>The Nigerian Market – Score Card</a:t>
            </a:r>
          </a:p>
        </p:txBody>
      </p:sp>
      <p:graphicFrame>
        <p:nvGraphicFramePr>
          <p:cNvPr id="15" name="Diagram 14"/>
          <p:cNvGraphicFramePr/>
          <p:nvPr>
            <p:extLst>
              <p:ext uri="{D42A27DB-BD31-4B8C-83A1-F6EECF244321}">
                <p14:modId xmlns:p14="http://schemas.microsoft.com/office/powerpoint/2010/main" val="396274824"/>
              </p:ext>
            </p:extLst>
          </p:nvPr>
        </p:nvGraphicFramePr>
        <p:xfrm>
          <a:off x="683861" y="1485900"/>
          <a:ext cx="6548211" cy="4866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79"/>
          <p:cNvSpPr txBox="1">
            <a:spLocks noChangeArrowheads="1"/>
          </p:cNvSpPr>
          <p:nvPr/>
        </p:nvSpPr>
        <p:spPr>
          <a:xfrm>
            <a:off x="8725786" y="3051544"/>
            <a:ext cx="3466214" cy="2785730"/>
          </a:xfrm>
          <a:prstGeom prst="rect">
            <a:avLst/>
          </a:prstGeom>
          <a:solidFill>
            <a:schemeClr val="accent1">
              <a:lumMod val="20000"/>
              <a:lumOff val="80000"/>
            </a:schemeClr>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en-US" altLang="en-US" sz="2800" b="1" dirty="0" smtClean="0"/>
              <a:t>Enablers</a:t>
            </a:r>
          </a:p>
          <a:p>
            <a:pPr marL="571500" indent="-571500">
              <a:buFont typeface="Wingdings" panose="05000000000000000000" pitchFamily="2" charset="2"/>
              <a:buChar char="q"/>
            </a:pPr>
            <a:r>
              <a:rPr lang="en-US" altLang="en-US" sz="1600" b="1" cap="none" dirty="0" smtClean="0">
                <a:latin typeface="Batang" panose="02030600000101010101" pitchFamily="18" charset="-127"/>
                <a:ea typeface="Batang" panose="02030600000101010101" pitchFamily="18" charset="-127"/>
              </a:rPr>
              <a:t>Effective Regulation</a:t>
            </a:r>
          </a:p>
          <a:p>
            <a:pPr marL="571500" indent="-571500">
              <a:buFont typeface="Wingdings" panose="05000000000000000000" pitchFamily="2" charset="2"/>
              <a:buChar char="q"/>
            </a:pPr>
            <a:r>
              <a:rPr lang="en-US" altLang="en-US" sz="1600" b="1" cap="none" dirty="0" smtClean="0">
                <a:latin typeface="Batang" panose="02030600000101010101" pitchFamily="18" charset="-127"/>
                <a:ea typeface="Batang" panose="02030600000101010101" pitchFamily="18" charset="-127"/>
              </a:rPr>
              <a:t>Government Support</a:t>
            </a:r>
          </a:p>
          <a:p>
            <a:pPr marL="571500" indent="-571500">
              <a:buFont typeface="Wingdings" panose="05000000000000000000" pitchFamily="2" charset="2"/>
              <a:buChar char="q"/>
            </a:pPr>
            <a:r>
              <a:rPr lang="en-US" altLang="en-US" sz="1600" b="1" cap="none" dirty="0" smtClean="0">
                <a:latin typeface="Batang" panose="02030600000101010101" pitchFamily="18" charset="-127"/>
                <a:ea typeface="Batang" panose="02030600000101010101" pitchFamily="18" charset="-127"/>
              </a:rPr>
              <a:t>Enabling Environment </a:t>
            </a:r>
          </a:p>
          <a:p>
            <a:pPr marL="571500" indent="-571500">
              <a:buFont typeface="Wingdings" panose="05000000000000000000" pitchFamily="2" charset="2"/>
              <a:buChar char="q"/>
            </a:pPr>
            <a:r>
              <a:rPr lang="en-US" altLang="en-US" sz="1600" b="1" cap="none" dirty="0" smtClean="0">
                <a:latin typeface="Batang" panose="02030600000101010101" pitchFamily="18" charset="-127"/>
                <a:ea typeface="Batang" panose="02030600000101010101" pitchFamily="18" charset="-127"/>
              </a:rPr>
              <a:t>Consumer/Investor symbiosis</a:t>
            </a:r>
          </a:p>
          <a:p>
            <a:pPr marL="571500" indent="-571500">
              <a:buFont typeface="Wingdings" panose="05000000000000000000" pitchFamily="2" charset="2"/>
              <a:buChar char="q"/>
            </a:pPr>
            <a:r>
              <a:rPr lang="en-US" altLang="en-US" sz="1600" b="1" cap="none" dirty="0" smtClean="0">
                <a:latin typeface="Batang" panose="02030600000101010101" pitchFamily="18" charset="-127"/>
                <a:ea typeface="Batang" panose="02030600000101010101" pitchFamily="18" charset="-127"/>
              </a:rPr>
              <a:t>Economic Stability</a:t>
            </a:r>
            <a:endParaRPr lang="en-US" altLang="en-US" sz="1600" b="1" cap="none" dirty="0">
              <a:latin typeface="Batang" panose="02030600000101010101" pitchFamily="18" charset="-127"/>
              <a:ea typeface="Batang" panose="02030600000101010101" pitchFamily="18" charset="-127"/>
            </a:endParaRPr>
          </a:p>
        </p:txBody>
      </p:sp>
      <p:sp>
        <p:nvSpPr>
          <p:cNvPr id="7" name="Rectangle 79"/>
          <p:cNvSpPr txBox="1">
            <a:spLocks noChangeArrowheads="1"/>
          </p:cNvSpPr>
          <p:nvPr/>
        </p:nvSpPr>
        <p:spPr>
          <a:xfrm>
            <a:off x="8725786" y="5730950"/>
            <a:ext cx="3466214" cy="946298"/>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en-US" altLang="en-US" sz="2800" b="1" dirty="0" smtClean="0">
                <a:solidFill>
                  <a:srgbClr val="FF0000"/>
                </a:solidFill>
              </a:rPr>
              <a:t>We are not there yet</a:t>
            </a:r>
            <a:r>
              <a:rPr lang="en-US" altLang="en-US" sz="2800" b="1" dirty="0" smtClean="0"/>
              <a:t>!</a:t>
            </a:r>
          </a:p>
        </p:txBody>
      </p:sp>
    </p:spTree>
    <p:extLst>
      <p:ext uri="{BB962C8B-B14F-4D97-AF65-F5344CB8AC3E}">
        <p14:creationId xmlns:p14="http://schemas.microsoft.com/office/powerpoint/2010/main" val="28622774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4628</TotalTime>
  <Words>1430</Words>
  <Application>Microsoft Office PowerPoint</Application>
  <PresentationFormat>Widescreen</PresentationFormat>
  <Paragraphs>166</Paragraphs>
  <Slides>21</Slides>
  <Notes>2</Notes>
  <HiddenSlides>0</HiddenSlides>
  <MMClips>0</MMClips>
  <ScaleCrop>false</ScaleCrop>
  <HeadingPairs>
    <vt:vector size="8" baseType="variant">
      <vt:variant>
        <vt:lpstr>Fonts Used</vt:lpstr>
      </vt:variant>
      <vt:variant>
        <vt:i4>13</vt:i4>
      </vt:variant>
      <vt:variant>
        <vt:lpstr>Theme</vt:lpstr>
      </vt:variant>
      <vt:variant>
        <vt:i4>1</vt:i4>
      </vt:variant>
      <vt:variant>
        <vt:lpstr>Links</vt:lpstr>
      </vt:variant>
      <vt:variant>
        <vt:i4>4</vt:i4>
      </vt:variant>
      <vt:variant>
        <vt:lpstr>Slide Titles</vt:lpstr>
      </vt:variant>
      <vt:variant>
        <vt:i4>21</vt:i4>
      </vt:variant>
    </vt:vector>
  </HeadingPairs>
  <TitlesOfParts>
    <vt:vector size="39" baseType="lpstr">
      <vt:lpstr>Batang</vt:lpstr>
      <vt:lpstr>Aharoni</vt:lpstr>
      <vt:lpstr>Algerian</vt:lpstr>
      <vt:lpstr>Arial</vt:lpstr>
      <vt:lpstr>Calibri</vt:lpstr>
      <vt:lpstr>Candara</vt:lpstr>
      <vt:lpstr>Segoe</vt:lpstr>
      <vt:lpstr>Times New Roman</vt:lpstr>
      <vt:lpstr>Tw Cen MT</vt:lpstr>
      <vt:lpstr>Tw Cen MT Condensed</vt:lpstr>
      <vt:lpstr>Verdana</vt:lpstr>
      <vt:lpstr>Wingdings</vt:lpstr>
      <vt:lpstr>Wingdings 3</vt:lpstr>
      <vt:lpstr>Integral</vt:lpstr>
      <vt:lpstr>\\ncc-nas-01\UserHomeFolder$\CorporatePlanning\nwisi\Documents\SCPM\Statistic - Invest ICT.xlsx!Sheet1!R1C1:R18C7</vt:lpstr>
      <vt:lpstr>\\ncc-nas-01\UserHomeFolder$\CorporatePlanning\nwisi\Documents\SCPM\2015 GLOBAL ICT DEVELOPMENT INDEX.xlsx!IDI!R6C2:R24C6</vt:lpstr>
      <vt:lpstr>\\ncc-nas-01\UserHomeFolder$\CorporatePlanning\fshagari\Documents\SCPM\Annual Report\2013\tables of industry statistics 2013.xlsx!Sheet4![tables of industry statistics 2013.xlsx]Sheet4 Chart 2</vt:lpstr>
      <vt:lpstr>\\ncc-nas-01\UserHomeFolder$\CorporatePlanning\nwisi\Documents\SCPM\ICT Facts Figures 2015.docx!OLE_LINK1</vt:lpstr>
      <vt:lpstr>INVEST IN ICT Nigeria (A world of Limitless possibilities)</vt:lpstr>
      <vt:lpstr>  Table of content </vt:lpstr>
      <vt:lpstr>INTRODUCTION</vt:lpstr>
      <vt:lpstr>ICT Development in Perspective   -  The 8 Cs of the Information Society </vt:lpstr>
      <vt:lpstr>ICT Development in Perspective   -  The 8 Cs of the Information Society </vt:lpstr>
      <vt:lpstr>ICT Development in Perspective    </vt:lpstr>
      <vt:lpstr>PowerPoint Presentation</vt:lpstr>
      <vt:lpstr>Broadband increase &amp; GDP GROWTH</vt:lpstr>
      <vt:lpstr>The Nigerian Market – Score Card</vt:lpstr>
      <vt:lpstr>PowerPoint Presentation</vt:lpstr>
      <vt:lpstr>PowerPoint Presentation</vt:lpstr>
      <vt:lpstr>Statistical Review of Telecommunications Market</vt:lpstr>
      <vt:lpstr>PowerPoint Presentation</vt:lpstr>
      <vt:lpstr>Fact - stats </vt:lpstr>
      <vt:lpstr>Facts -stats</vt:lpstr>
      <vt:lpstr>Facts -stats</vt:lpstr>
      <vt:lpstr>PowerPoint Presentation</vt:lpstr>
      <vt:lpstr>PowerPoint Presentation</vt:lpstr>
      <vt:lpstr>PowerPoint Presentation</vt:lpstr>
      <vt:lpstr>Investing in ICT is the best way for developing countries to get out of crisis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 IN ICT Nigeria (Limitless possibilities)</dc:title>
  <dc:creator>Chioma Ibe</dc:creator>
  <cp:lastModifiedBy>Sunday Ugwuaku</cp:lastModifiedBy>
  <cp:revision>63</cp:revision>
  <cp:lastPrinted>2016-04-18T17:24:54Z</cp:lastPrinted>
  <dcterms:created xsi:type="dcterms:W3CDTF">2016-04-15T12:07:13Z</dcterms:created>
  <dcterms:modified xsi:type="dcterms:W3CDTF">2016-10-21T15:27:50Z</dcterms:modified>
</cp:coreProperties>
</file>