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2"/>
  </p:sldMasterIdLst>
  <p:notesMasterIdLst>
    <p:notesMasterId r:id="rId42"/>
  </p:notesMasterIdLst>
  <p:handoutMasterIdLst>
    <p:handoutMasterId r:id="rId43"/>
  </p:handoutMasterIdLst>
  <p:sldIdLst>
    <p:sldId id="261" r:id="rId3"/>
    <p:sldId id="257" r:id="rId4"/>
    <p:sldId id="262" r:id="rId5"/>
    <p:sldId id="339" r:id="rId6"/>
    <p:sldId id="263" r:id="rId7"/>
    <p:sldId id="341" r:id="rId8"/>
    <p:sldId id="352" r:id="rId9"/>
    <p:sldId id="343" r:id="rId10"/>
    <p:sldId id="355" r:id="rId11"/>
    <p:sldId id="288" r:id="rId12"/>
    <p:sldId id="268" r:id="rId13"/>
    <p:sldId id="325" r:id="rId14"/>
    <p:sldId id="327" r:id="rId15"/>
    <p:sldId id="367" r:id="rId16"/>
    <p:sldId id="368" r:id="rId17"/>
    <p:sldId id="369" r:id="rId18"/>
    <p:sldId id="370" r:id="rId19"/>
    <p:sldId id="324" r:id="rId20"/>
    <p:sldId id="269" r:id="rId21"/>
    <p:sldId id="346" r:id="rId22"/>
    <p:sldId id="348" r:id="rId23"/>
    <p:sldId id="362" r:id="rId24"/>
    <p:sldId id="363" r:id="rId25"/>
    <p:sldId id="364" r:id="rId26"/>
    <p:sldId id="365" r:id="rId27"/>
    <p:sldId id="289" r:id="rId28"/>
    <p:sldId id="270" r:id="rId29"/>
    <p:sldId id="353" r:id="rId30"/>
    <p:sldId id="277" r:id="rId31"/>
    <p:sldId id="297" r:id="rId32"/>
    <p:sldId id="334" r:id="rId33"/>
    <p:sldId id="335" r:id="rId34"/>
    <p:sldId id="359" r:id="rId35"/>
    <p:sldId id="336" r:id="rId36"/>
    <p:sldId id="337" r:id="rId37"/>
    <p:sldId id="338" r:id="rId38"/>
    <p:sldId id="351" r:id="rId39"/>
    <p:sldId id="350" r:id="rId40"/>
    <p:sldId id="303" r:id="rId4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B4E3"/>
    <a:srgbClr val="E2D8FE"/>
    <a:srgbClr val="42771B"/>
    <a:srgbClr val="82C8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26" y="168"/>
      </p:cViewPr>
      <p:guideLst>
        <p:guide pos="3840"/>
        <p:guide orient="horz" pos="2160"/>
      </p:guideLst>
    </p:cSldViewPr>
  </p:slideViewPr>
  <p:notesTextViewPr>
    <p:cViewPr>
      <p:scale>
        <a:sx n="1" d="1"/>
        <a:sy n="1" d="1"/>
      </p:scale>
      <p:origin x="0" y="0"/>
    </p:cViewPr>
  </p:notesText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ncc-nas-01\UserHomeFolder$\CorporatePlanning\fshagari\Documents\SCPM\Annual%20Report\2013\tables%20of%20industry%20statistics%202013.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NCC-NAS-01\NCCUserFolder$\Policy\mmahmood\My%20Documents\neW%20beGiNNiNg;%20EcOnoMiC%20aNaLYsiS%20101\INDUSTRY%20STATISTICS%20%20-%20November%202015.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sz="1600" dirty="0" smtClean="0"/>
              <a:t>Teledensity and active voice subscriptions (Nov 2015)</a:t>
            </a:r>
            <a:endParaRPr lang="en-GB" sz="1600" dirty="0"/>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Sheet1!$T$66</c:f>
              <c:strCache>
                <c:ptCount val="1"/>
                <c:pt idx="0">
                  <c:v>TELEDENSITY</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numRef>
              <c:f>Sheet1!$S$67:$S$90</c:f>
              <c:numCache>
                <c:formatCode>mmm\-yy</c:formatCode>
                <c:ptCount val="24"/>
                <c:pt idx="0">
                  <c:v>41609</c:v>
                </c:pt>
                <c:pt idx="1">
                  <c:v>41640</c:v>
                </c:pt>
                <c:pt idx="2">
                  <c:v>41671</c:v>
                </c:pt>
                <c:pt idx="3">
                  <c:v>41699</c:v>
                </c:pt>
                <c:pt idx="4">
                  <c:v>41730</c:v>
                </c:pt>
                <c:pt idx="5">
                  <c:v>41760</c:v>
                </c:pt>
                <c:pt idx="6">
                  <c:v>41791</c:v>
                </c:pt>
                <c:pt idx="7">
                  <c:v>41821</c:v>
                </c:pt>
                <c:pt idx="8">
                  <c:v>41852</c:v>
                </c:pt>
                <c:pt idx="9">
                  <c:v>41883</c:v>
                </c:pt>
                <c:pt idx="10">
                  <c:v>41913</c:v>
                </c:pt>
                <c:pt idx="11">
                  <c:v>41944</c:v>
                </c:pt>
                <c:pt idx="12">
                  <c:v>41974</c:v>
                </c:pt>
                <c:pt idx="13">
                  <c:v>42005</c:v>
                </c:pt>
                <c:pt idx="14">
                  <c:v>42036</c:v>
                </c:pt>
                <c:pt idx="15">
                  <c:v>42064</c:v>
                </c:pt>
                <c:pt idx="16">
                  <c:v>42095</c:v>
                </c:pt>
                <c:pt idx="17">
                  <c:v>42125</c:v>
                </c:pt>
                <c:pt idx="18">
                  <c:v>42156</c:v>
                </c:pt>
                <c:pt idx="19">
                  <c:v>42186</c:v>
                </c:pt>
                <c:pt idx="20">
                  <c:v>42217</c:v>
                </c:pt>
                <c:pt idx="21">
                  <c:v>42248</c:v>
                </c:pt>
                <c:pt idx="22">
                  <c:v>42278</c:v>
                </c:pt>
                <c:pt idx="23">
                  <c:v>42309</c:v>
                </c:pt>
              </c:numCache>
            </c:numRef>
          </c:cat>
          <c:val>
            <c:numRef>
              <c:f>Sheet1!$T$67:$T$90</c:f>
              <c:numCache>
                <c:formatCode>0.00%</c:formatCode>
                <c:ptCount val="24"/>
                <c:pt idx="0">
                  <c:v>0.91149999999999998</c:v>
                </c:pt>
                <c:pt idx="1">
                  <c:v>0.91400000000000003</c:v>
                </c:pt>
                <c:pt idx="2">
                  <c:v>0.9214</c:v>
                </c:pt>
                <c:pt idx="3">
                  <c:v>0.90780000000000005</c:v>
                </c:pt>
                <c:pt idx="4">
                  <c:v>0.92420000000000002</c:v>
                </c:pt>
                <c:pt idx="5">
                  <c:v>0.93700000000000006</c:v>
                </c:pt>
                <c:pt idx="6">
                  <c:v>0.94840000000000002</c:v>
                </c:pt>
                <c:pt idx="7">
                  <c:v>0.94420000000000004</c:v>
                </c:pt>
                <c:pt idx="8">
                  <c:v>0.95200000000000007</c:v>
                </c:pt>
                <c:pt idx="9">
                  <c:v>0.96079999999999999</c:v>
                </c:pt>
                <c:pt idx="10">
                  <c:v>0.96870000000000001</c:v>
                </c:pt>
                <c:pt idx="11">
                  <c:v>0.97599999999999998</c:v>
                </c:pt>
                <c:pt idx="12">
                  <c:v>0.99390000000000001</c:v>
                </c:pt>
                <c:pt idx="13">
                  <c:v>1.0059</c:v>
                </c:pt>
                <c:pt idx="14">
                  <c:v>1.0185</c:v>
                </c:pt>
                <c:pt idx="15">
                  <c:v>1.0281</c:v>
                </c:pt>
                <c:pt idx="16">
                  <c:v>1.0390999999999999</c:v>
                </c:pt>
                <c:pt idx="17">
                  <c:v>1.0468999999999999</c:v>
                </c:pt>
                <c:pt idx="18">
                  <c:v>1.0627</c:v>
                </c:pt>
                <c:pt idx="19">
                  <c:v>1.0767</c:v>
                </c:pt>
                <c:pt idx="20">
                  <c:v>1.0787</c:v>
                </c:pt>
                <c:pt idx="21">
                  <c:v>1.0761000000000001</c:v>
                </c:pt>
                <c:pt idx="22">
                  <c:v>1.0857000000000001</c:v>
                </c:pt>
                <c:pt idx="23">
                  <c:v>1.0866</c:v>
                </c:pt>
              </c:numCache>
            </c:numRef>
          </c:val>
        </c:ser>
        <c:dLbls>
          <c:showLegendKey val="0"/>
          <c:showVal val="0"/>
          <c:showCatName val="0"/>
          <c:showSerName val="0"/>
          <c:showPercent val="0"/>
          <c:showBubbleSize val="0"/>
        </c:dLbls>
        <c:gapWidth val="150"/>
        <c:axId val="188022848"/>
        <c:axId val="188024416"/>
      </c:barChart>
      <c:lineChart>
        <c:grouping val="standard"/>
        <c:varyColors val="0"/>
        <c:ser>
          <c:idx val="1"/>
          <c:order val="1"/>
          <c:tx>
            <c:strRef>
              <c:f>Sheet1!$U$66</c:f>
              <c:strCache>
                <c:ptCount val="1"/>
                <c:pt idx="0">
                  <c:v>ACTIVE VOICE SUBSCRIPTIONS</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cat>
            <c:numRef>
              <c:f>Sheet1!$S$67:$S$90</c:f>
              <c:numCache>
                <c:formatCode>mmm\-yy</c:formatCode>
                <c:ptCount val="24"/>
                <c:pt idx="0">
                  <c:v>41609</c:v>
                </c:pt>
                <c:pt idx="1">
                  <c:v>41640</c:v>
                </c:pt>
                <c:pt idx="2">
                  <c:v>41671</c:v>
                </c:pt>
                <c:pt idx="3">
                  <c:v>41699</c:v>
                </c:pt>
                <c:pt idx="4">
                  <c:v>41730</c:v>
                </c:pt>
                <c:pt idx="5">
                  <c:v>41760</c:v>
                </c:pt>
                <c:pt idx="6">
                  <c:v>41791</c:v>
                </c:pt>
                <c:pt idx="7">
                  <c:v>41821</c:v>
                </c:pt>
                <c:pt idx="8">
                  <c:v>41852</c:v>
                </c:pt>
                <c:pt idx="9">
                  <c:v>41883</c:v>
                </c:pt>
                <c:pt idx="10">
                  <c:v>41913</c:v>
                </c:pt>
                <c:pt idx="11">
                  <c:v>41944</c:v>
                </c:pt>
                <c:pt idx="12">
                  <c:v>41974</c:v>
                </c:pt>
                <c:pt idx="13">
                  <c:v>42005</c:v>
                </c:pt>
                <c:pt idx="14">
                  <c:v>42036</c:v>
                </c:pt>
                <c:pt idx="15">
                  <c:v>42064</c:v>
                </c:pt>
                <c:pt idx="16">
                  <c:v>42095</c:v>
                </c:pt>
                <c:pt idx="17">
                  <c:v>42125</c:v>
                </c:pt>
                <c:pt idx="18">
                  <c:v>42156</c:v>
                </c:pt>
                <c:pt idx="19">
                  <c:v>42186</c:v>
                </c:pt>
                <c:pt idx="20">
                  <c:v>42217</c:v>
                </c:pt>
                <c:pt idx="21">
                  <c:v>42248</c:v>
                </c:pt>
                <c:pt idx="22">
                  <c:v>42278</c:v>
                </c:pt>
                <c:pt idx="23">
                  <c:v>42309</c:v>
                </c:pt>
              </c:numCache>
            </c:numRef>
          </c:cat>
          <c:val>
            <c:numRef>
              <c:f>Sheet1!$U$67:$U$90</c:f>
              <c:numCache>
                <c:formatCode>#,##0</c:formatCode>
                <c:ptCount val="24"/>
                <c:pt idx="0" formatCode="_-* #,##0_-;\-* #,##0_-;_-* &quot;-&quot;??_-;_-@_-">
                  <c:v>127606629</c:v>
                </c:pt>
                <c:pt idx="1">
                  <c:v>127960580</c:v>
                </c:pt>
                <c:pt idx="2">
                  <c:v>129002841</c:v>
                </c:pt>
                <c:pt idx="3">
                  <c:v>127097196</c:v>
                </c:pt>
                <c:pt idx="4">
                  <c:v>129391392</c:v>
                </c:pt>
                <c:pt idx="5">
                  <c:v>131182520</c:v>
                </c:pt>
                <c:pt idx="6">
                  <c:v>132780703</c:v>
                </c:pt>
                <c:pt idx="7">
                  <c:v>132186840</c:v>
                </c:pt>
                <c:pt idx="8">
                  <c:v>133282003</c:v>
                </c:pt>
                <c:pt idx="9">
                  <c:v>134507196</c:v>
                </c:pt>
                <c:pt idx="10">
                  <c:v>135618994</c:v>
                </c:pt>
                <c:pt idx="11">
                  <c:v>136637853</c:v>
                </c:pt>
                <c:pt idx="12">
                  <c:v>139143610</c:v>
                </c:pt>
                <c:pt idx="13">
                  <c:v>140822483</c:v>
                </c:pt>
                <c:pt idx="14">
                  <c:v>142589775</c:v>
                </c:pt>
                <c:pt idx="15">
                  <c:v>143934208</c:v>
                </c:pt>
                <c:pt idx="16">
                  <c:v>145476326</c:v>
                </c:pt>
                <c:pt idx="17">
                  <c:v>146561744</c:v>
                </c:pt>
                <c:pt idx="18">
                  <c:v>148775410</c:v>
                </c:pt>
                <c:pt idx="19">
                  <c:v>150741005</c:v>
                </c:pt>
                <c:pt idx="20">
                  <c:v>151018624</c:v>
                </c:pt>
                <c:pt idx="21">
                  <c:v>150660631</c:v>
                </c:pt>
                <c:pt idx="22">
                  <c:v>152003124</c:v>
                </c:pt>
                <c:pt idx="23">
                  <c:v>152123172</c:v>
                </c:pt>
              </c:numCache>
            </c:numRef>
          </c:val>
          <c:smooth val="0"/>
        </c:ser>
        <c:dLbls>
          <c:showLegendKey val="0"/>
          <c:showVal val="0"/>
          <c:showCatName val="0"/>
          <c:showSerName val="0"/>
          <c:showPercent val="0"/>
          <c:showBubbleSize val="0"/>
        </c:dLbls>
        <c:marker val="1"/>
        <c:smooth val="0"/>
        <c:axId val="188020104"/>
        <c:axId val="188023240"/>
      </c:lineChart>
      <c:dateAx>
        <c:axId val="188022848"/>
        <c:scaling>
          <c:orientation val="minMax"/>
        </c:scaling>
        <c:delete val="0"/>
        <c:axPos val="b"/>
        <c:numFmt formatCode="mmm\-yy" sourceLinked="1"/>
        <c:majorTickMark val="out"/>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88024416"/>
        <c:crosses val="autoZero"/>
        <c:auto val="1"/>
        <c:lblOffset val="100"/>
        <c:baseTimeUnit val="months"/>
      </c:dateAx>
      <c:valAx>
        <c:axId val="188024416"/>
        <c:scaling>
          <c:orientation val="minMax"/>
        </c:scaling>
        <c:delete val="0"/>
        <c:axPos val="l"/>
        <c:majorGridlines>
          <c:spPr>
            <a:ln w="9525" cap="flat" cmpd="sng" algn="ctr">
              <a:solidFill>
                <a:schemeClr val="lt1">
                  <a:lumMod val="95000"/>
                  <a:alpha val="1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88022848"/>
        <c:crosses val="autoZero"/>
        <c:crossBetween val="between"/>
      </c:valAx>
      <c:valAx>
        <c:axId val="188023240"/>
        <c:scaling>
          <c:orientation val="minMax"/>
        </c:scaling>
        <c:delete val="0"/>
        <c:axPos val="r"/>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88020104"/>
        <c:crosses val="max"/>
        <c:crossBetween val="between"/>
      </c:valAx>
      <c:dateAx>
        <c:axId val="188020104"/>
        <c:scaling>
          <c:orientation val="minMax"/>
        </c:scaling>
        <c:delete val="1"/>
        <c:axPos val="b"/>
        <c:numFmt formatCode="mmm\-yy" sourceLinked="1"/>
        <c:majorTickMark val="out"/>
        <c:minorTickMark val="none"/>
        <c:tickLblPos val="nextTo"/>
        <c:crossAx val="188023240"/>
        <c:crosses val="autoZero"/>
        <c:auto val="1"/>
        <c:lblOffset val="100"/>
        <c:baseTimeUnit val="months"/>
      </c:date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solidFill>
      <a:schemeClr val="bg2">
        <a:lumMod val="25000"/>
      </a:schemeClr>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a:t>Active Internet Subscriptions: </a:t>
            </a:r>
            <a:r>
              <a:rPr lang="en-US" dirty="0" smtClean="0"/>
              <a:t>Nov</a:t>
            </a:r>
            <a:r>
              <a:rPr lang="en-US" baseline="0" dirty="0" smtClean="0"/>
              <a:t> 20</a:t>
            </a:r>
            <a:r>
              <a:rPr lang="en-US" dirty="0" smtClean="0"/>
              <a:t>14 – Nov</a:t>
            </a:r>
            <a:r>
              <a:rPr lang="en-US" baseline="0" dirty="0" smtClean="0"/>
              <a:t> 20</a:t>
            </a:r>
            <a:r>
              <a:rPr lang="en-US" dirty="0" smtClean="0"/>
              <a:t>15</a:t>
            </a:r>
            <a:endParaRPr lang="en-US" dirty="0"/>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Graphs!$B$178</c:f>
              <c:strCache>
                <c:ptCount val="1"/>
                <c:pt idx="0">
                  <c:v>Active Internet Subscriptions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invertIfNegative val="0"/>
          <c:cat>
            <c:numRef>
              <c:f>Graphs!$C$177:$P$177</c:f>
              <c:numCache>
                <c:formatCode>mmm\-yy</c:formatCode>
                <c:ptCount val="14"/>
                <c:pt idx="0">
                  <c:v>41957</c:v>
                </c:pt>
                <c:pt idx="1">
                  <c:v>41974</c:v>
                </c:pt>
                <c:pt idx="2">
                  <c:v>42019</c:v>
                </c:pt>
                <c:pt idx="3">
                  <c:v>42050</c:v>
                </c:pt>
                <c:pt idx="4" formatCode="[$-409]mmm\-yy;@">
                  <c:v>42078</c:v>
                </c:pt>
                <c:pt idx="5">
                  <c:v>42109</c:v>
                </c:pt>
                <c:pt idx="6">
                  <c:v>42139</c:v>
                </c:pt>
                <c:pt idx="7">
                  <c:v>42170</c:v>
                </c:pt>
                <c:pt idx="8">
                  <c:v>42200</c:v>
                </c:pt>
                <c:pt idx="9">
                  <c:v>42231</c:v>
                </c:pt>
                <c:pt idx="10">
                  <c:v>42231</c:v>
                </c:pt>
                <c:pt idx="11">
                  <c:v>42262</c:v>
                </c:pt>
                <c:pt idx="12">
                  <c:v>42278</c:v>
                </c:pt>
                <c:pt idx="13">
                  <c:v>42309</c:v>
                </c:pt>
              </c:numCache>
            </c:numRef>
          </c:cat>
          <c:val>
            <c:numRef>
              <c:f>Graphs!$C$178:$P$178</c:f>
              <c:numCache>
                <c:formatCode>#,##0</c:formatCode>
                <c:ptCount val="14"/>
                <c:pt idx="0">
                  <c:v>74241805</c:v>
                </c:pt>
                <c:pt idx="1">
                  <c:v>76492866</c:v>
                </c:pt>
                <c:pt idx="2">
                  <c:v>82061747</c:v>
                </c:pt>
                <c:pt idx="3">
                  <c:v>83377782</c:v>
                </c:pt>
                <c:pt idx="4" formatCode="_(* #,##0_);_(* \(#,##0\);_(* &quot;-&quot;??_);_(@_)">
                  <c:v>85482630</c:v>
                </c:pt>
                <c:pt idx="5" formatCode="_(* #,##0_);_(* \(#,##0\);_(* &quot;-&quot;??_);_(@_)">
                  <c:v>87069981</c:v>
                </c:pt>
                <c:pt idx="6" formatCode="_(* #,##0_);_(* \(#,##0\);_(* &quot;-&quot;??_);_(@_)">
                  <c:v>88298464</c:v>
                </c:pt>
                <c:pt idx="7" formatCode="_(* #,##0_);_(* \(#,##0\);_(* &quot;-&quot;??_);_(@_)">
                  <c:v>92829513</c:v>
                </c:pt>
                <c:pt idx="8" formatCode="_(* #,##0_);_(* \(#,##0\);_(* &quot;-&quot;??_);_(@_)">
                  <c:v>93565774</c:v>
                </c:pt>
                <c:pt idx="9">
                  <c:v>95379203</c:v>
                </c:pt>
                <c:pt idx="10">
                  <c:v>95379203</c:v>
                </c:pt>
                <c:pt idx="11">
                  <c:v>97226248</c:v>
                </c:pt>
                <c:pt idx="12">
                  <c:v>97682517</c:v>
                </c:pt>
                <c:pt idx="13">
                  <c:v>97824017</c:v>
                </c:pt>
              </c:numCache>
            </c:numRef>
          </c:val>
        </c:ser>
        <c:dLbls>
          <c:showLegendKey val="0"/>
          <c:showVal val="0"/>
          <c:showCatName val="0"/>
          <c:showSerName val="0"/>
          <c:showPercent val="0"/>
          <c:showBubbleSize val="0"/>
        </c:dLbls>
        <c:gapWidth val="150"/>
        <c:shape val="box"/>
        <c:axId val="188027160"/>
        <c:axId val="188024808"/>
        <c:axId val="0"/>
      </c:bar3DChart>
      <c:dateAx>
        <c:axId val="188027160"/>
        <c:scaling>
          <c:orientation val="minMax"/>
        </c:scaling>
        <c:delete val="0"/>
        <c:axPos val="b"/>
        <c:numFmt formatCode="mmm\-yy" sourceLinked="1"/>
        <c:majorTickMark val="out"/>
        <c:minorTickMark val="none"/>
        <c:tickLblPos val="nextTo"/>
        <c:spPr>
          <a:noFill/>
          <a:ln w="9525" cap="flat" cmpd="sng" algn="ctr">
            <a:solidFill>
              <a:schemeClr val="lt1">
                <a:lumMod val="95000"/>
                <a:alpha val="10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188024808"/>
        <c:crosses val="autoZero"/>
        <c:auto val="1"/>
        <c:lblOffset val="100"/>
        <c:baseTimeUnit val="months"/>
      </c:dateAx>
      <c:valAx>
        <c:axId val="188024808"/>
        <c:scaling>
          <c:orientation val="minMax"/>
        </c:scaling>
        <c:delete val="0"/>
        <c:axPos val="l"/>
        <c:majorGridlines>
          <c:spPr>
            <a:ln w="9525" cap="flat" cmpd="sng" algn="ctr">
              <a:solidFill>
                <a:schemeClr val="lt1">
                  <a:lumMod val="95000"/>
                  <a:alpha val="1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188027160"/>
        <c:crosses val="autoZero"/>
        <c:crossBetween val="between"/>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gradFill>
        <a:gsLst>
          <a:gs pos="100000">
            <a:schemeClr val="dk1">
              <a:lumMod val="95000"/>
              <a:lumOff val="5000"/>
            </a:schemeClr>
          </a:gs>
          <a:gs pos="0">
            <a:schemeClr val="dk1">
              <a:lumMod val="75000"/>
              <a:lumOff val="25000"/>
            </a:schemeClr>
          </a:gs>
        </a:gsLst>
        <a:path path="circle">
          <a:fillToRect l="50000" t="50000" r="50000" b="50000"/>
        </a:path>
      </a:gradFill>
      <a:ln w="9525">
        <a:solidFill>
          <a:schemeClr val="dk1">
            <a:lumMod val="75000"/>
            <a:lumOff val="25000"/>
          </a:schemeClr>
        </a:solidFill>
      </a:ln>
    </cs:spPr>
  </cs:downBar>
  <cs:dropLine>
    <cs:lnRef idx="0"/>
    <cs:fillRef idx="0"/>
    <cs:effectRef idx="0"/>
    <cs:fontRef idx="minor">
      <a:schemeClr val="tx1"/>
    </cs:fontRef>
    <cs:spPr>
      <a:ln w="9525" cap="flat" cmpd="sng" algn="ctr">
        <a:solidFill>
          <a:schemeClr val="lt1"/>
        </a:solidFill>
        <a:round/>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cap="flat" cmpd="sng" algn="ctr">
        <a:solidFill>
          <a:schemeClr val="lt1"/>
        </a:solidFill>
        <a:round/>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gradFill>
        <a:gsLst>
          <a:gs pos="100000">
            <a:schemeClr val="lt1">
              <a:lumMod val="85000"/>
            </a:schemeClr>
          </a:gs>
          <a:gs pos="0">
            <a:schemeClr val="lt1"/>
          </a:gs>
        </a:gsLst>
        <a:path path="circle">
          <a:fillToRect l="50000" t="50000" r="50000" b="50000"/>
        </a:path>
      </a:gradFill>
      <a:ln w="9525" cap="flat" cmpd="sng" algn="ctr">
        <a:solidFill>
          <a:schemeClr val="lt1"/>
        </a:solidFill>
        <a:round/>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33">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9525" cap="flat" cmpd="sng" algn="ctr">
        <a:solidFill>
          <a:schemeClr val="lt1">
            <a:lumMod val="95000"/>
            <a:alpha val="10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diagrams/_rels/data3.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6ACB3A-FCA6-4192-BA9A-FBA8C9B9C844}" type="doc">
      <dgm:prSet loTypeId="urn:microsoft.com/office/officeart/2005/8/layout/chevron2" loCatId="list" qsTypeId="urn:microsoft.com/office/officeart/2005/8/quickstyle/simple1" qsCatId="simple" csTypeId="urn:microsoft.com/office/officeart/2005/8/colors/accent3_1" csCatId="accent3" phldr="1"/>
      <dgm:spPr/>
      <dgm:t>
        <a:bodyPr/>
        <a:lstStyle/>
        <a:p>
          <a:endParaRPr lang="en-US"/>
        </a:p>
      </dgm:t>
    </dgm:pt>
    <dgm:pt modelId="{34011AC5-FECC-4BF7-B059-D9CB6C5ADD58}">
      <dgm:prSet phldrT="[Text]"/>
      <dgm:spPr/>
      <dgm:t>
        <a:bodyPr/>
        <a:lstStyle/>
        <a:p>
          <a:r>
            <a:rPr lang="en-US" dirty="0" smtClean="0"/>
            <a:t>1</a:t>
          </a:r>
          <a:endParaRPr lang="en-US" dirty="0"/>
        </a:p>
      </dgm:t>
    </dgm:pt>
    <dgm:pt modelId="{A9DDEF21-5EE0-41E7-9101-352115AF8C6B}" type="parTrans" cxnId="{39FDA450-BCB4-4623-8CAD-0DE83DD2D5C6}">
      <dgm:prSet/>
      <dgm:spPr/>
      <dgm:t>
        <a:bodyPr/>
        <a:lstStyle/>
        <a:p>
          <a:endParaRPr lang="en-US"/>
        </a:p>
      </dgm:t>
    </dgm:pt>
    <dgm:pt modelId="{D2D5B0EC-51DA-43BF-9871-F55CD687F67D}" type="sibTrans" cxnId="{39FDA450-BCB4-4623-8CAD-0DE83DD2D5C6}">
      <dgm:prSet/>
      <dgm:spPr/>
      <dgm:t>
        <a:bodyPr/>
        <a:lstStyle/>
        <a:p>
          <a:endParaRPr lang="en-US"/>
        </a:p>
      </dgm:t>
    </dgm:pt>
    <dgm:pt modelId="{232496FC-20EB-460E-ABE1-A4044EF4AAA2}">
      <dgm:prSet phldrT="[Text]"/>
      <dgm:spPr/>
      <dgm:t>
        <a:bodyPr/>
        <a:lstStyle/>
        <a:p>
          <a:r>
            <a:rPr lang="en-US" dirty="0" smtClean="0"/>
            <a:t>Facilitate investment and entry into the market</a:t>
          </a:r>
          <a:endParaRPr lang="en-US" dirty="0"/>
        </a:p>
      </dgm:t>
    </dgm:pt>
    <dgm:pt modelId="{59FDEBD8-FCAC-402F-A581-CE748A54CFBF}" type="parTrans" cxnId="{F4DD57D9-561C-41C6-9BCD-1F6724C57482}">
      <dgm:prSet/>
      <dgm:spPr/>
      <dgm:t>
        <a:bodyPr/>
        <a:lstStyle/>
        <a:p>
          <a:endParaRPr lang="en-US"/>
        </a:p>
      </dgm:t>
    </dgm:pt>
    <dgm:pt modelId="{62434D46-027C-4682-AA2B-49334E3969CE}" type="sibTrans" cxnId="{F4DD57D9-561C-41C6-9BCD-1F6724C57482}">
      <dgm:prSet/>
      <dgm:spPr/>
      <dgm:t>
        <a:bodyPr/>
        <a:lstStyle/>
        <a:p>
          <a:endParaRPr lang="en-US"/>
        </a:p>
      </dgm:t>
    </dgm:pt>
    <dgm:pt modelId="{14524D72-B0EE-49E9-A2A4-3C6B7C3D1A59}">
      <dgm:prSet phldrT="[Text]"/>
      <dgm:spPr/>
      <dgm:t>
        <a:bodyPr/>
        <a:lstStyle/>
        <a:p>
          <a:r>
            <a:rPr lang="en-US" dirty="0" smtClean="0"/>
            <a:t>2</a:t>
          </a:r>
          <a:endParaRPr lang="en-US" dirty="0"/>
        </a:p>
      </dgm:t>
    </dgm:pt>
    <dgm:pt modelId="{DE6E710F-D7EE-4EB7-B4ED-F0F1C63EDA2C}" type="parTrans" cxnId="{7AB50EE5-1536-4D3B-AF4B-D38465212964}">
      <dgm:prSet/>
      <dgm:spPr/>
      <dgm:t>
        <a:bodyPr/>
        <a:lstStyle/>
        <a:p>
          <a:endParaRPr lang="en-US"/>
        </a:p>
      </dgm:t>
    </dgm:pt>
    <dgm:pt modelId="{8DEE45EB-BDD9-4C08-A991-883933A56948}" type="sibTrans" cxnId="{7AB50EE5-1536-4D3B-AF4B-D38465212964}">
      <dgm:prSet/>
      <dgm:spPr/>
      <dgm:t>
        <a:bodyPr/>
        <a:lstStyle/>
        <a:p>
          <a:endParaRPr lang="en-US"/>
        </a:p>
      </dgm:t>
    </dgm:pt>
    <dgm:pt modelId="{23AE5FB5-F9BC-47FC-B6AA-BED4F3870862}">
      <dgm:prSet phldrT="[Text]"/>
      <dgm:spPr/>
      <dgm:t>
        <a:bodyPr/>
        <a:lstStyle/>
        <a:p>
          <a:r>
            <a:rPr lang="en-US" dirty="0" smtClean="0"/>
            <a:t>Encourage and guard competition in the market</a:t>
          </a:r>
          <a:endParaRPr lang="en-US" dirty="0"/>
        </a:p>
      </dgm:t>
    </dgm:pt>
    <dgm:pt modelId="{E14EA380-0320-4381-93CE-C43F48B14FC7}" type="parTrans" cxnId="{31919CB3-6048-43A5-9EAD-FA89A5C7B405}">
      <dgm:prSet/>
      <dgm:spPr/>
      <dgm:t>
        <a:bodyPr/>
        <a:lstStyle/>
        <a:p>
          <a:endParaRPr lang="en-US"/>
        </a:p>
      </dgm:t>
    </dgm:pt>
    <dgm:pt modelId="{8AFC62E0-1907-4265-8988-03A588A566DB}" type="sibTrans" cxnId="{31919CB3-6048-43A5-9EAD-FA89A5C7B405}">
      <dgm:prSet/>
      <dgm:spPr/>
      <dgm:t>
        <a:bodyPr/>
        <a:lstStyle/>
        <a:p>
          <a:endParaRPr lang="en-US"/>
        </a:p>
      </dgm:t>
    </dgm:pt>
    <dgm:pt modelId="{789496E0-C8D9-43D9-9E37-7EC0A3753158}">
      <dgm:prSet phldrT="[Text]"/>
      <dgm:spPr/>
      <dgm:t>
        <a:bodyPr/>
        <a:lstStyle/>
        <a:p>
          <a:r>
            <a:rPr lang="en-US" dirty="0" smtClean="0"/>
            <a:t>3</a:t>
          </a:r>
          <a:endParaRPr lang="en-US" dirty="0"/>
        </a:p>
      </dgm:t>
    </dgm:pt>
    <dgm:pt modelId="{42D8517E-E74C-4C81-8915-2A57E79B4045}" type="parTrans" cxnId="{77080BAA-22ED-4E4F-AF8A-5B341D033442}">
      <dgm:prSet/>
      <dgm:spPr/>
      <dgm:t>
        <a:bodyPr/>
        <a:lstStyle/>
        <a:p>
          <a:endParaRPr lang="en-US"/>
        </a:p>
      </dgm:t>
    </dgm:pt>
    <dgm:pt modelId="{CBE93EEB-EE75-403F-99A8-A486E1553379}" type="sibTrans" cxnId="{77080BAA-22ED-4E4F-AF8A-5B341D033442}">
      <dgm:prSet/>
      <dgm:spPr/>
      <dgm:t>
        <a:bodyPr/>
        <a:lstStyle/>
        <a:p>
          <a:endParaRPr lang="en-US"/>
        </a:p>
      </dgm:t>
    </dgm:pt>
    <dgm:pt modelId="{ED792BE7-6E8B-41B7-B214-267FCA189916}">
      <dgm:prSet phldrT="[Text]"/>
      <dgm:spPr/>
      <dgm:t>
        <a:bodyPr/>
        <a:lstStyle/>
        <a:p>
          <a:r>
            <a:rPr lang="en-US" dirty="0" smtClean="0"/>
            <a:t>Protect the rights and interests of service providers and consumers</a:t>
          </a:r>
          <a:endParaRPr lang="en-US" dirty="0"/>
        </a:p>
      </dgm:t>
    </dgm:pt>
    <dgm:pt modelId="{1A94F0C4-6EC8-4F5A-8EB4-C0432F6159D2}" type="parTrans" cxnId="{9465DF41-FE07-4645-95C1-38A976B8EE54}">
      <dgm:prSet/>
      <dgm:spPr/>
      <dgm:t>
        <a:bodyPr/>
        <a:lstStyle/>
        <a:p>
          <a:endParaRPr lang="en-US"/>
        </a:p>
      </dgm:t>
    </dgm:pt>
    <dgm:pt modelId="{811C44BA-DBBA-4C04-A4F6-DBCE44BD8E89}" type="sibTrans" cxnId="{9465DF41-FE07-4645-95C1-38A976B8EE54}">
      <dgm:prSet/>
      <dgm:spPr/>
      <dgm:t>
        <a:bodyPr/>
        <a:lstStyle/>
        <a:p>
          <a:endParaRPr lang="en-US"/>
        </a:p>
      </dgm:t>
    </dgm:pt>
    <dgm:pt modelId="{00C5EA44-9378-4243-BD59-A41A51C1FDB9}">
      <dgm:prSet/>
      <dgm:spPr/>
      <dgm:t>
        <a:bodyPr/>
        <a:lstStyle/>
        <a:p>
          <a:r>
            <a:rPr lang="en-US" dirty="0" smtClean="0"/>
            <a:t>5</a:t>
          </a:r>
          <a:endParaRPr lang="en-US" dirty="0"/>
        </a:p>
      </dgm:t>
    </dgm:pt>
    <dgm:pt modelId="{2A94E672-36A0-410C-9191-3A0C3F861193}" type="parTrans" cxnId="{697E2B4E-E3A9-4440-BFF1-BBEE994BF9F0}">
      <dgm:prSet/>
      <dgm:spPr/>
      <dgm:t>
        <a:bodyPr/>
        <a:lstStyle/>
        <a:p>
          <a:endParaRPr lang="en-US"/>
        </a:p>
      </dgm:t>
    </dgm:pt>
    <dgm:pt modelId="{530BEFD3-D9C5-42AF-B891-58C538824864}" type="sibTrans" cxnId="{697E2B4E-E3A9-4440-BFF1-BBEE994BF9F0}">
      <dgm:prSet/>
      <dgm:spPr/>
      <dgm:t>
        <a:bodyPr/>
        <a:lstStyle/>
        <a:p>
          <a:endParaRPr lang="en-US"/>
        </a:p>
      </dgm:t>
    </dgm:pt>
    <dgm:pt modelId="{276820F5-22BB-463D-B7B2-69E73E925C84}">
      <dgm:prSet/>
      <dgm:spPr/>
      <dgm:t>
        <a:bodyPr/>
        <a:lstStyle/>
        <a:p>
          <a:r>
            <a:rPr lang="en-US" dirty="0" smtClean="0"/>
            <a:t>4</a:t>
          </a:r>
          <a:endParaRPr lang="en-US" dirty="0"/>
        </a:p>
      </dgm:t>
    </dgm:pt>
    <dgm:pt modelId="{4475BCA9-DB77-41C7-9895-24C56F1B577F}" type="parTrans" cxnId="{A8DE67D0-4874-43C7-A764-ABFC5F71975C}">
      <dgm:prSet/>
      <dgm:spPr/>
      <dgm:t>
        <a:bodyPr/>
        <a:lstStyle/>
        <a:p>
          <a:endParaRPr lang="en-US"/>
        </a:p>
      </dgm:t>
    </dgm:pt>
    <dgm:pt modelId="{EB4E8139-E9F2-4B07-BA17-CA690E0C126C}" type="sibTrans" cxnId="{A8DE67D0-4874-43C7-A764-ABFC5F71975C}">
      <dgm:prSet/>
      <dgm:spPr/>
      <dgm:t>
        <a:bodyPr/>
        <a:lstStyle/>
        <a:p>
          <a:endParaRPr lang="en-US"/>
        </a:p>
      </dgm:t>
    </dgm:pt>
    <dgm:pt modelId="{9700D234-4B75-4F88-B1B4-5B5C382FE9E2}">
      <dgm:prSet/>
      <dgm:spPr/>
      <dgm:t>
        <a:bodyPr/>
        <a:lstStyle/>
        <a:p>
          <a:r>
            <a:rPr lang="en-US" dirty="0" smtClean="0"/>
            <a:t>Advise the Minister on formulation of policies and other matters</a:t>
          </a:r>
          <a:endParaRPr lang="en-US" dirty="0"/>
        </a:p>
      </dgm:t>
    </dgm:pt>
    <dgm:pt modelId="{F400DDEE-D21D-44FE-BA22-491AE69ABD4C}" type="parTrans" cxnId="{7CDC4A14-30D5-488E-BC8F-E5DA054C47FA}">
      <dgm:prSet/>
      <dgm:spPr/>
      <dgm:t>
        <a:bodyPr/>
        <a:lstStyle/>
        <a:p>
          <a:endParaRPr lang="en-US"/>
        </a:p>
      </dgm:t>
    </dgm:pt>
    <dgm:pt modelId="{45B26F5A-E1A7-4091-B955-6CF740A75429}" type="sibTrans" cxnId="{7CDC4A14-30D5-488E-BC8F-E5DA054C47FA}">
      <dgm:prSet/>
      <dgm:spPr/>
      <dgm:t>
        <a:bodyPr/>
        <a:lstStyle/>
        <a:p>
          <a:endParaRPr lang="en-US"/>
        </a:p>
      </dgm:t>
    </dgm:pt>
    <dgm:pt modelId="{F51AB495-7341-4BDA-B5EF-2E20B2AB9F5B}">
      <dgm:prSet/>
      <dgm:spPr/>
      <dgm:t>
        <a:bodyPr/>
        <a:lstStyle/>
        <a:p>
          <a:r>
            <a:rPr lang="en-US" dirty="0" smtClean="0"/>
            <a:t>Facilitate universal access</a:t>
          </a:r>
          <a:endParaRPr lang="en-US" dirty="0"/>
        </a:p>
      </dgm:t>
    </dgm:pt>
    <dgm:pt modelId="{9B056784-14ED-4884-BB87-7DCB191BE200}" type="parTrans" cxnId="{831DE8C1-1AEB-4520-9F2B-66CE61357FBD}">
      <dgm:prSet/>
      <dgm:spPr/>
      <dgm:t>
        <a:bodyPr/>
        <a:lstStyle/>
        <a:p>
          <a:endParaRPr lang="en-US"/>
        </a:p>
      </dgm:t>
    </dgm:pt>
    <dgm:pt modelId="{5CC5EA6A-2CBD-4EEF-8879-B1154843FCED}" type="sibTrans" cxnId="{831DE8C1-1AEB-4520-9F2B-66CE61357FBD}">
      <dgm:prSet/>
      <dgm:spPr/>
      <dgm:t>
        <a:bodyPr/>
        <a:lstStyle/>
        <a:p>
          <a:endParaRPr lang="en-US"/>
        </a:p>
      </dgm:t>
    </dgm:pt>
    <dgm:pt modelId="{579F46AF-0492-4EF5-A4BB-D2BB62C681F2}" type="pres">
      <dgm:prSet presAssocID="{CE6ACB3A-FCA6-4192-BA9A-FBA8C9B9C844}" presName="linearFlow" presStyleCnt="0">
        <dgm:presLayoutVars>
          <dgm:dir/>
          <dgm:animLvl val="lvl"/>
          <dgm:resizeHandles val="exact"/>
        </dgm:presLayoutVars>
      </dgm:prSet>
      <dgm:spPr/>
      <dgm:t>
        <a:bodyPr/>
        <a:lstStyle/>
        <a:p>
          <a:endParaRPr lang="en-US"/>
        </a:p>
      </dgm:t>
    </dgm:pt>
    <dgm:pt modelId="{734B7F65-168C-44B3-BE29-E5AC7EF232DA}" type="pres">
      <dgm:prSet presAssocID="{34011AC5-FECC-4BF7-B059-D9CB6C5ADD58}" presName="composite" presStyleCnt="0"/>
      <dgm:spPr/>
      <dgm:t>
        <a:bodyPr/>
        <a:lstStyle/>
        <a:p>
          <a:endParaRPr lang="en-US"/>
        </a:p>
      </dgm:t>
    </dgm:pt>
    <dgm:pt modelId="{F4061E81-5CC9-4AA4-9E33-5C858BA9BCE2}" type="pres">
      <dgm:prSet presAssocID="{34011AC5-FECC-4BF7-B059-D9CB6C5ADD58}" presName="parentText" presStyleLbl="alignNode1" presStyleIdx="0" presStyleCnt="5">
        <dgm:presLayoutVars>
          <dgm:chMax val="1"/>
          <dgm:bulletEnabled val="1"/>
        </dgm:presLayoutVars>
      </dgm:prSet>
      <dgm:spPr/>
      <dgm:t>
        <a:bodyPr/>
        <a:lstStyle/>
        <a:p>
          <a:endParaRPr lang="en-US"/>
        </a:p>
      </dgm:t>
    </dgm:pt>
    <dgm:pt modelId="{75848642-97EE-42B3-B70A-0A7F2065C263}" type="pres">
      <dgm:prSet presAssocID="{34011AC5-FECC-4BF7-B059-D9CB6C5ADD58}" presName="descendantText" presStyleLbl="alignAcc1" presStyleIdx="0" presStyleCnt="5">
        <dgm:presLayoutVars>
          <dgm:bulletEnabled val="1"/>
        </dgm:presLayoutVars>
      </dgm:prSet>
      <dgm:spPr/>
      <dgm:t>
        <a:bodyPr/>
        <a:lstStyle/>
        <a:p>
          <a:endParaRPr lang="en-US"/>
        </a:p>
      </dgm:t>
    </dgm:pt>
    <dgm:pt modelId="{D2CF11F6-8309-4985-9B70-F5681DF83989}" type="pres">
      <dgm:prSet presAssocID="{D2D5B0EC-51DA-43BF-9871-F55CD687F67D}" presName="sp" presStyleCnt="0"/>
      <dgm:spPr/>
      <dgm:t>
        <a:bodyPr/>
        <a:lstStyle/>
        <a:p>
          <a:endParaRPr lang="en-US"/>
        </a:p>
      </dgm:t>
    </dgm:pt>
    <dgm:pt modelId="{AC8AE78B-0F3A-426C-BF33-D6938ED09086}" type="pres">
      <dgm:prSet presAssocID="{14524D72-B0EE-49E9-A2A4-3C6B7C3D1A59}" presName="composite" presStyleCnt="0"/>
      <dgm:spPr/>
      <dgm:t>
        <a:bodyPr/>
        <a:lstStyle/>
        <a:p>
          <a:endParaRPr lang="en-US"/>
        </a:p>
      </dgm:t>
    </dgm:pt>
    <dgm:pt modelId="{80E0E323-A9EE-404E-84FD-9A79D4D8C9A1}" type="pres">
      <dgm:prSet presAssocID="{14524D72-B0EE-49E9-A2A4-3C6B7C3D1A59}" presName="parentText" presStyleLbl="alignNode1" presStyleIdx="1" presStyleCnt="5">
        <dgm:presLayoutVars>
          <dgm:chMax val="1"/>
          <dgm:bulletEnabled val="1"/>
        </dgm:presLayoutVars>
      </dgm:prSet>
      <dgm:spPr/>
      <dgm:t>
        <a:bodyPr/>
        <a:lstStyle/>
        <a:p>
          <a:endParaRPr lang="en-US"/>
        </a:p>
      </dgm:t>
    </dgm:pt>
    <dgm:pt modelId="{E434255D-57A5-4BD3-B592-FE1716A4ED37}" type="pres">
      <dgm:prSet presAssocID="{14524D72-B0EE-49E9-A2A4-3C6B7C3D1A59}" presName="descendantText" presStyleLbl="alignAcc1" presStyleIdx="1" presStyleCnt="5">
        <dgm:presLayoutVars>
          <dgm:bulletEnabled val="1"/>
        </dgm:presLayoutVars>
      </dgm:prSet>
      <dgm:spPr/>
      <dgm:t>
        <a:bodyPr/>
        <a:lstStyle/>
        <a:p>
          <a:endParaRPr lang="en-US"/>
        </a:p>
      </dgm:t>
    </dgm:pt>
    <dgm:pt modelId="{5B098BF9-286B-420F-8FB8-B0F23BA133FB}" type="pres">
      <dgm:prSet presAssocID="{8DEE45EB-BDD9-4C08-A991-883933A56948}" presName="sp" presStyleCnt="0"/>
      <dgm:spPr/>
      <dgm:t>
        <a:bodyPr/>
        <a:lstStyle/>
        <a:p>
          <a:endParaRPr lang="en-US"/>
        </a:p>
      </dgm:t>
    </dgm:pt>
    <dgm:pt modelId="{37791D6C-63D8-4DD5-8DE3-A50260D8B853}" type="pres">
      <dgm:prSet presAssocID="{789496E0-C8D9-43D9-9E37-7EC0A3753158}" presName="composite" presStyleCnt="0"/>
      <dgm:spPr/>
      <dgm:t>
        <a:bodyPr/>
        <a:lstStyle/>
        <a:p>
          <a:endParaRPr lang="en-US"/>
        </a:p>
      </dgm:t>
    </dgm:pt>
    <dgm:pt modelId="{9952075B-EAC8-4AD7-A194-387E79006253}" type="pres">
      <dgm:prSet presAssocID="{789496E0-C8D9-43D9-9E37-7EC0A3753158}" presName="parentText" presStyleLbl="alignNode1" presStyleIdx="2" presStyleCnt="5">
        <dgm:presLayoutVars>
          <dgm:chMax val="1"/>
          <dgm:bulletEnabled val="1"/>
        </dgm:presLayoutVars>
      </dgm:prSet>
      <dgm:spPr/>
      <dgm:t>
        <a:bodyPr/>
        <a:lstStyle/>
        <a:p>
          <a:endParaRPr lang="en-US"/>
        </a:p>
      </dgm:t>
    </dgm:pt>
    <dgm:pt modelId="{EED93833-2FA0-4C0F-8731-D6D2C29584A7}" type="pres">
      <dgm:prSet presAssocID="{789496E0-C8D9-43D9-9E37-7EC0A3753158}" presName="descendantText" presStyleLbl="alignAcc1" presStyleIdx="2" presStyleCnt="5">
        <dgm:presLayoutVars>
          <dgm:bulletEnabled val="1"/>
        </dgm:presLayoutVars>
      </dgm:prSet>
      <dgm:spPr/>
      <dgm:t>
        <a:bodyPr/>
        <a:lstStyle/>
        <a:p>
          <a:endParaRPr lang="en-US"/>
        </a:p>
      </dgm:t>
    </dgm:pt>
    <dgm:pt modelId="{5C759B3A-0209-4B64-829D-57A9A01D85E1}" type="pres">
      <dgm:prSet presAssocID="{CBE93EEB-EE75-403F-99A8-A486E1553379}" presName="sp" presStyleCnt="0"/>
      <dgm:spPr/>
      <dgm:t>
        <a:bodyPr/>
        <a:lstStyle/>
        <a:p>
          <a:endParaRPr lang="en-US"/>
        </a:p>
      </dgm:t>
    </dgm:pt>
    <dgm:pt modelId="{11AC83F0-BED1-443F-8019-8C4B2C911F50}" type="pres">
      <dgm:prSet presAssocID="{276820F5-22BB-463D-B7B2-69E73E925C84}" presName="composite" presStyleCnt="0"/>
      <dgm:spPr/>
      <dgm:t>
        <a:bodyPr/>
        <a:lstStyle/>
        <a:p>
          <a:endParaRPr lang="en-US"/>
        </a:p>
      </dgm:t>
    </dgm:pt>
    <dgm:pt modelId="{DE963D9D-D4C5-4798-92EF-33BE5754744D}" type="pres">
      <dgm:prSet presAssocID="{276820F5-22BB-463D-B7B2-69E73E925C84}" presName="parentText" presStyleLbl="alignNode1" presStyleIdx="3" presStyleCnt="5">
        <dgm:presLayoutVars>
          <dgm:chMax val="1"/>
          <dgm:bulletEnabled val="1"/>
        </dgm:presLayoutVars>
      </dgm:prSet>
      <dgm:spPr/>
      <dgm:t>
        <a:bodyPr/>
        <a:lstStyle/>
        <a:p>
          <a:endParaRPr lang="en-US"/>
        </a:p>
      </dgm:t>
    </dgm:pt>
    <dgm:pt modelId="{11289C9E-722E-48AD-B843-5685F5584F35}" type="pres">
      <dgm:prSet presAssocID="{276820F5-22BB-463D-B7B2-69E73E925C84}" presName="descendantText" presStyleLbl="alignAcc1" presStyleIdx="3" presStyleCnt="5">
        <dgm:presLayoutVars>
          <dgm:bulletEnabled val="1"/>
        </dgm:presLayoutVars>
      </dgm:prSet>
      <dgm:spPr/>
      <dgm:t>
        <a:bodyPr/>
        <a:lstStyle/>
        <a:p>
          <a:endParaRPr lang="en-US"/>
        </a:p>
      </dgm:t>
    </dgm:pt>
    <dgm:pt modelId="{85007A33-AA80-45A0-A969-6E7BEA009106}" type="pres">
      <dgm:prSet presAssocID="{EB4E8139-E9F2-4B07-BA17-CA690E0C126C}" presName="sp" presStyleCnt="0"/>
      <dgm:spPr/>
      <dgm:t>
        <a:bodyPr/>
        <a:lstStyle/>
        <a:p>
          <a:endParaRPr lang="en-US"/>
        </a:p>
      </dgm:t>
    </dgm:pt>
    <dgm:pt modelId="{F7471EBA-1044-4287-BB21-9EE32BE5E16D}" type="pres">
      <dgm:prSet presAssocID="{00C5EA44-9378-4243-BD59-A41A51C1FDB9}" presName="composite" presStyleCnt="0"/>
      <dgm:spPr/>
      <dgm:t>
        <a:bodyPr/>
        <a:lstStyle/>
        <a:p>
          <a:endParaRPr lang="en-US"/>
        </a:p>
      </dgm:t>
    </dgm:pt>
    <dgm:pt modelId="{4006EFD0-A53E-414B-921E-5F6868BB69C7}" type="pres">
      <dgm:prSet presAssocID="{00C5EA44-9378-4243-BD59-A41A51C1FDB9}" presName="parentText" presStyleLbl="alignNode1" presStyleIdx="4" presStyleCnt="5">
        <dgm:presLayoutVars>
          <dgm:chMax val="1"/>
          <dgm:bulletEnabled val="1"/>
        </dgm:presLayoutVars>
      </dgm:prSet>
      <dgm:spPr/>
      <dgm:t>
        <a:bodyPr/>
        <a:lstStyle/>
        <a:p>
          <a:endParaRPr lang="en-US"/>
        </a:p>
      </dgm:t>
    </dgm:pt>
    <dgm:pt modelId="{D18D0BF2-ED66-4DE4-A77F-97D2D73CB2BF}" type="pres">
      <dgm:prSet presAssocID="{00C5EA44-9378-4243-BD59-A41A51C1FDB9}" presName="descendantText" presStyleLbl="alignAcc1" presStyleIdx="4" presStyleCnt="5">
        <dgm:presLayoutVars>
          <dgm:bulletEnabled val="1"/>
        </dgm:presLayoutVars>
      </dgm:prSet>
      <dgm:spPr/>
      <dgm:t>
        <a:bodyPr/>
        <a:lstStyle/>
        <a:p>
          <a:endParaRPr lang="en-US"/>
        </a:p>
      </dgm:t>
    </dgm:pt>
  </dgm:ptLst>
  <dgm:cxnLst>
    <dgm:cxn modelId="{697E2B4E-E3A9-4440-BFF1-BBEE994BF9F0}" srcId="{CE6ACB3A-FCA6-4192-BA9A-FBA8C9B9C844}" destId="{00C5EA44-9378-4243-BD59-A41A51C1FDB9}" srcOrd="4" destOrd="0" parTransId="{2A94E672-36A0-410C-9191-3A0C3F861193}" sibTransId="{530BEFD3-D9C5-42AF-B891-58C538824864}"/>
    <dgm:cxn modelId="{9465DF41-FE07-4645-95C1-38A976B8EE54}" srcId="{789496E0-C8D9-43D9-9E37-7EC0A3753158}" destId="{ED792BE7-6E8B-41B7-B214-267FCA189916}" srcOrd="0" destOrd="0" parTransId="{1A94F0C4-6EC8-4F5A-8EB4-C0432F6159D2}" sibTransId="{811C44BA-DBBA-4C04-A4F6-DBCE44BD8E89}"/>
    <dgm:cxn modelId="{831DE8C1-1AEB-4520-9F2B-66CE61357FBD}" srcId="{00C5EA44-9378-4243-BD59-A41A51C1FDB9}" destId="{F51AB495-7341-4BDA-B5EF-2E20B2AB9F5B}" srcOrd="0" destOrd="0" parTransId="{9B056784-14ED-4884-BB87-7DCB191BE200}" sibTransId="{5CC5EA6A-2CBD-4EEF-8879-B1154843FCED}"/>
    <dgm:cxn modelId="{77080BAA-22ED-4E4F-AF8A-5B341D033442}" srcId="{CE6ACB3A-FCA6-4192-BA9A-FBA8C9B9C844}" destId="{789496E0-C8D9-43D9-9E37-7EC0A3753158}" srcOrd="2" destOrd="0" parTransId="{42D8517E-E74C-4C81-8915-2A57E79B4045}" sibTransId="{CBE93EEB-EE75-403F-99A8-A486E1553379}"/>
    <dgm:cxn modelId="{F4DD57D9-561C-41C6-9BCD-1F6724C57482}" srcId="{34011AC5-FECC-4BF7-B059-D9CB6C5ADD58}" destId="{232496FC-20EB-460E-ABE1-A4044EF4AAA2}" srcOrd="0" destOrd="0" parTransId="{59FDEBD8-FCAC-402F-A581-CE748A54CFBF}" sibTransId="{62434D46-027C-4682-AA2B-49334E3969CE}"/>
    <dgm:cxn modelId="{39FDA450-BCB4-4623-8CAD-0DE83DD2D5C6}" srcId="{CE6ACB3A-FCA6-4192-BA9A-FBA8C9B9C844}" destId="{34011AC5-FECC-4BF7-B059-D9CB6C5ADD58}" srcOrd="0" destOrd="0" parTransId="{A9DDEF21-5EE0-41E7-9101-352115AF8C6B}" sibTransId="{D2D5B0EC-51DA-43BF-9871-F55CD687F67D}"/>
    <dgm:cxn modelId="{7119557C-A14F-4F43-9262-D7BFD5908423}" type="presOf" srcId="{00C5EA44-9378-4243-BD59-A41A51C1FDB9}" destId="{4006EFD0-A53E-414B-921E-5F6868BB69C7}" srcOrd="0" destOrd="0" presId="urn:microsoft.com/office/officeart/2005/8/layout/chevron2"/>
    <dgm:cxn modelId="{31919CB3-6048-43A5-9EAD-FA89A5C7B405}" srcId="{14524D72-B0EE-49E9-A2A4-3C6B7C3D1A59}" destId="{23AE5FB5-F9BC-47FC-B6AA-BED4F3870862}" srcOrd="0" destOrd="0" parTransId="{E14EA380-0320-4381-93CE-C43F48B14FC7}" sibTransId="{8AFC62E0-1907-4265-8988-03A588A566DB}"/>
    <dgm:cxn modelId="{A9FFC0D9-2AF3-49A4-8E9B-450E58B7FA00}" type="presOf" srcId="{CE6ACB3A-FCA6-4192-BA9A-FBA8C9B9C844}" destId="{579F46AF-0492-4EF5-A4BB-D2BB62C681F2}" srcOrd="0" destOrd="0" presId="urn:microsoft.com/office/officeart/2005/8/layout/chevron2"/>
    <dgm:cxn modelId="{7CDC4A14-30D5-488E-BC8F-E5DA054C47FA}" srcId="{276820F5-22BB-463D-B7B2-69E73E925C84}" destId="{9700D234-4B75-4F88-B1B4-5B5C382FE9E2}" srcOrd="0" destOrd="0" parTransId="{F400DDEE-D21D-44FE-BA22-491AE69ABD4C}" sibTransId="{45B26F5A-E1A7-4091-B955-6CF740A75429}"/>
    <dgm:cxn modelId="{A8DE67D0-4874-43C7-A764-ABFC5F71975C}" srcId="{CE6ACB3A-FCA6-4192-BA9A-FBA8C9B9C844}" destId="{276820F5-22BB-463D-B7B2-69E73E925C84}" srcOrd="3" destOrd="0" parTransId="{4475BCA9-DB77-41C7-9895-24C56F1B577F}" sibTransId="{EB4E8139-E9F2-4B07-BA17-CA690E0C126C}"/>
    <dgm:cxn modelId="{BBAADB4B-5024-4DCF-9759-81C02E1AFB21}" type="presOf" srcId="{276820F5-22BB-463D-B7B2-69E73E925C84}" destId="{DE963D9D-D4C5-4798-92EF-33BE5754744D}" srcOrd="0" destOrd="0" presId="urn:microsoft.com/office/officeart/2005/8/layout/chevron2"/>
    <dgm:cxn modelId="{56FCEE35-79DF-4B4F-A90E-A07542207B04}" type="presOf" srcId="{9700D234-4B75-4F88-B1B4-5B5C382FE9E2}" destId="{11289C9E-722E-48AD-B843-5685F5584F35}" srcOrd="0" destOrd="0" presId="urn:microsoft.com/office/officeart/2005/8/layout/chevron2"/>
    <dgm:cxn modelId="{795E596E-DD2E-4FC1-B87B-80A4C591DA9A}" type="presOf" srcId="{34011AC5-FECC-4BF7-B059-D9CB6C5ADD58}" destId="{F4061E81-5CC9-4AA4-9E33-5C858BA9BCE2}" srcOrd="0" destOrd="0" presId="urn:microsoft.com/office/officeart/2005/8/layout/chevron2"/>
    <dgm:cxn modelId="{A251B9A7-C227-4FF8-8220-01FA44FF97B9}" type="presOf" srcId="{232496FC-20EB-460E-ABE1-A4044EF4AAA2}" destId="{75848642-97EE-42B3-B70A-0A7F2065C263}" srcOrd="0" destOrd="0" presId="urn:microsoft.com/office/officeart/2005/8/layout/chevron2"/>
    <dgm:cxn modelId="{CE15A6F8-4376-43B9-B017-054C197CDC00}" type="presOf" srcId="{ED792BE7-6E8B-41B7-B214-267FCA189916}" destId="{EED93833-2FA0-4C0F-8731-D6D2C29584A7}" srcOrd="0" destOrd="0" presId="urn:microsoft.com/office/officeart/2005/8/layout/chevron2"/>
    <dgm:cxn modelId="{DD61D3F2-546F-4A2F-ACAA-DEB130E1FAB1}" type="presOf" srcId="{F51AB495-7341-4BDA-B5EF-2E20B2AB9F5B}" destId="{D18D0BF2-ED66-4DE4-A77F-97D2D73CB2BF}" srcOrd="0" destOrd="0" presId="urn:microsoft.com/office/officeart/2005/8/layout/chevron2"/>
    <dgm:cxn modelId="{557BAFB9-62CB-4DC7-AB80-D62B95133392}" type="presOf" srcId="{23AE5FB5-F9BC-47FC-B6AA-BED4F3870862}" destId="{E434255D-57A5-4BD3-B592-FE1716A4ED37}" srcOrd="0" destOrd="0" presId="urn:microsoft.com/office/officeart/2005/8/layout/chevron2"/>
    <dgm:cxn modelId="{7AB50EE5-1536-4D3B-AF4B-D38465212964}" srcId="{CE6ACB3A-FCA6-4192-BA9A-FBA8C9B9C844}" destId="{14524D72-B0EE-49E9-A2A4-3C6B7C3D1A59}" srcOrd="1" destOrd="0" parTransId="{DE6E710F-D7EE-4EB7-B4ED-F0F1C63EDA2C}" sibTransId="{8DEE45EB-BDD9-4C08-A991-883933A56948}"/>
    <dgm:cxn modelId="{D848F16D-C1A4-4798-BD36-BFCEE810FC05}" type="presOf" srcId="{789496E0-C8D9-43D9-9E37-7EC0A3753158}" destId="{9952075B-EAC8-4AD7-A194-387E79006253}" srcOrd="0" destOrd="0" presId="urn:microsoft.com/office/officeart/2005/8/layout/chevron2"/>
    <dgm:cxn modelId="{6D8B85C1-D358-48FE-B901-94A9ACB045E0}" type="presOf" srcId="{14524D72-B0EE-49E9-A2A4-3C6B7C3D1A59}" destId="{80E0E323-A9EE-404E-84FD-9A79D4D8C9A1}" srcOrd="0" destOrd="0" presId="urn:microsoft.com/office/officeart/2005/8/layout/chevron2"/>
    <dgm:cxn modelId="{BCFFE359-C047-4138-B60C-920C9E50D03A}" type="presParOf" srcId="{579F46AF-0492-4EF5-A4BB-D2BB62C681F2}" destId="{734B7F65-168C-44B3-BE29-E5AC7EF232DA}" srcOrd="0" destOrd="0" presId="urn:microsoft.com/office/officeart/2005/8/layout/chevron2"/>
    <dgm:cxn modelId="{455B5C5E-2CE7-4CEB-99DF-711BAA82BFB0}" type="presParOf" srcId="{734B7F65-168C-44B3-BE29-E5AC7EF232DA}" destId="{F4061E81-5CC9-4AA4-9E33-5C858BA9BCE2}" srcOrd="0" destOrd="0" presId="urn:microsoft.com/office/officeart/2005/8/layout/chevron2"/>
    <dgm:cxn modelId="{20DD1F9F-8FFD-419B-A99B-658D937EF9BD}" type="presParOf" srcId="{734B7F65-168C-44B3-BE29-E5AC7EF232DA}" destId="{75848642-97EE-42B3-B70A-0A7F2065C263}" srcOrd="1" destOrd="0" presId="urn:microsoft.com/office/officeart/2005/8/layout/chevron2"/>
    <dgm:cxn modelId="{99B358D0-6E85-4D47-BBCF-65407A59E19E}" type="presParOf" srcId="{579F46AF-0492-4EF5-A4BB-D2BB62C681F2}" destId="{D2CF11F6-8309-4985-9B70-F5681DF83989}" srcOrd="1" destOrd="0" presId="urn:microsoft.com/office/officeart/2005/8/layout/chevron2"/>
    <dgm:cxn modelId="{0A82FA53-D4E2-44BE-A7D3-B325A3ABB587}" type="presParOf" srcId="{579F46AF-0492-4EF5-A4BB-D2BB62C681F2}" destId="{AC8AE78B-0F3A-426C-BF33-D6938ED09086}" srcOrd="2" destOrd="0" presId="urn:microsoft.com/office/officeart/2005/8/layout/chevron2"/>
    <dgm:cxn modelId="{EF7A3CA4-79AF-4F3F-B3EB-193C6E0606AC}" type="presParOf" srcId="{AC8AE78B-0F3A-426C-BF33-D6938ED09086}" destId="{80E0E323-A9EE-404E-84FD-9A79D4D8C9A1}" srcOrd="0" destOrd="0" presId="urn:microsoft.com/office/officeart/2005/8/layout/chevron2"/>
    <dgm:cxn modelId="{330EBA89-7AFF-4EEF-88F6-F848745DBD9D}" type="presParOf" srcId="{AC8AE78B-0F3A-426C-BF33-D6938ED09086}" destId="{E434255D-57A5-4BD3-B592-FE1716A4ED37}" srcOrd="1" destOrd="0" presId="urn:microsoft.com/office/officeart/2005/8/layout/chevron2"/>
    <dgm:cxn modelId="{D5F399F4-4EDF-4C1F-BE84-271D431EE6E9}" type="presParOf" srcId="{579F46AF-0492-4EF5-A4BB-D2BB62C681F2}" destId="{5B098BF9-286B-420F-8FB8-B0F23BA133FB}" srcOrd="3" destOrd="0" presId="urn:microsoft.com/office/officeart/2005/8/layout/chevron2"/>
    <dgm:cxn modelId="{F755D273-5FFF-41B1-BEBB-2D018395AF9A}" type="presParOf" srcId="{579F46AF-0492-4EF5-A4BB-D2BB62C681F2}" destId="{37791D6C-63D8-4DD5-8DE3-A50260D8B853}" srcOrd="4" destOrd="0" presId="urn:microsoft.com/office/officeart/2005/8/layout/chevron2"/>
    <dgm:cxn modelId="{2DA31A01-220D-40BB-8AB8-7B3290472BB5}" type="presParOf" srcId="{37791D6C-63D8-4DD5-8DE3-A50260D8B853}" destId="{9952075B-EAC8-4AD7-A194-387E79006253}" srcOrd="0" destOrd="0" presId="urn:microsoft.com/office/officeart/2005/8/layout/chevron2"/>
    <dgm:cxn modelId="{08EEDA89-D791-4124-90DA-29A1A0896E4D}" type="presParOf" srcId="{37791D6C-63D8-4DD5-8DE3-A50260D8B853}" destId="{EED93833-2FA0-4C0F-8731-D6D2C29584A7}" srcOrd="1" destOrd="0" presId="urn:microsoft.com/office/officeart/2005/8/layout/chevron2"/>
    <dgm:cxn modelId="{07E322DA-25D8-4311-8C8B-E28E79DC5447}" type="presParOf" srcId="{579F46AF-0492-4EF5-A4BB-D2BB62C681F2}" destId="{5C759B3A-0209-4B64-829D-57A9A01D85E1}" srcOrd="5" destOrd="0" presId="urn:microsoft.com/office/officeart/2005/8/layout/chevron2"/>
    <dgm:cxn modelId="{93E53714-8985-495D-8EE1-AF7626934EAF}" type="presParOf" srcId="{579F46AF-0492-4EF5-A4BB-D2BB62C681F2}" destId="{11AC83F0-BED1-443F-8019-8C4B2C911F50}" srcOrd="6" destOrd="0" presId="urn:microsoft.com/office/officeart/2005/8/layout/chevron2"/>
    <dgm:cxn modelId="{F89D7585-3294-47F7-B187-709498CFE6E9}" type="presParOf" srcId="{11AC83F0-BED1-443F-8019-8C4B2C911F50}" destId="{DE963D9D-D4C5-4798-92EF-33BE5754744D}" srcOrd="0" destOrd="0" presId="urn:microsoft.com/office/officeart/2005/8/layout/chevron2"/>
    <dgm:cxn modelId="{714532DB-BC2A-4F88-ABA0-66AF1CC67062}" type="presParOf" srcId="{11AC83F0-BED1-443F-8019-8C4B2C911F50}" destId="{11289C9E-722E-48AD-B843-5685F5584F35}" srcOrd="1" destOrd="0" presId="urn:microsoft.com/office/officeart/2005/8/layout/chevron2"/>
    <dgm:cxn modelId="{B1F03AE9-187E-4241-9A4A-13B611BD94DF}" type="presParOf" srcId="{579F46AF-0492-4EF5-A4BB-D2BB62C681F2}" destId="{85007A33-AA80-45A0-A969-6E7BEA009106}" srcOrd="7" destOrd="0" presId="urn:microsoft.com/office/officeart/2005/8/layout/chevron2"/>
    <dgm:cxn modelId="{09D4ECAC-7FDA-4F3B-ADB0-863ADED9F715}" type="presParOf" srcId="{579F46AF-0492-4EF5-A4BB-D2BB62C681F2}" destId="{F7471EBA-1044-4287-BB21-9EE32BE5E16D}" srcOrd="8" destOrd="0" presId="urn:microsoft.com/office/officeart/2005/8/layout/chevron2"/>
    <dgm:cxn modelId="{0C28F847-E0D3-4AB7-88D4-BFA6E751A9A9}" type="presParOf" srcId="{F7471EBA-1044-4287-BB21-9EE32BE5E16D}" destId="{4006EFD0-A53E-414B-921E-5F6868BB69C7}" srcOrd="0" destOrd="0" presId="urn:microsoft.com/office/officeart/2005/8/layout/chevron2"/>
    <dgm:cxn modelId="{609A246A-489A-477F-B8B8-419B1CA78121}" type="presParOf" srcId="{F7471EBA-1044-4287-BB21-9EE32BE5E16D}" destId="{D18D0BF2-ED66-4DE4-A77F-97D2D73CB2BF}"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6ACB3A-FCA6-4192-BA9A-FBA8C9B9C844}" type="doc">
      <dgm:prSet loTypeId="urn:microsoft.com/office/officeart/2005/8/layout/chevron2" loCatId="list" qsTypeId="urn:microsoft.com/office/officeart/2005/8/quickstyle/simple1" qsCatId="simple" csTypeId="urn:microsoft.com/office/officeart/2005/8/colors/accent3_1" csCatId="accent3" phldr="1"/>
      <dgm:spPr/>
      <dgm:t>
        <a:bodyPr/>
        <a:lstStyle/>
        <a:p>
          <a:endParaRPr lang="en-US"/>
        </a:p>
      </dgm:t>
    </dgm:pt>
    <dgm:pt modelId="{34011AC5-FECC-4BF7-B059-D9CB6C5ADD58}">
      <dgm:prSet phldrT="[Text]"/>
      <dgm:spPr/>
      <dgm:t>
        <a:bodyPr/>
        <a:lstStyle/>
        <a:p>
          <a:r>
            <a:rPr lang="en-US" dirty="0" smtClean="0"/>
            <a:t>6</a:t>
          </a:r>
          <a:endParaRPr lang="en-US" dirty="0"/>
        </a:p>
      </dgm:t>
    </dgm:pt>
    <dgm:pt modelId="{A9DDEF21-5EE0-41E7-9101-352115AF8C6B}" type="parTrans" cxnId="{39FDA450-BCB4-4623-8CAD-0DE83DD2D5C6}">
      <dgm:prSet/>
      <dgm:spPr/>
      <dgm:t>
        <a:bodyPr/>
        <a:lstStyle/>
        <a:p>
          <a:endParaRPr lang="en-US"/>
        </a:p>
      </dgm:t>
    </dgm:pt>
    <dgm:pt modelId="{D2D5B0EC-51DA-43BF-9871-F55CD687F67D}" type="sibTrans" cxnId="{39FDA450-BCB4-4623-8CAD-0DE83DD2D5C6}">
      <dgm:prSet/>
      <dgm:spPr/>
      <dgm:t>
        <a:bodyPr/>
        <a:lstStyle/>
        <a:p>
          <a:endParaRPr lang="en-US"/>
        </a:p>
      </dgm:t>
    </dgm:pt>
    <dgm:pt modelId="{232496FC-20EB-460E-ABE1-A4044EF4AAA2}">
      <dgm:prSet phldrT="[Text]"/>
      <dgm:spPr/>
      <dgm:t>
        <a:bodyPr/>
        <a:lstStyle/>
        <a:p>
          <a:r>
            <a:rPr lang="en-US" dirty="0" smtClean="0"/>
            <a:t>Monitor tariffs and other charges in the market</a:t>
          </a:r>
          <a:endParaRPr lang="en-US" dirty="0"/>
        </a:p>
      </dgm:t>
    </dgm:pt>
    <dgm:pt modelId="{59FDEBD8-FCAC-402F-A581-CE748A54CFBF}" type="parTrans" cxnId="{F4DD57D9-561C-41C6-9BCD-1F6724C57482}">
      <dgm:prSet/>
      <dgm:spPr/>
      <dgm:t>
        <a:bodyPr/>
        <a:lstStyle/>
        <a:p>
          <a:endParaRPr lang="en-US"/>
        </a:p>
      </dgm:t>
    </dgm:pt>
    <dgm:pt modelId="{62434D46-027C-4682-AA2B-49334E3969CE}" type="sibTrans" cxnId="{F4DD57D9-561C-41C6-9BCD-1F6724C57482}">
      <dgm:prSet/>
      <dgm:spPr/>
      <dgm:t>
        <a:bodyPr/>
        <a:lstStyle/>
        <a:p>
          <a:endParaRPr lang="en-US"/>
        </a:p>
      </dgm:t>
    </dgm:pt>
    <dgm:pt modelId="{14524D72-B0EE-49E9-A2A4-3C6B7C3D1A59}">
      <dgm:prSet phldrT="[Text]"/>
      <dgm:spPr/>
      <dgm:t>
        <a:bodyPr/>
        <a:lstStyle/>
        <a:p>
          <a:r>
            <a:rPr lang="en-US" dirty="0" smtClean="0"/>
            <a:t>7</a:t>
          </a:r>
          <a:endParaRPr lang="en-US" dirty="0"/>
        </a:p>
      </dgm:t>
    </dgm:pt>
    <dgm:pt modelId="{DE6E710F-D7EE-4EB7-B4ED-F0F1C63EDA2C}" type="parTrans" cxnId="{7AB50EE5-1536-4D3B-AF4B-D38465212964}">
      <dgm:prSet/>
      <dgm:spPr/>
      <dgm:t>
        <a:bodyPr/>
        <a:lstStyle/>
        <a:p>
          <a:endParaRPr lang="en-US"/>
        </a:p>
      </dgm:t>
    </dgm:pt>
    <dgm:pt modelId="{8DEE45EB-BDD9-4C08-A991-883933A56948}" type="sibTrans" cxnId="{7AB50EE5-1536-4D3B-AF4B-D38465212964}">
      <dgm:prSet/>
      <dgm:spPr/>
      <dgm:t>
        <a:bodyPr/>
        <a:lstStyle/>
        <a:p>
          <a:endParaRPr lang="en-US"/>
        </a:p>
      </dgm:t>
    </dgm:pt>
    <dgm:pt modelId="{23AE5FB5-F9BC-47FC-B6AA-BED4F3870862}">
      <dgm:prSet phldrT="[Text]"/>
      <dgm:spPr/>
      <dgm:t>
        <a:bodyPr/>
        <a:lstStyle/>
        <a:p>
          <a:r>
            <a:rPr lang="en-US" dirty="0" smtClean="0"/>
            <a:t>Develop, manage and administer numbering and electronic addresses plans</a:t>
          </a:r>
          <a:endParaRPr lang="en-US" dirty="0"/>
        </a:p>
      </dgm:t>
    </dgm:pt>
    <dgm:pt modelId="{E14EA380-0320-4381-93CE-C43F48B14FC7}" type="parTrans" cxnId="{31919CB3-6048-43A5-9EAD-FA89A5C7B405}">
      <dgm:prSet/>
      <dgm:spPr/>
      <dgm:t>
        <a:bodyPr/>
        <a:lstStyle/>
        <a:p>
          <a:endParaRPr lang="en-US"/>
        </a:p>
      </dgm:t>
    </dgm:pt>
    <dgm:pt modelId="{8AFC62E0-1907-4265-8988-03A588A566DB}" type="sibTrans" cxnId="{31919CB3-6048-43A5-9EAD-FA89A5C7B405}">
      <dgm:prSet/>
      <dgm:spPr/>
      <dgm:t>
        <a:bodyPr/>
        <a:lstStyle/>
        <a:p>
          <a:endParaRPr lang="en-US"/>
        </a:p>
      </dgm:t>
    </dgm:pt>
    <dgm:pt modelId="{789496E0-C8D9-43D9-9E37-7EC0A3753158}">
      <dgm:prSet phldrT="[Text]"/>
      <dgm:spPr/>
      <dgm:t>
        <a:bodyPr/>
        <a:lstStyle/>
        <a:p>
          <a:r>
            <a:rPr lang="en-US" dirty="0" smtClean="0"/>
            <a:t>8</a:t>
          </a:r>
          <a:endParaRPr lang="en-US" dirty="0"/>
        </a:p>
      </dgm:t>
    </dgm:pt>
    <dgm:pt modelId="{42D8517E-E74C-4C81-8915-2A57E79B4045}" type="parTrans" cxnId="{77080BAA-22ED-4E4F-AF8A-5B341D033442}">
      <dgm:prSet/>
      <dgm:spPr/>
      <dgm:t>
        <a:bodyPr/>
        <a:lstStyle/>
        <a:p>
          <a:endParaRPr lang="en-US"/>
        </a:p>
      </dgm:t>
    </dgm:pt>
    <dgm:pt modelId="{CBE93EEB-EE75-403F-99A8-A486E1553379}" type="sibTrans" cxnId="{77080BAA-22ED-4E4F-AF8A-5B341D033442}">
      <dgm:prSet/>
      <dgm:spPr/>
      <dgm:t>
        <a:bodyPr/>
        <a:lstStyle/>
        <a:p>
          <a:endParaRPr lang="en-US"/>
        </a:p>
      </dgm:t>
    </dgm:pt>
    <dgm:pt modelId="{ED792BE7-6E8B-41B7-B214-267FCA189916}">
      <dgm:prSet phldrT="[Text]"/>
      <dgm:spPr/>
      <dgm:t>
        <a:bodyPr/>
        <a:lstStyle/>
        <a:p>
          <a:r>
            <a:rPr lang="en-US" dirty="0" smtClean="0"/>
            <a:t>Enforce technical standards for communications equipment</a:t>
          </a:r>
          <a:endParaRPr lang="en-US" dirty="0"/>
        </a:p>
      </dgm:t>
    </dgm:pt>
    <dgm:pt modelId="{1A94F0C4-6EC8-4F5A-8EB4-C0432F6159D2}" type="parTrans" cxnId="{9465DF41-FE07-4645-95C1-38A976B8EE54}">
      <dgm:prSet/>
      <dgm:spPr/>
      <dgm:t>
        <a:bodyPr/>
        <a:lstStyle/>
        <a:p>
          <a:endParaRPr lang="en-US"/>
        </a:p>
      </dgm:t>
    </dgm:pt>
    <dgm:pt modelId="{811C44BA-DBBA-4C04-A4F6-DBCE44BD8E89}" type="sibTrans" cxnId="{9465DF41-FE07-4645-95C1-38A976B8EE54}">
      <dgm:prSet/>
      <dgm:spPr/>
      <dgm:t>
        <a:bodyPr/>
        <a:lstStyle/>
        <a:p>
          <a:endParaRPr lang="en-US"/>
        </a:p>
      </dgm:t>
    </dgm:pt>
    <dgm:pt modelId="{00C5EA44-9378-4243-BD59-A41A51C1FDB9}">
      <dgm:prSet/>
      <dgm:spPr/>
      <dgm:t>
        <a:bodyPr/>
        <a:lstStyle/>
        <a:p>
          <a:r>
            <a:rPr lang="en-US" dirty="0" smtClean="0"/>
            <a:t>10</a:t>
          </a:r>
          <a:endParaRPr lang="en-US" dirty="0"/>
        </a:p>
      </dgm:t>
    </dgm:pt>
    <dgm:pt modelId="{2A94E672-36A0-410C-9191-3A0C3F861193}" type="parTrans" cxnId="{697E2B4E-E3A9-4440-BFF1-BBEE994BF9F0}">
      <dgm:prSet/>
      <dgm:spPr/>
      <dgm:t>
        <a:bodyPr/>
        <a:lstStyle/>
        <a:p>
          <a:endParaRPr lang="en-US"/>
        </a:p>
      </dgm:t>
    </dgm:pt>
    <dgm:pt modelId="{530BEFD3-D9C5-42AF-B891-58C538824864}" type="sibTrans" cxnId="{697E2B4E-E3A9-4440-BFF1-BBEE994BF9F0}">
      <dgm:prSet/>
      <dgm:spPr/>
      <dgm:t>
        <a:bodyPr/>
        <a:lstStyle/>
        <a:p>
          <a:endParaRPr lang="en-US"/>
        </a:p>
      </dgm:t>
    </dgm:pt>
    <dgm:pt modelId="{276820F5-22BB-463D-B7B2-69E73E925C84}">
      <dgm:prSet/>
      <dgm:spPr/>
      <dgm:t>
        <a:bodyPr/>
        <a:lstStyle/>
        <a:p>
          <a:r>
            <a:rPr lang="en-US" dirty="0" smtClean="0"/>
            <a:t>9</a:t>
          </a:r>
          <a:endParaRPr lang="en-US" dirty="0"/>
        </a:p>
      </dgm:t>
    </dgm:pt>
    <dgm:pt modelId="{4475BCA9-DB77-41C7-9895-24C56F1B577F}" type="parTrans" cxnId="{A8DE67D0-4874-43C7-A764-ABFC5F71975C}">
      <dgm:prSet/>
      <dgm:spPr/>
      <dgm:t>
        <a:bodyPr/>
        <a:lstStyle/>
        <a:p>
          <a:endParaRPr lang="en-US"/>
        </a:p>
      </dgm:t>
    </dgm:pt>
    <dgm:pt modelId="{EB4E8139-E9F2-4B07-BA17-CA690E0C126C}" type="sibTrans" cxnId="{A8DE67D0-4874-43C7-A764-ABFC5F71975C}">
      <dgm:prSet/>
      <dgm:spPr/>
      <dgm:t>
        <a:bodyPr/>
        <a:lstStyle/>
        <a:p>
          <a:endParaRPr lang="en-US"/>
        </a:p>
      </dgm:t>
    </dgm:pt>
    <dgm:pt modelId="{9700D234-4B75-4F88-B1B4-5B5C382FE9E2}">
      <dgm:prSet/>
      <dgm:spPr/>
      <dgm:t>
        <a:bodyPr/>
        <a:lstStyle/>
        <a:p>
          <a:r>
            <a:rPr lang="en-US" dirty="0" smtClean="0"/>
            <a:t>Resolve disputes between operators and subscribers</a:t>
          </a:r>
          <a:endParaRPr lang="en-US" dirty="0"/>
        </a:p>
      </dgm:t>
    </dgm:pt>
    <dgm:pt modelId="{F400DDEE-D21D-44FE-BA22-491AE69ABD4C}" type="parTrans" cxnId="{7CDC4A14-30D5-488E-BC8F-E5DA054C47FA}">
      <dgm:prSet/>
      <dgm:spPr/>
      <dgm:t>
        <a:bodyPr/>
        <a:lstStyle/>
        <a:p>
          <a:endParaRPr lang="en-US"/>
        </a:p>
      </dgm:t>
    </dgm:pt>
    <dgm:pt modelId="{45B26F5A-E1A7-4091-B955-6CF740A75429}" type="sibTrans" cxnId="{7CDC4A14-30D5-488E-BC8F-E5DA054C47FA}">
      <dgm:prSet/>
      <dgm:spPr/>
      <dgm:t>
        <a:bodyPr/>
        <a:lstStyle/>
        <a:p>
          <a:endParaRPr lang="en-US"/>
        </a:p>
      </dgm:t>
    </dgm:pt>
    <dgm:pt modelId="{F51AB495-7341-4BDA-B5EF-2E20B2AB9F5B}">
      <dgm:prSet/>
      <dgm:spPr/>
      <dgm:t>
        <a:bodyPr/>
        <a:lstStyle/>
        <a:p>
          <a:r>
            <a:rPr lang="en-US" dirty="0" smtClean="0"/>
            <a:t>Management, monitoring and use of scares national telecommunications resources</a:t>
          </a:r>
          <a:endParaRPr lang="en-US" dirty="0"/>
        </a:p>
      </dgm:t>
    </dgm:pt>
    <dgm:pt modelId="{9B056784-14ED-4884-BB87-7DCB191BE200}" type="parTrans" cxnId="{831DE8C1-1AEB-4520-9F2B-66CE61357FBD}">
      <dgm:prSet/>
      <dgm:spPr/>
      <dgm:t>
        <a:bodyPr/>
        <a:lstStyle/>
        <a:p>
          <a:endParaRPr lang="en-US"/>
        </a:p>
      </dgm:t>
    </dgm:pt>
    <dgm:pt modelId="{5CC5EA6A-2CBD-4EEF-8879-B1154843FCED}" type="sibTrans" cxnId="{831DE8C1-1AEB-4520-9F2B-66CE61357FBD}">
      <dgm:prSet/>
      <dgm:spPr/>
      <dgm:t>
        <a:bodyPr/>
        <a:lstStyle/>
        <a:p>
          <a:endParaRPr lang="en-US"/>
        </a:p>
      </dgm:t>
    </dgm:pt>
    <dgm:pt modelId="{DB214539-9E27-4D9B-A78F-295A8E7B14CF}">
      <dgm:prSet/>
      <dgm:spPr/>
      <dgm:t>
        <a:bodyPr/>
        <a:lstStyle/>
        <a:p>
          <a:r>
            <a:rPr lang="en-US" dirty="0" smtClean="0"/>
            <a:t>11</a:t>
          </a:r>
          <a:endParaRPr lang="en-US" dirty="0"/>
        </a:p>
      </dgm:t>
    </dgm:pt>
    <dgm:pt modelId="{CD6DA1C4-39E1-45A7-B4CB-02CD1A178564}" type="parTrans" cxnId="{8500B60D-3507-4DD6-95A6-4E30A8D2ADD5}">
      <dgm:prSet/>
      <dgm:spPr/>
      <dgm:t>
        <a:bodyPr/>
        <a:lstStyle/>
        <a:p>
          <a:endParaRPr lang="en-US"/>
        </a:p>
      </dgm:t>
    </dgm:pt>
    <dgm:pt modelId="{C4591B72-6E79-449F-A720-375B03D45B0E}" type="sibTrans" cxnId="{8500B60D-3507-4DD6-95A6-4E30A8D2ADD5}">
      <dgm:prSet/>
      <dgm:spPr/>
      <dgm:t>
        <a:bodyPr/>
        <a:lstStyle/>
        <a:p>
          <a:endParaRPr lang="en-US"/>
        </a:p>
      </dgm:t>
    </dgm:pt>
    <dgm:pt modelId="{AD60AD7A-242B-4197-9904-E8CBDC600706}">
      <dgm:prSet/>
      <dgm:spPr/>
      <dgm:t>
        <a:bodyPr/>
        <a:lstStyle/>
        <a:p>
          <a:r>
            <a:rPr lang="en-US" dirty="0" smtClean="0"/>
            <a:t>Ensure efficient and qualitative telecom services</a:t>
          </a:r>
          <a:endParaRPr lang="en-US" dirty="0"/>
        </a:p>
      </dgm:t>
    </dgm:pt>
    <dgm:pt modelId="{8F0458D6-C983-482F-977B-C8925CDAA06D}" type="parTrans" cxnId="{87DC182B-DE95-4069-90C6-47F2AA30FBAA}">
      <dgm:prSet/>
      <dgm:spPr/>
      <dgm:t>
        <a:bodyPr/>
        <a:lstStyle/>
        <a:p>
          <a:endParaRPr lang="en-US"/>
        </a:p>
      </dgm:t>
    </dgm:pt>
    <dgm:pt modelId="{5AF3D365-90D3-4318-B06E-644ADE83B0F7}" type="sibTrans" cxnId="{87DC182B-DE95-4069-90C6-47F2AA30FBAA}">
      <dgm:prSet/>
      <dgm:spPr/>
      <dgm:t>
        <a:bodyPr/>
        <a:lstStyle/>
        <a:p>
          <a:endParaRPr lang="en-US"/>
        </a:p>
      </dgm:t>
    </dgm:pt>
    <dgm:pt modelId="{579F46AF-0492-4EF5-A4BB-D2BB62C681F2}" type="pres">
      <dgm:prSet presAssocID="{CE6ACB3A-FCA6-4192-BA9A-FBA8C9B9C844}" presName="linearFlow" presStyleCnt="0">
        <dgm:presLayoutVars>
          <dgm:dir/>
          <dgm:animLvl val="lvl"/>
          <dgm:resizeHandles val="exact"/>
        </dgm:presLayoutVars>
      </dgm:prSet>
      <dgm:spPr/>
      <dgm:t>
        <a:bodyPr/>
        <a:lstStyle/>
        <a:p>
          <a:endParaRPr lang="en-US"/>
        </a:p>
      </dgm:t>
    </dgm:pt>
    <dgm:pt modelId="{734B7F65-168C-44B3-BE29-E5AC7EF232DA}" type="pres">
      <dgm:prSet presAssocID="{34011AC5-FECC-4BF7-B059-D9CB6C5ADD58}" presName="composite" presStyleCnt="0"/>
      <dgm:spPr/>
      <dgm:t>
        <a:bodyPr/>
        <a:lstStyle/>
        <a:p>
          <a:endParaRPr lang="en-US"/>
        </a:p>
      </dgm:t>
    </dgm:pt>
    <dgm:pt modelId="{F4061E81-5CC9-4AA4-9E33-5C858BA9BCE2}" type="pres">
      <dgm:prSet presAssocID="{34011AC5-FECC-4BF7-B059-D9CB6C5ADD58}" presName="parentText" presStyleLbl="alignNode1" presStyleIdx="0" presStyleCnt="6">
        <dgm:presLayoutVars>
          <dgm:chMax val="1"/>
          <dgm:bulletEnabled val="1"/>
        </dgm:presLayoutVars>
      </dgm:prSet>
      <dgm:spPr/>
      <dgm:t>
        <a:bodyPr/>
        <a:lstStyle/>
        <a:p>
          <a:endParaRPr lang="en-US"/>
        </a:p>
      </dgm:t>
    </dgm:pt>
    <dgm:pt modelId="{75848642-97EE-42B3-B70A-0A7F2065C263}" type="pres">
      <dgm:prSet presAssocID="{34011AC5-FECC-4BF7-B059-D9CB6C5ADD58}" presName="descendantText" presStyleLbl="alignAcc1" presStyleIdx="0" presStyleCnt="6">
        <dgm:presLayoutVars>
          <dgm:bulletEnabled val="1"/>
        </dgm:presLayoutVars>
      </dgm:prSet>
      <dgm:spPr/>
      <dgm:t>
        <a:bodyPr/>
        <a:lstStyle/>
        <a:p>
          <a:endParaRPr lang="en-US"/>
        </a:p>
      </dgm:t>
    </dgm:pt>
    <dgm:pt modelId="{D2CF11F6-8309-4985-9B70-F5681DF83989}" type="pres">
      <dgm:prSet presAssocID="{D2D5B0EC-51DA-43BF-9871-F55CD687F67D}" presName="sp" presStyleCnt="0"/>
      <dgm:spPr/>
      <dgm:t>
        <a:bodyPr/>
        <a:lstStyle/>
        <a:p>
          <a:endParaRPr lang="en-US"/>
        </a:p>
      </dgm:t>
    </dgm:pt>
    <dgm:pt modelId="{AC8AE78B-0F3A-426C-BF33-D6938ED09086}" type="pres">
      <dgm:prSet presAssocID="{14524D72-B0EE-49E9-A2A4-3C6B7C3D1A59}" presName="composite" presStyleCnt="0"/>
      <dgm:spPr/>
      <dgm:t>
        <a:bodyPr/>
        <a:lstStyle/>
        <a:p>
          <a:endParaRPr lang="en-US"/>
        </a:p>
      </dgm:t>
    </dgm:pt>
    <dgm:pt modelId="{80E0E323-A9EE-404E-84FD-9A79D4D8C9A1}" type="pres">
      <dgm:prSet presAssocID="{14524D72-B0EE-49E9-A2A4-3C6B7C3D1A59}" presName="parentText" presStyleLbl="alignNode1" presStyleIdx="1" presStyleCnt="6">
        <dgm:presLayoutVars>
          <dgm:chMax val="1"/>
          <dgm:bulletEnabled val="1"/>
        </dgm:presLayoutVars>
      </dgm:prSet>
      <dgm:spPr/>
      <dgm:t>
        <a:bodyPr/>
        <a:lstStyle/>
        <a:p>
          <a:endParaRPr lang="en-US"/>
        </a:p>
      </dgm:t>
    </dgm:pt>
    <dgm:pt modelId="{E434255D-57A5-4BD3-B592-FE1716A4ED37}" type="pres">
      <dgm:prSet presAssocID="{14524D72-B0EE-49E9-A2A4-3C6B7C3D1A59}" presName="descendantText" presStyleLbl="alignAcc1" presStyleIdx="1" presStyleCnt="6">
        <dgm:presLayoutVars>
          <dgm:bulletEnabled val="1"/>
        </dgm:presLayoutVars>
      </dgm:prSet>
      <dgm:spPr/>
      <dgm:t>
        <a:bodyPr/>
        <a:lstStyle/>
        <a:p>
          <a:endParaRPr lang="en-US"/>
        </a:p>
      </dgm:t>
    </dgm:pt>
    <dgm:pt modelId="{5B098BF9-286B-420F-8FB8-B0F23BA133FB}" type="pres">
      <dgm:prSet presAssocID="{8DEE45EB-BDD9-4C08-A991-883933A56948}" presName="sp" presStyleCnt="0"/>
      <dgm:spPr/>
      <dgm:t>
        <a:bodyPr/>
        <a:lstStyle/>
        <a:p>
          <a:endParaRPr lang="en-US"/>
        </a:p>
      </dgm:t>
    </dgm:pt>
    <dgm:pt modelId="{37791D6C-63D8-4DD5-8DE3-A50260D8B853}" type="pres">
      <dgm:prSet presAssocID="{789496E0-C8D9-43D9-9E37-7EC0A3753158}" presName="composite" presStyleCnt="0"/>
      <dgm:spPr/>
      <dgm:t>
        <a:bodyPr/>
        <a:lstStyle/>
        <a:p>
          <a:endParaRPr lang="en-US"/>
        </a:p>
      </dgm:t>
    </dgm:pt>
    <dgm:pt modelId="{9952075B-EAC8-4AD7-A194-387E79006253}" type="pres">
      <dgm:prSet presAssocID="{789496E0-C8D9-43D9-9E37-7EC0A3753158}" presName="parentText" presStyleLbl="alignNode1" presStyleIdx="2" presStyleCnt="6">
        <dgm:presLayoutVars>
          <dgm:chMax val="1"/>
          <dgm:bulletEnabled val="1"/>
        </dgm:presLayoutVars>
      </dgm:prSet>
      <dgm:spPr/>
      <dgm:t>
        <a:bodyPr/>
        <a:lstStyle/>
        <a:p>
          <a:endParaRPr lang="en-US"/>
        </a:p>
      </dgm:t>
    </dgm:pt>
    <dgm:pt modelId="{EED93833-2FA0-4C0F-8731-D6D2C29584A7}" type="pres">
      <dgm:prSet presAssocID="{789496E0-C8D9-43D9-9E37-7EC0A3753158}" presName="descendantText" presStyleLbl="alignAcc1" presStyleIdx="2" presStyleCnt="6">
        <dgm:presLayoutVars>
          <dgm:bulletEnabled val="1"/>
        </dgm:presLayoutVars>
      </dgm:prSet>
      <dgm:spPr/>
      <dgm:t>
        <a:bodyPr/>
        <a:lstStyle/>
        <a:p>
          <a:endParaRPr lang="en-US"/>
        </a:p>
      </dgm:t>
    </dgm:pt>
    <dgm:pt modelId="{5C759B3A-0209-4B64-829D-57A9A01D85E1}" type="pres">
      <dgm:prSet presAssocID="{CBE93EEB-EE75-403F-99A8-A486E1553379}" presName="sp" presStyleCnt="0"/>
      <dgm:spPr/>
      <dgm:t>
        <a:bodyPr/>
        <a:lstStyle/>
        <a:p>
          <a:endParaRPr lang="en-US"/>
        </a:p>
      </dgm:t>
    </dgm:pt>
    <dgm:pt modelId="{11AC83F0-BED1-443F-8019-8C4B2C911F50}" type="pres">
      <dgm:prSet presAssocID="{276820F5-22BB-463D-B7B2-69E73E925C84}" presName="composite" presStyleCnt="0"/>
      <dgm:spPr/>
      <dgm:t>
        <a:bodyPr/>
        <a:lstStyle/>
        <a:p>
          <a:endParaRPr lang="en-US"/>
        </a:p>
      </dgm:t>
    </dgm:pt>
    <dgm:pt modelId="{DE963D9D-D4C5-4798-92EF-33BE5754744D}" type="pres">
      <dgm:prSet presAssocID="{276820F5-22BB-463D-B7B2-69E73E925C84}" presName="parentText" presStyleLbl="alignNode1" presStyleIdx="3" presStyleCnt="6">
        <dgm:presLayoutVars>
          <dgm:chMax val="1"/>
          <dgm:bulletEnabled val="1"/>
        </dgm:presLayoutVars>
      </dgm:prSet>
      <dgm:spPr/>
      <dgm:t>
        <a:bodyPr/>
        <a:lstStyle/>
        <a:p>
          <a:endParaRPr lang="en-US"/>
        </a:p>
      </dgm:t>
    </dgm:pt>
    <dgm:pt modelId="{11289C9E-722E-48AD-B843-5685F5584F35}" type="pres">
      <dgm:prSet presAssocID="{276820F5-22BB-463D-B7B2-69E73E925C84}" presName="descendantText" presStyleLbl="alignAcc1" presStyleIdx="3" presStyleCnt="6">
        <dgm:presLayoutVars>
          <dgm:bulletEnabled val="1"/>
        </dgm:presLayoutVars>
      </dgm:prSet>
      <dgm:spPr/>
      <dgm:t>
        <a:bodyPr/>
        <a:lstStyle/>
        <a:p>
          <a:endParaRPr lang="en-US"/>
        </a:p>
      </dgm:t>
    </dgm:pt>
    <dgm:pt modelId="{85007A33-AA80-45A0-A969-6E7BEA009106}" type="pres">
      <dgm:prSet presAssocID="{EB4E8139-E9F2-4B07-BA17-CA690E0C126C}" presName="sp" presStyleCnt="0"/>
      <dgm:spPr/>
      <dgm:t>
        <a:bodyPr/>
        <a:lstStyle/>
        <a:p>
          <a:endParaRPr lang="en-US"/>
        </a:p>
      </dgm:t>
    </dgm:pt>
    <dgm:pt modelId="{F7471EBA-1044-4287-BB21-9EE32BE5E16D}" type="pres">
      <dgm:prSet presAssocID="{00C5EA44-9378-4243-BD59-A41A51C1FDB9}" presName="composite" presStyleCnt="0"/>
      <dgm:spPr/>
      <dgm:t>
        <a:bodyPr/>
        <a:lstStyle/>
        <a:p>
          <a:endParaRPr lang="en-US"/>
        </a:p>
      </dgm:t>
    </dgm:pt>
    <dgm:pt modelId="{4006EFD0-A53E-414B-921E-5F6868BB69C7}" type="pres">
      <dgm:prSet presAssocID="{00C5EA44-9378-4243-BD59-A41A51C1FDB9}" presName="parentText" presStyleLbl="alignNode1" presStyleIdx="4" presStyleCnt="6">
        <dgm:presLayoutVars>
          <dgm:chMax val="1"/>
          <dgm:bulletEnabled val="1"/>
        </dgm:presLayoutVars>
      </dgm:prSet>
      <dgm:spPr/>
      <dgm:t>
        <a:bodyPr/>
        <a:lstStyle/>
        <a:p>
          <a:endParaRPr lang="en-US"/>
        </a:p>
      </dgm:t>
    </dgm:pt>
    <dgm:pt modelId="{D18D0BF2-ED66-4DE4-A77F-97D2D73CB2BF}" type="pres">
      <dgm:prSet presAssocID="{00C5EA44-9378-4243-BD59-A41A51C1FDB9}" presName="descendantText" presStyleLbl="alignAcc1" presStyleIdx="4" presStyleCnt="6" custScaleY="94476">
        <dgm:presLayoutVars>
          <dgm:bulletEnabled val="1"/>
        </dgm:presLayoutVars>
      </dgm:prSet>
      <dgm:spPr/>
      <dgm:t>
        <a:bodyPr/>
        <a:lstStyle/>
        <a:p>
          <a:endParaRPr lang="en-US"/>
        </a:p>
      </dgm:t>
    </dgm:pt>
    <dgm:pt modelId="{12BC79F5-96D2-4746-8B1D-23CEFD5923B5}" type="pres">
      <dgm:prSet presAssocID="{530BEFD3-D9C5-42AF-B891-58C538824864}" presName="sp" presStyleCnt="0"/>
      <dgm:spPr/>
    </dgm:pt>
    <dgm:pt modelId="{3B285CF7-D361-4BB4-AD86-3A7FBE816E7B}" type="pres">
      <dgm:prSet presAssocID="{DB214539-9E27-4D9B-A78F-295A8E7B14CF}" presName="composite" presStyleCnt="0"/>
      <dgm:spPr/>
    </dgm:pt>
    <dgm:pt modelId="{57EB432A-F9DB-4578-A739-F3BB001E280F}" type="pres">
      <dgm:prSet presAssocID="{DB214539-9E27-4D9B-A78F-295A8E7B14CF}" presName="parentText" presStyleLbl="alignNode1" presStyleIdx="5" presStyleCnt="6">
        <dgm:presLayoutVars>
          <dgm:chMax val="1"/>
          <dgm:bulletEnabled val="1"/>
        </dgm:presLayoutVars>
      </dgm:prSet>
      <dgm:spPr/>
      <dgm:t>
        <a:bodyPr/>
        <a:lstStyle/>
        <a:p>
          <a:endParaRPr lang="en-US"/>
        </a:p>
      </dgm:t>
    </dgm:pt>
    <dgm:pt modelId="{D298859C-3E5F-441E-A199-B270FD95B7DE}" type="pres">
      <dgm:prSet presAssocID="{DB214539-9E27-4D9B-A78F-295A8E7B14CF}" presName="descendantText" presStyleLbl="alignAcc1" presStyleIdx="5" presStyleCnt="6">
        <dgm:presLayoutVars>
          <dgm:bulletEnabled val="1"/>
        </dgm:presLayoutVars>
      </dgm:prSet>
      <dgm:spPr/>
      <dgm:t>
        <a:bodyPr/>
        <a:lstStyle/>
        <a:p>
          <a:endParaRPr lang="en-US"/>
        </a:p>
      </dgm:t>
    </dgm:pt>
  </dgm:ptLst>
  <dgm:cxnLst>
    <dgm:cxn modelId="{7ED755BF-E31C-40DA-A58F-08A5AEE18CD2}" type="presOf" srcId="{232496FC-20EB-460E-ABE1-A4044EF4AAA2}" destId="{75848642-97EE-42B3-B70A-0A7F2065C263}" srcOrd="0" destOrd="0" presId="urn:microsoft.com/office/officeart/2005/8/layout/chevron2"/>
    <dgm:cxn modelId="{A8DE67D0-4874-43C7-A764-ABFC5F71975C}" srcId="{CE6ACB3A-FCA6-4192-BA9A-FBA8C9B9C844}" destId="{276820F5-22BB-463D-B7B2-69E73E925C84}" srcOrd="3" destOrd="0" parTransId="{4475BCA9-DB77-41C7-9895-24C56F1B577F}" sibTransId="{EB4E8139-E9F2-4B07-BA17-CA690E0C126C}"/>
    <dgm:cxn modelId="{5E4F69C9-0C3F-44EC-B922-BCDBF32FC956}" type="presOf" srcId="{789496E0-C8D9-43D9-9E37-7EC0A3753158}" destId="{9952075B-EAC8-4AD7-A194-387E79006253}" srcOrd="0" destOrd="0" presId="urn:microsoft.com/office/officeart/2005/8/layout/chevron2"/>
    <dgm:cxn modelId="{77080BAA-22ED-4E4F-AF8A-5B341D033442}" srcId="{CE6ACB3A-FCA6-4192-BA9A-FBA8C9B9C844}" destId="{789496E0-C8D9-43D9-9E37-7EC0A3753158}" srcOrd="2" destOrd="0" parTransId="{42D8517E-E74C-4C81-8915-2A57E79B4045}" sibTransId="{CBE93EEB-EE75-403F-99A8-A486E1553379}"/>
    <dgm:cxn modelId="{F4DD57D9-561C-41C6-9BCD-1F6724C57482}" srcId="{34011AC5-FECC-4BF7-B059-D9CB6C5ADD58}" destId="{232496FC-20EB-460E-ABE1-A4044EF4AAA2}" srcOrd="0" destOrd="0" parTransId="{59FDEBD8-FCAC-402F-A581-CE748A54CFBF}" sibTransId="{62434D46-027C-4682-AA2B-49334E3969CE}"/>
    <dgm:cxn modelId="{8500B60D-3507-4DD6-95A6-4E30A8D2ADD5}" srcId="{CE6ACB3A-FCA6-4192-BA9A-FBA8C9B9C844}" destId="{DB214539-9E27-4D9B-A78F-295A8E7B14CF}" srcOrd="5" destOrd="0" parTransId="{CD6DA1C4-39E1-45A7-B4CB-02CD1A178564}" sibTransId="{C4591B72-6E79-449F-A720-375B03D45B0E}"/>
    <dgm:cxn modelId="{7CDC4A14-30D5-488E-BC8F-E5DA054C47FA}" srcId="{276820F5-22BB-463D-B7B2-69E73E925C84}" destId="{9700D234-4B75-4F88-B1B4-5B5C382FE9E2}" srcOrd="0" destOrd="0" parTransId="{F400DDEE-D21D-44FE-BA22-491AE69ABD4C}" sibTransId="{45B26F5A-E1A7-4091-B955-6CF740A75429}"/>
    <dgm:cxn modelId="{C7CB2734-4611-45BA-921C-0B324AFCE77C}" type="presOf" srcId="{14524D72-B0EE-49E9-A2A4-3C6B7C3D1A59}" destId="{80E0E323-A9EE-404E-84FD-9A79D4D8C9A1}" srcOrd="0" destOrd="0" presId="urn:microsoft.com/office/officeart/2005/8/layout/chevron2"/>
    <dgm:cxn modelId="{04FDF5A5-E306-4EAF-AFFE-52EDD59DCD21}" type="presOf" srcId="{9700D234-4B75-4F88-B1B4-5B5C382FE9E2}" destId="{11289C9E-722E-48AD-B843-5685F5584F35}" srcOrd="0" destOrd="0" presId="urn:microsoft.com/office/officeart/2005/8/layout/chevron2"/>
    <dgm:cxn modelId="{21DAD545-0B1D-49E3-8710-18F6B90958FB}" type="presOf" srcId="{34011AC5-FECC-4BF7-B059-D9CB6C5ADD58}" destId="{F4061E81-5CC9-4AA4-9E33-5C858BA9BCE2}" srcOrd="0" destOrd="0" presId="urn:microsoft.com/office/officeart/2005/8/layout/chevron2"/>
    <dgm:cxn modelId="{39FDA450-BCB4-4623-8CAD-0DE83DD2D5C6}" srcId="{CE6ACB3A-FCA6-4192-BA9A-FBA8C9B9C844}" destId="{34011AC5-FECC-4BF7-B059-D9CB6C5ADD58}" srcOrd="0" destOrd="0" parTransId="{A9DDEF21-5EE0-41E7-9101-352115AF8C6B}" sibTransId="{D2D5B0EC-51DA-43BF-9871-F55CD687F67D}"/>
    <dgm:cxn modelId="{697E2B4E-E3A9-4440-BFF1-BBEE994BF9F0}" srcId="{CE6ACB3A-FCA6-4192-BA9A-FBA8C9B9C844}" destId="{00C5EA44-9378-4243-BD59-A41A51C1FDB9}" srcOrd="4" destOrd="0" parTransId="{2A94E672-36A0-410C-9191-3A0C3F861193}" sibTransId="{530BEFD3-D9C5-42AF-B891-58C538824864}"/>
    <dgm:cxn modelId="{AC81A0A0-8C7E-4CBA-9490-7358F83D638F}" type="presOf" srcId="{276820F5-22BB-463D-B7B2-69E73E925C84}" destId="{DE963D9D-D4C5-4798-92EF-33BE5754744D}" srcOrd="0" destOrd="0" presId="urn:microsoft.com/office/officeart/2005/8/layout/chevron2"/>
    <dgm:cxn modelId="{6836C6CC-DBCD-465B-A0AD-314F7D134492}" type="presOf" srcId="{DB214539-9E27-4D9B-A78F-295A8E7B14CF}" destId="{57EB432A-F9DB-4578-A739-F3BB001E280F}" srcOrd="0" destOrd="0" presId="urn:microsoft.com/office/officeart/2005/8/layout/chevron2"/>
    <dgm:cxn modelId="{831DE8C1-1AEB-4520-9F2B-66CE61357FBD}" srcId="{00C5EA44-9378-4243-BD59-A41A51C1FDB9}" destId="{F51AB495-7341-4BDA-B5EF-2E20B2AB9F5B}" srcOrd="0" destOrd="0" parTransId="{9B056784-14ED-4884-BB87-7DCB191BE200}" sibTransId="{5CC5EA6A-2CBD-4EEF-8879-B1154843FCED}"/>
    <dgm:cxn modelId="{63BBFB14-8E0C-4083-812A-177DF38DA8B9}" type="presOf" srcId="{F51AB495-7341-4BDA-B5EF-2E20B2AB9F5B}" destId="{D18D0BF2-ED66-4DE4-A77F-97D2D73CB2BF}" srcOrd="0" destOrd="0" presId="urn:microsoft.com/office/officeart/2005/8/layout/chevron2"/>
    <dgm:cxn modelId="{0825E1E5-65A0-4AC3-9614-DCB86BEAD715}" type="presOf" srcId="{00C5EA44-9378-4243-BD59-A41A51C1FDB9}" destId="{4006EFD0-A53E-414B-921E-5F6868BB69C7}" srcOrd="0" destOrd="0" presId="urn:microsoft.com/office/officeart/2005/8/layout/chevron2"/>
    <dgm:cxn modelId="{31919CB3-6048-43A5-9EAD-FA89A5C7B405}" srcId="{14524D72-B0EE-49E9-A2A4-3C6B7C3D1A59}" destId="{23AE5FB5-F9BC-47FC-B6AA-BED4F3870862}" srcOrd="0" destOrd="0" parTransId="{E14EA380-0320-4381-93CE-C43F48B14FC7}" sibTransId="{8AFC62E0-1907-4265-8988-03A588A566DB}"/>
    <dgm:cxn modelId="{87DC182B-DE95-4069-90C6-47F2AA30FBAA}" srcId="{DB214539-9E27-4D9B-A78F-295A8E7B14CF}" destId="{AD60AD7A-242B-4197-9904-E8CBDC600706}" srcOrd="0" destOrd="0" parTransId="{8F0458D6-C983-482F-977B-C8925CDAA06D}" sibTransId="{5AF3D365-90D3-4318-B06E-644ADE83B0F7}"/>
    <dgm:cxn modelId="{7AB50EE5-1536-4D3B-AF4B-D38465212964}" srcId="{CE6ACB3A-FCA6-4192-BA9A-FBA8C9B9C844}" destId="{14524D72-B0EE-49E9-A2A4-3C6B7C3D1A59}" srcOrd="1" destOrd="0" parTransId="{DE6E710F-D7EE-4EB7-B4ED-F0F1C63EDA2C}" sibTransId="{8DEE45EB-BDD9-4C08-A991-883933A56948}"/>
    <dgm:cxn modelId="{9465DF41-FE07-4645-95C1-38A976B8EE54}" srcId="{789496E0-C8D9-43D9-9E37-7EC0A3753158}" destId="{ED792BE7-6E8B-41B7-B214-267FCA189916}" srcOrd="0" destOrd="0" parTransId="{1A94F0C4-6EC8-4F5A-8EB4-C0432F6159D2}" sibTransId="{811C44BA-DBBA-4C04-A4F6-DBCE44BD8E89}"/>
    <dgm:cxn modelId="{C497756A-0A2C-409F-9BED-6E9D6ABFA0F3}" type="presOf" srcId="{ED792BE7-6E8B-41B7-B214-267FCA189916}" destId="{EED93833-2FA0-4C0F-8731-D6D2C29584A7}" srcOrd="0" destOrd="0" presId="urn:microsoft.com/office/officeart/2005/8/layout/chevron2"/>
    <dgm:cxn modelId="{B00D546B-D9AB-4E3D-95EF-AF9BF81076CE}" type="presOf" srcId="{CE6ACB3A-FCA6-4192-BA9A-FBA8C9B9C844}" destId="{579F46AF-0492-4EF5-A4BB-D2BB62C681F2}" srcOrd="0" destOrd="0" presId="urn:microsoft.com/office/officeart/2005/8/layout/chevron2"/>
    <dgm:cxn modelId="{7BE54898-BBF9-4940-B331-C4C6C7045560}" type="presOf" srcId="{AD60AD7A-242B-4197-9904-E8CBDC600706}" destId="{D298859C-3E5F-441E-A199-B270FD95B7DE}" srcOrd="0" destOrd="0" presId="urn:microsoft.com/office/officeart/2005/8/layout/chevron2"/>
    <dgm:cxn modelId="{9B1AFFB3-F204-4101-A2D2-ED5B99251443}" type="presOf" srcId="{23AE5FB5-F9BC-47FC-B6AA-BED4F3870862}" destId="{E434255D-57A5-4BD3-B592-FE1716A4ED37}" srcOrd="0" destOrd="0" presId="urn:microsoft.com/office/officeart/2005/8/layout/chevron2"/>
    <dgm:cxn modelId="{60ECE19A-76F0-4AC5-B369-4748281FEB66}" type="presParOf" srcId="{579F46AF-0492-4EF5-A4BB-D2BB62C681F2}" destId="{734B7F65-168C-44B3-BE29-E5AC7EF232DA}" srcOrd="0" destOrd="0" presId="urn:microsoft.com/office/officeart/2005/8/layout/chevron2"/>
    <dgm:cxn modelId="{FDEAC76D-6553-42C6-A504-7DADDAAAFA7B}" type="presParOf" srcId="{734B7F65-168C-44B3-BE29-E5AC7EF232DA}" destId="{F4061E81-5CC9-4AA4-9E33-5C858BA9BCE2}" srcOrd="0" destOrd="0" presId="urn:microsoft.com/office/officeart/2005/8/layout/chevron2"/>
    <dgm:cxn modelId="{8092FCE7-99C7-4F09-BE4A-654E7D485228}" type="presParOf" srcId="{734B7F65-168C-44B3-BE29-E5AC7EF232DA}" destId="{75848642-97EE-42B3-B70A-0A7F2065C263}" srcOrd="1" destOrd="0" presId="urn:microsoft.com/office/officeart/2005/8/layout/chevron2"/>
    <dgm:cxn modelId="{44A5DA73-36CA-4FB9-AA63-65DCE2A50023}" type="presParOf" srcId="{579F46AF-0492-4EF5-A4BB-D2BB62C681F2}" destId="{D2CF11F6-8309-4985-9B70-F5681DF83989}" srcOrd="1" destOrd="0" presId="urn:microsoft.com/office/officeart/2005/8/layout/chevron2"/>
    <dgm:cxn modelId="{DCE67AFE-FDBF-4598-890C-2F6A77961C8B}" type="presParOf" srcId="{579F46AF-0492-4EF5-A4BB-D2BB62C681F2}" destId="{AC8AE78B-0F3A-426C-BF33-D6938ED09086}" srcOrd="2" destOrd="0" presId="urn:microsoft.com/office/officeart/2005/8/layout/chevron2"/>
    <dgm:cxn modelId="{12C8CD81-5744-4D54-9D4F-D0F47E685037}" type="presParOf" srcId="{AC8AE78B-0F3A-426C-BF33-D6938ED09086}" destId="{80E0E323-A9EE-404E-84FD-9A79D4D8C9A1}" srcOrd="0" destOrd="0" presId="urn:microsoft.com/office/officeart/2005/8/layout/chevron2"/>
    <dgm:cxn modelId="{09788BC8-A89E-4EC8-908D-EA9C3E48C498}" type="presParOf" srcId="{AC8AE78B-0F3A-426C-BF33-D6938ED09086}" destId="{E434255D-57A5-4BD3-B592-FE1716A4ED37}" srcOrd="1" destOrd="0" presId="urn:microsoft.com/office/officeart/2005/8/layout/chevron2"/>
    <dgm:cxn modelId="{D331BF05-D2D5-483F-909B-6B3AA08154FF}" type="presParOf" srcId="{579F46AF-0492-4EF5-A4BB-D2BB62C681F2}" destId="{5B098BF9-286B-420F-8FB8-B0F23BA133FB}" srcOrd="3" destOrd="0" presId="urn:microsoft.com/office/officeart/2005/8/layout/chevron2"/>
    <dgm:cxn modelId="{BE820896-C84C-47C9-BE9D-7CE7F0601CCC}" type="presParOf" srcId="{579F46AF-0492-4EF5-A4BB-D2BB62C681F2}" destId="{37791D6C-63D8-4DD5-8DE3-A50260D8B853}" srcOrd="4" destOrd="0" presId="urn:microsoft.com/office/officeart/2005/8/layout/chevron2"/>
    <dgm:cxn modelId="{C4A526BF-5A95-40B8-8F6F-3C9519D9978C}" type="presParOf" srcId="{37791D6C-63D8-4DD5-8DE3-A50260D8B853}" destId="{9952075B-EAC8-4AD7-A194-387E79006253}" srcOrd="0" destOrd="0" presId="urn:microsoft.com/office/officeart/2005/8/layout/chevron2"/>
    <dgm:cxn modelId="{B040CB8D-0236-4890-90AA-0825BDEF92C5}" type="presParOf" srcId="{37791D6C-63D8-4DD5-8DE3-A50260D8B853}" destId="{EED93833-2FA0-4C0F-8731-D6D2C29584A7}" srcOrd="1" destOrd="0" presId="urn:microsoft.com/office/officeart/2005/8/layout/chevron2"/>
    <dgm:cxn modelId="{9A8BEB30-E6C4-4D12-BA12-9781D53C250B}" type="presParOf" srcId="{579F46AF-0492-4EF5-A4BB-D2BB62C681F2}" destId="{5C759B3A-0209-4B64-829D-57A9A01D85E1}" srcOrd="5" destOrd="0" presId="urn:microsoft.com/office/officeart/2005/8/layout/chevron2"/>
    <dgm:cxn modelId="{DDB7FB7D-9379-40EC-9C41-4D3825486C12}" type="presParOf" srcId="{579F46AF-0492-4EF5-A4BB-D2BB62C681F2}" destId="{11AC83F0-BED1-443F-8019-8C4B2C911F50}" srcOrd="6" destOrd="0" presId="urn:microsoft.com/office/officeart/2005/8/layout/chevron2"/>
    <dgm:cxn modelId="{D39687AB-B20D-4631-AAC2-C27E2747E8A7}" type="presParOf" srcId="{11AC83F0-BED1-443F-8019-8C4B2C911F50}" destId="{DE963D9D-D4C5-4798-92EF-33BE5754744D}" srcOrd="0" destOrd="0" presId="urn:microsoft.com/office/officeart/2005/8/layout/chevron2"/>
    <dgm:cxn modelId="{FEFBE991-6C90-44E6-9975-32183C0A9576}" type="presParOf" srcId="{11AC83F0-BED1-443F-8019-8C4B2C911F50}" destId="{11289C9E-722E-48AD-B843-5685F5584F35}" srcOrd="1" destOrd="0" presId="urn:microsoft.com/office/officeart/2005/8/layout/chevron2"/>
    <dgm:cxn modelId="{0DDB75E8-7A18-4912-9A73-B331106047CD}" type="presParOf" srcId="{579F46AF-0492-4EF5-A4BB-D2BB62C681F2}" destId="{85007A33-AA80-45A0-A969-6E7BEA009106}" srcOrd="7" destOrd="0" presId="urn:microsoft.com/office/officeart/2005/8/layout/chevron2"/>
    <dgm:cxn modelId="{BCB3362A-1C10-46D9-926C-61DE35EC7A7C}" type="presParOf" srcId="{579F46AF-0492-4EF5-A4BB-D2BB62C681F2}" destId="{F7471EBA-1044-4287-BB21-9EE32BE5E16D}" srcOrd="8" destOrd="0" presId="urn:microsoft.com/office/officeart/2005/8/layout/chevron2"/>
    <dgm:cxn modelId="{4556346B-5CCE-4D83-9DFB-CAD402EC7A66}" type="presParOf" srcId="{F7471EBA-1044-4287-BB21-9EE32BE5E16D}" destId="{4006EFD0-A53E-414B-921E-5F6868BB69C7}" srcOrd="0" destOrd="0" presId="urn:microsoft.com/office/officeart/2005/8/layout/chevron2"/>
    <dgm:cxn modelId="{B8B65B05-45B1-4022-9FF7-59DD1FA69B7A}" type="presParOf" srcId="{F7471EBA-1044-4287-BB21-9EE32BE5E16D}" destId="{D18D0BF2-ED66-4DE4-A77F-97D2D73CB2BF}" srcOrd="1" destOrd="0" presId="urn:microsoft.com/office/officeart/2005/8/layout/chevron2"/>
    <dgm:cxn modelId="{D015CE73-0319-4856-9FF5-E9855E110E6A}" type="presParOf" srcId="{579F46AF-0492-4EF5-A4BB-D2BB62C681F2}" destId="{12BC79F5-96D2-4746-8B1D-23CEFD5923B5}" srcOrd="9" destOrd="0" presId="urn:microsoft.com/office/officeart/2005/8/layout/chevron2"/>
    <dgm:cxn modelId="{A19AC7E2-F069-40BF-85AD-A32FFE9BE6C8}" type="presParOf" srcId="{579F46AF-0492-4EF5-A4BB-D2BB62C681F2}" destId="{3B285CF7-D361-4BB4-AD86-3A7FBE816E7B}" srcOrd="10" destOrd="0" presId="urn:microsoft.com/office/officeart/2005/8/layout/chevron2"/>
    <dgm:cxn modelId="{32FD52DA-49D8-4FA1-9DD9-44647C949C8D}" type="presParOf" srcId="{3B285CF7-D361-4BB4-AD86-3A7FBE816E7B}" destId="{57EB432A-F9DB-4578-A739-F3BB001E280F}" srcOrd="0" destOrd="0" presId="urn:microsoft.com/office/officeart/2005/8/layout/chevron2"/>
    <dgm:cxn modelId="{2F6F530F-10AD-4168-B36C-4D549947EA99}" type="presParOf" srcId="{3B285CF7-D361-4BB4-AD86-3A7FBE816E7B}" destId="{D298859C-3E5F-441E-A199-B270FD95B7DE}"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61C2AA-8A22-4891-8148-310AFDB9286F}" type="doc">
      <dgm:prSet loTypeId="urn:microsoft.com/office/officeart/2005/8/layout/matrix1" loCatId="matrix" qsTypeId="urn:microsoft.com/office/officeart/2005/8/quickstyle/simple1" qsCatId="simple" csTypeId="urn:microsoft.com/office/officeart/2005/8/colors/colorful1" csCatId="colorful" phldr="1"/>
      <dgm:spPr/>
      <dgm:t>
        <a:bodyPr/>
        <a:lstStyle/>
        <a:p>
          <a:endParaRPr lang="en-US"/>
        </a:p>
      </dgm:t>
    </dgm:pt>
    <dgm:pt modelId="{1A245D7E-6EC6-46EB-A71D-D9E5643636E0}">
      <dgm:prSet phldrT="[Text]" phldr="1"/>
      <dgm:spPr>
        <a:blipFill rotWithShape="0">
          <a:blip xmlns:r="http://schemas.openxmlformats.org/officeDocument/2006/relationships" r:embed="rId1"/>
          <a:stretch>
            <a:fillRect/>
          </a:stretch>
        </a:blipFill>
      </dgm:spPr>
      <dgm:t>
        <a:bodyPr/>
        <a:lstStyle/>
        <a:p>
          <a:endParaRPr lang="en-US" dirty="0"/>
        </a:p>
      </dgm:t>
    </dgm:pt>
    <dgm:pt modelId="{EB01536B-2EF1-41FE-B9CA-BD68F2AA46DA}" type="parTrans" cxnId="{0F8267DA-DE59-434E-90C7-1E5FDEFF2856}">
      <dgm:prSet/>
      <dgm:spPr/>
      <dgm:t>
        <a:bodyPr/>
        <a:lstStyle/>
        <a:p>
          <a:endParaRPr lang="en-US"/>
        </a:p>
      </dgm:t>
    </dgm:pt>
    <dgm:pt modelId="{F124CA2B-902D-454D-9E56-F43E69738B8B}" type="sibTrans" cxnId="{0F8267DA-DE59-434E-90C7-1E5FDEFF2856}">
      <dgm:prSet/>
      <dgm:spPr/>
      <dgm:t>
        <a:bodyPr/>
        <a:lstStyle/>
        <a:p>
          <a:endParaRPr lang="en-US"/>
        </a:p>
      </dgm:t>
    </dgm:pt>
    <dgm:pt modelId="{9CAECB58-7C07-4188-B221-17D24183EAF1}">
      <dgm:prSet phldrT="[Text]"/>
      <dgm:spPr/>
      <dgm:t>
        <a:bodyPr anchor="ctr" anchorCtr="0"/>
        <a:lstStyle/>
        <a:p>
          <a:r>
            <a:rPr lang="en-US" b="1" dirty="0" smtClean="0">
              <a:solidFill>
                <a:schemeClr val="tx1"/>
              </a:solidFill>
            </a:rPr>
            <a:t>Our Mission </a:t>
          </a:r>
        </a:p>
        <a:p>
          <a:r>
            <a:rPr lang="en-US" dirty="0" smtClean="0"/>
            <a:t>To support a market driven communications industry and promote universal access</a:t>
          </a:r>
          <a:endParaRPr lang="en-US" dirty="0"/>
        </a:p>
      </dgm:t>
    </dgm:pt>
    <dgm:pt modelId="{09D218B1-2F19-40F3-8BA6-C6F9BB2D66EC}" type="parTrans" cxnId="{819E74C4-FBA8-4431-8FC9-817D37756420}">
      <dgm:prSet/>
      <dgm:spPr/>
      <dgm:t>
        <a:bodyPr/>
        <a:lstStyle/>
        <a:p>
          <a:endParaRPr lang="en-US"/>
        </a:p>
      </dgm:t>
    </dgm:pt>
    <dgm:pt modelId="{060D42D8-8DDA-4990-B98D-915C94F034F8}" type="sibTrans" cxnId="{819E74C4-FBA8-4431-8FC9-817D37756420}">
      <dgm:prSet/>
      <dgm:spPr/>
      <dgm:t>
        <a:bodyPr/>
        <a:lstStyle/>
        <a:p>
          <a:endParaRPr lang="en-US"/>
        </a:p>
      </dgm:t>
    </dgm:pt>
    <dgm:pt modelId="{C99FE7D5-7668-4EF1-92DD-5D596252B3EC}">
      <dgm:prSet phldrT="[Text]"/>
      <dgm:spPr/>
      <dgm:t>
        <a:bodyPr anchor="t" anchorCtr="0"/>
        <a:lstStyle/>
        <a:p>
          <a:endParaRPr lang="en-US" b="1" dirty="0" smtClean="0">
            <a:solidFill>
              <a:schemeClr val="tx1"/>
            </a:solidFill>
          </a:endParaRPr>
        </a:p>
        <a:p>
          <a:r>
            <a:rPr lang="en-US" b="1" dirty="0" smtClean="0">
              <a:solidFill>
                <a:schemeClr val="tx1"/>
              </a:solidFill>
            </a:rPr>
            <a:t>Our Vision</a:t>
          </a:r>
        </a:p>
        <a:p>
          <a:r>
            <a:rPr lang="en-US" dirty="0" smtClean="0"/>
            <a:t>To be a responsive, world class communications regulatory organization</a:t>
          </a:r>
          <a:endParaRPr lang="en-US" dirty="0"/>
        </a:p>
      </dgm:t>
    </dgm:pt>
    <dgm:pt modelId="{F4D508EC-141F-4885-9930-E757288787DD}" type="parTrans" cxnId="{ED6B05D5-2DE2-4E31-AA10-6DBBB1A08CDB}">
      <dgm:prSet/>
      <dgm:spPr/>
      <dgm:t>
        <a:bodyPr/>
        <a:lstStyle/>
        <a:p>
          <a:endParaRPr lang="en-US"/>
        </a:p>
      </dgm:t>
    </dgm:pt>
    <dgm:pt modelId="{43D53CC9-B257-4ADA-8CBB-1D3DF8C444C9}" type="sibTrans" cxnId="{ED6B05D5-2DE2-4E31-AA10-6DBBB1A08CDB}">
      <dgm:prSet/>
      <dgm:spPr/>
      <dgm:t>
        <a:bodyPr/>
        <a:lstStyle/>
        <a:p>
          <a:endParaRPr lang="en-US"/>
        </a:p>
      </dgm:t>
    </dgm:pt>
    <dgm:pt modelId="{CF6EB99E-EA94-4268-AA57-A8E92352BE58}">
      <dgm:prSet phldrT="[Text]" custT="1"/>
      <dgm:spPr/>
      <dgm:t>
        <a:bodyPr anchor="b" anchorCtr="0"/>
        <a:lstStyle/>
        <a:p>
          <a:pPr algn="ctr"/>
          <a:r>
            <a:rPr lang="en-US" sz="2200" b="1" dirty="0" smtClean="0">
              <a:solidFill>
                <a:schemeClr val="tx1"/>
              </a:solidFill>
            </a:rPr>
            <a:t>Our Core Values</a:t>
          </a:r>
        </a:p>
        <a:p>
          <a:pPr algn="ctr"/>
          <a:r>
            <a:rPr lang="en-US" sz="1400" dirty="0" smtClean="0">
              <a:latin typeface="Times New Roman" panose="02020603050405020304" pitchFamily="18" charset="0"/>
              <a:cs typeface="Times New Roman" panose="02020603050405020304" pitchFamily="18" charset="0"/>
            </a:rPr>
            <a:t>♣   </a:t>
          </a:r>
          <a:r>
            <a:rPr lang="en-US" sz="1600" dirty="0" smtClean="0"/>
            <a:t>Integrity</a:t>
          </a:r>
        </a:p>
        <a:p>
          <a:pPr algn="ctr"/>
          <a:r>
            <a:rPr lang="en-US" sz="1600" dirty="0" smtClean="0">
              <a:latin typeface="Times New Roman" panose="02020603050405020304" pitchFamily="18" charset="0"/>
              <a:cs typeface="Times New Roman" panose="02020603050405020304" pitchFamily="18" charset="0"/>
            </a:rPr>
            <a:t>♣  </a:t>
          </a:r>
          <a:r>
            <a:rPr lang="en-US" sz="1600" dirty="0" smtClean="0"/>
            <a:t>Professionalism</a:t>
          </a:r>
        </a:p>
        <a:p>
          <a:pPr algn="ctr"/>
          <a:r>
            <a:rPr lang="en-US" sz="1600" dirty="0" smtClean="0">
              <a:latin typeface="Times New Roman" panose="02020603050405020304" pitchFamily="18" charset="0"/>
              <a:cs typeface="Times New Roman" panose="02020603050405020304" pitchFamily="18" charset="0"/>
            </a:rPr>
            <a:t>♣   I</a:t>
          </a:r>
          <a:r>
            <a:rPr lang="en-US" sz="1600" dirty="0" smtClean="0"/>
            <a:t>nnovation</a:t>
          </a:r>
        </a:p>
        <a:p>
          <a:pPr algn="ctr"/>
          <a:r>
            <a:rPr lang="en-US" sz="1600" dirty="0" smtClean="0">
              <a:latin typeface="Times New Roman" panose="02020603050405020304" pitchFamily="18" charset="0"/>
              <a:cs typeface="Times New Roman" panose="02020603050405020304" pitchFamily="18" charset="0"/>
            </a:rPr>
            <a:t>♣ </a:t>
          </a:r>
          <a:r>
            <a:rPr lang="en-US" sz="1600" dirty="0" smtClean="0"/>
            <a:t>Responsiveness</a:t>
          </a:r>
        </a:p>
        <a:p>
          <a:pPr algn="ctr"/>
          <a:r>
            <a:rPr lang="en-US" sz="1600" dirty="0" smtClean="0">
              <a:latin typeface="Times New Roman" panose="02020603050405020304" pitchFamily="18" charset="0"/>
              <a:cs typeface="Times New Roman" panose="02020603050405020304" pitchFamily="18" charset="0"/>
            </a:rPr>
            <a:t>♣   </a:t>
          </a:r>
          <a:r>
            <a:rPr lang="en-US" sz="1600" dirty="0" smtClean="0"/>
            <a:t>Excellence</a:t>
          </a:r>
        </a:p>
      </dgm:t>
    </dgm:pt>
    <dgm:pt modelId="{572B3FB8-16D0-4401-8FD1-882BF5C82211}" type="parTrans" cxnId="{59107E37-2FC4-4FA9-95BA-9FA5603C38AB}">
      <dgm:prSet/>
      <dgm:spPr/>
      <dgm:t>
        <a:bodyPr/>
        <a:lstStyle/>
        <a:p>
          <a:endParaRPr lang="en-US"/>
        </a:p>
      </dgm:t>
    </dgm:pt>
    <dgm:pt modelId="{A7B7DFE0-3E6F-4398-BEDD-BAFFF6801C4C}" type="sibTrans" cxnId="{59107E37-2FC4-4FA9-95BA-9FA5603C38AB}">
      <dgm:prSet/>
      <dgm:spPr/>
      <dgm:t>
        <a:bodyPr/>
        <a:lstStyle/>
        <a:p>
          <a:endParaRPr lang="en-US"/>
        </a:p>
      </dgm:t>
    </dgm:pt>
    <dgm:pt modelId="{6311DC08-EE53-45AF-9D4A-1CBB9589B7C1}">
      <dgm:prSet phldrT="[Text]"/>
      <dgm:spPr/>
      <dgm:t>
        <a:bodyPr anchor="b" anchorCtr="0"/>
        <a:lstStyle/>
        <a:p>
          <a:r>
            <a:rPr lang="en-US" b="1" dirty="0" smtClean="0">
              <a:solidFill>
                <a:schemeClr val="tx1"/>
              </a:solidFill>
            </a:rPr>
            <a:t>Guiding Principles</a:t>
          </a:r>
        </a:p>
        <a:p>
          <a:r>
            <a:rPr lang="en-US" dirty="0" smtClean="0">
              <a:latin typeface="Times New Roman" panose="02020603050405020304" pitchFamily="18" charset="0"/>
              <a:cs typeface="Times New Roman" panose="02020603050405020304" pitchFamily="18" charset="0"/>
            </a:rPr>
            <a:t>♣ </a:t>
          </a:r>
          <a:r>
            <a:rPr lang="en-US" dirty="0" smtClean="0"/>
            <a:t>Fair</a:t>
          </a:r>
        </a:p>
        <a:p>
          <a:r>
            <a:rPr lang="en-US" dirty="0" smtClean="0">
              <a:latin typeface="Times New Roman" panose="02020603050405020304" pitchFamily="18" charset="0"/>
              <a:cs typeface="Times New Roman" panose="02020603050405020304" pitchFamily="18" charset="0"/>
            </a:rPr>
            <a:t>♣ </a:t>
          </a:r>
          <a:r>
            <a:rPr lang="en-US" dirty="0" smtClean="0"/>
            <a:t>Firm</a:t>
          </a:r>
        </a:p>
        <a:p>
          <a:r>
            <a:rPr lang="en-US" dirty="0" smtClean="0">
              <a:latin typeface="Times New Roman" panose="02020603050405020304" pitchFamily="18" charset="0"/>
              <a:cs typeface="Times New Roman" panose="02020603050405020304" pitchFamily="18" charset="0"/>
            </a:rPr>
            <a:t>♣ </a:t>
          </a:r>
          <a:r>
            <a:rPr lang="en-US" dirty="0" smtClean="0"/>
            <a:t>Forthright</a:t>
          </a:r>
          <a:endParaRPr lang="en-US" dirty="0"/>
        </a:p>
      </dgm:t>
    </dgm:pt>
    <dgm:pt modelId="{52DF6731-4604-4325-B8F5-26CD816F8EE2}" type="sibTrans" cxnId="{23E08B48-6065-4D0B-AF8E-E1810D568505}">
      <dgm:prSet/>
      <dgm:spPr/>
      <dgm:t>
        <a:bodyPr/>
        <a:lstStyle/>
        <a:p>
          <a:endParaRPr lang="en-US"/>
        </a:p>
      </dgm:t>
    </dgm:pt>
    <dgm:pt modelId="{070FA4FF-9F45-4AB9-9097-9E0FFB2445FE}" type="parTrans" cxnId="{23E08B48-6065-4D0B-AF8E-E1810D568505}">
      <dgm:prSet/>
      <dgm:spPr/>
      <dgm:t>
        <a:bodyPr/>
        <a:lstStyle/>
        <a:p>
          <a:endParaRPr lang="en-US"/>
        </a:p>
      </dgm:t>
    </dgm:pt>
    <dgm:pt modelId="{642AC3E3-2D8F-4BA4-9ECB-C3C8C7AD6AC7}" type="pres">
      <dgm:prSet presAssocID="{7361C2AA-8A22-4891-8148-310AFDB9286F}" presName="diagram" presStyleCnt="0">
        <dgm:presLayoutVars>
          <dgm:chMax val="1"/>
          <dgm:dir/>
          <dgm:animLvl val="ctr"/>
          <dgm:resizeHandles val="exact"/>
        </dgm:presLayoutVars>
      </dgm:prSet>
      <dgm:spPr/>
      <dgm:t>
        <a:bodyPr/>
        <a:lstStyle/>
        <a:p>
          <a:endParaRPr lang="en-GB"/>
        </a:p>
      </dgm:t>
    </dgm:pt>
    <dgm:pt modelId="{0CB1F306-7CDF-49EE-8E21-247AFC2E48BD}" type="pres">
      <dgm:prSet presAssocID="{7361C2AA-8A22-4891-8148-310AFDB9286F}" presName="matrix" presStyleCnt="0"/>
      <dgm:spPr/>
    </dgm:pt>
    <dgm:pt modelId="{910DD0B6-4E94-4578-BF38-C68C687592D9}" type="pres">
      <dgm:prSet presAssocID="{7361C2AA-8A22-4891-8148-310AFDB9286F}" presName="tile1" presStyleLbl="node1" presStyleIdx="0" presStyleCnt="4" custLinFactNeighborX="258" custLinFactNeighborY="-418"/>
      <dgm:spPr/>
      <dgm:t>
        <a:bodyPr/>
        <a:lstStyle/>
        <a:p>
          <a:endParaRPr lang="en-US"/>
        </a:p>
      </dgm:t>
    </dgm:pt>
    <dgm:pt modelId="{5692EA3D-CEC2-4931-B08E-F89E1F795D22}" type="pres">
      <dgm:prSet presAssocID="{7361C2AA-8A22-4891-8148-310AFDB9286F}" presName="tile1text" presStyleLbl="node1" presStyleIdx="0" presStyleCnt="4">
        <dgm:presLayoutVars>
          <dgm:chMax val="0"/>
          <dgm:chPref val="0"/>
          <dgm:bulletEnabled val="1"/>
        </dgm:presLayoutVars>
      </dgm:prSet>
      <dgm:spPr/>
      <dgm:t>
        <a:bodyPr/>
        <a:lstStyle/>
        <a:p>
          <a:endParaRPr lang="en-US"/>
        </a:p>
      </dgm:t>
    </dgm:pt>
    <dgm:pt modelId="{AB962EF2-6A3C-4814-AFEA-EBBB39C5BCC8}" type="pres">
      <dgm:prSet presAssocID="{7361C2AA-8A22-4891-8148-310AFDB9286F}" presName="tile2" presStyleLbl="node1" presStyleIdx="1" presStyleCnt="4" custLinFactNeighborX="33872" custLinFactNeighborY="-4966"/>
      <dgm:spPr/>
      <dgm:t>
        <a:bodyPr/>
        <a:lstStyle/>
        <a:p>
          <a:endParaRPr lang="en-US"/>
        </a:p>
      </dgm:t>
    </dgm:pt>
    <dgm:pt modelId="{1106EEDD-F9BB-4BAE-ABA3-58092817C3C5}" type="pres">
      <dgm:prSet presAssocID="{7361C2AA-8A22-4891-8148-310AFDB9286F}" presName="tile2text" presStyleLbl="node1" presStyleIdx="1" presStyleCnt="4">
        <dgm:presLayoutVars>
          <dgm:chMax val="0"/>
          <dgm:chPref val="0"/>
          <dgm:bulletEnabled val="1"/>
        </dgm:presLayoutVars>
      </dgm:prSet>
      <dgm:spPr/>
      <dgm:t>
        <a:bodyPr/>
        <a:lstStyle/>
        <a:p>
          <a:endParaRPr lang="en-US"/>
        </a:p>
      </dgm:t>
    </dgm:pt>
    <dgm:pt modelId="{1B7A2ABA-AE93-48F6-B51C-EA5E8EA7186B}" type="pres">
      <dgm:prSet presAssocID="{7361C2AA-8A22-4891-8148-310AFDB9286F}" presName="tile3" presStyleLbl="node1" presStyleIdx="2" presStyleCnt="4"/>
      <dgm:spPr/>
      <dgm:t>
        <a:bodyPr/>
        <a:lstStyle/>
        <a:p>
          <a:endParaRPr lang="en-US"/>
        </a:p>
      </dgm:t>
    </dgm:pt>
    <dgm:pt modelId="{22CCDB96-53ED-4019-A1A7-10C83FD7A2EF}" type="pres">
      <dgm:prSet presAssocID="{7361C2AA-8A22-4891-8148-310AFDB9286F}" presName="tile3text" presStyleLbl="node1" presStyleIdx="2" presStyleCnt="4">
        <dgm:presLayoutVars>
          <dgm:chMax val="0"/>
          <dgm:chPref val="0"/>
          <dgm:bulletEnabled val="1"/>
        </dgm:presLayoutVars>
      </dgm:prSet>
      <dgm:spPr/>
      <dgm:t>
        <a:bodyPr/>
        <a:lstStyle/>
        <a:p>
          <a:endParaRPr lang="en-US"/>
        </a:p>
      </dgm:t>
    </dgm:pt>
    <dgm:pt modelId="{4D29509E-94BB-437F-927A-3F8202EC7442}" type="pres">
      <dgm:prSet presAssocID="{7361C2AA-8A22-4891-8148-310AFDB9286F}" presName="tile4" presStyleLbl="node1" presStyleIdx="3" presStyleCnt="4" custLinFactNeighborY="-427"/>
      <dgm:spPr/>
      <dgm:t>
        <a:bodyPr/>
        <a:lstStyle/>
        <a:p>
          <a:endParaRPr lang="en-US"/>
        </a:p>
      </dgm:t>
    </dgm:pt>
    <dgm:pt modelId="{608ACB4A-FE44-431E-B902-1ECC2F567C35}" type="pres">
      <dgm:prSet presAssocID="{7361C2AA-8A22-4891-8148-310AFDB9286F}" presName="tile4text" presStyleLbl="node1" presStyleIdx="3" presStyleCnt="4">
        <dgm:presLayoutVars>
          <dgm:chMax val="0"/>
          <dgm:chPref val="0"/>
          <dgm:bulletEnabled val="1"/>
        </dgm:presLayoutVars>
      </dgm:prSet>
      <dgm:spPr/>
      <dgm:t>
        <a:bodyPr/>
        <a:lstStyle/>
        <a:p>
          <a:endParaRPr lang="en-US"/>
        </a:p>
      </dgm:t>
    </dgm:pt>
    <dgm:pt modelId="{091E8490-B3D7-4D76-9976-82A90F3E82BC}" type="pres">
      <dgm:prSet presAssocID="{7361C2AA-8A22-4891-8148-310AFDB9286F}" presName="centerTile" presStyleLbl="fgShp" presStyleIdx="0" presStyleCnt="1" custScaleX="83017" custScaleY="71692">
        <dgm:presLayoutVars>
          <dgm:chMax val="0"/>
          <dgm:chPref val="0"/>
        </dgm:presLayoutVars>
      </dgm:prSet>
      <dgm:spPr>
        <a:prstGeom prst="ellipse">
          <a:avLst/>
        </a:prstGeom>
      </dgm:spPr>
      <dgm:t>
        <a:bodyPr/>
        <a:lstStyle/>
        <a:p>
          <a:endParaRPr lang="en-GB"/>
        </a:p>
      </dgm:t>
    </dgm:pt>
  </dgm:ptLst>
  <dgm:cxnLst>
    <dgm:cxn modelId="{0C6173B7-8A61-44AA-A3C2-534651F52868}" type="presOf" srcId="{6311DC08-EE53-45AF-9D4A-1CBB9589B7C1}" destId="{4D29509E-94BB-437F-927A-3F8202EC7442}" srcOrd="0" destOrd="0" presId="urn:microsoft.com/office/officeart/2005/8/layout/matrix1"/>
    <dgm:cxn modelId="{819E74C4-FBA8-4431-8FC9-817D37756420}" srcId="{1A245D7E-6EC6-46EB-A71D-D9E5643636E0}" destId="{9CAECB58-7C07-4188-B221-17D24183EAF1}" srcOrd="0" destOrd="0" parTransId="{09D218B1-2F19-40F3-8BA6-C6F9BB2D66EC}" sibTransId="{060D42D8-8DDA-4990-B98D-915C94F034F8}"/>
    <dgm:cxn modelId="{72944A52-03C9-482E-9AFD-8B1EC4044610}" type="presOf" srcId="{9CAECB58-7C07-4188-B221-17D24183EAF1}" destId="{910DD0B6-4E94-4578-BF38-C68C687592D9}" srcOrd="0" destOrd="0" presId="urn:microsoft.com/office/officeart/2005/8/layout/matrix1"/>
    <dgm:cxn modelId="{2CC25C52-98DE-42D6-854D-4B7E1170C253}" type="presOf" srcId="{C99FE7D5-7668-4EF1-92DD-5D596252B3EC}" destId="{AB962EF2-6A3C-4814-AFEA-EBBB39C5BCC8}" srcOrd="0" destOrd="0" presId="urn:microsoft.com/office/officeart/2005/8/layout/matrix1"/>
    <dgm:cxn modelId="{BBBDA5C3-2E2B-4BBD-B0F0-5A9F684FD1D6}" type="presOf" srcId="{CF6EB99E-EA94-4268-AA57-A8E92352BE58}" destId="{1B7A2ABA-AE93-48F6-B51C-EA5E8EA7186B}" srcOrd="0" destOrd="0" presId="urn:microsoft.com/office/officeart/2005/8/layout/matrix1"/>
    <dgm:cxn modelId="{ED10CF33-01F8-4AF7-9D82-D0CDA034F366}" type="presOf" srcId="{7361C2AA-8A22-4891-8148-310AFDB9286F}" destId="{642AC3E3-2D8F-4BA4-9ECB-C3C8C7AD6AC7}" srcOrd="0" destOrd="0" presId="urn:microsoft.com/office/officeart/2005/8/layout/matrix1"/>
    <dgm:cxn modelId="{DB5CF73A-FD59-4ECD-8294-F4F6B067B6EE}" type="presOf" srcId="{C99FE7D5-7668-4EF1-92DD-5D596252B3EC}" destId="{1106EEDD-F9BB-4BAE-ABA3-58092817C3C5}" srcOrd="1" destOrd="0" presId="urn:microsoft.com/office/officeart/2005/8/layout/matrix1"/>
    <dgm:cxn modelId="{E1AFC900-D2A9-4606-8C57-2968C2E27357}" type="presOf" srcId="{CF6EB99E-EA94-4268-AA57-A8E92352BE58}" destId="{22CCDB96-53ED-4019-A1A7-10C83FD7A2EF}" srcOrd="1" destOrd="0" presId="urn:microsoft.com/office/officeart/2005/8/layout/matrix1"/>
    <dgm:cxn modelId="{309EEE5F-928A-420E-AB31-C4D87ACA335A}" type="presOf" srcId="{9CAECB58-7C07-4188-B221-17D24183EAF1}" destId="{5692EA3D-CEC2-4931-B08E-F89E1F795D22}" srcOrd="1" destOrd="0" presId="urn:microsoft.com/office/officeart/2005/8/layout/matrix1"/>
    <dgm:cxn modelId="{23E08B48-6065-4D0B-AF8E-E1810D568505}" srcId="{1A245D7E-6EC6-46EB-A71D-D9E5643636E0}" destId="{6311DC08-EE53-45AF-9D4A-1CBB9589B7C1}" srcOrd="3" destOrd="0" parTransId="{070FA4FF-9F45-4AB9-9097-9E0FFB2445FE}" sibTransId="{52DF6731-4604-4325-B8F5-26CD816F8EE2}"/>
    <dgm:cxn modelId="{3D3B8A70-AB38-4D7B-A1F0-25E1EA775732}" type="presOf" srcId="{6311DC08-EE53-45AF-9D4A-1CBB9589B7C1}" destId="{608ACB4A-FE44-431E-B902-1ECC2F567C35}" srcOrd="1" destOrd="0" presId="urn:microsoft.com/office/officeart/2005/8/layout/matrix1"/>
    <dgm:cxn modelId="{ED6B05D5-2DE2-4E31-AA10-6DBBB1A08CDB}" srcId="{1A245D7E-6EC6-46EB-A71D-D9E5643636E0}" destId="{C99FE7D5-7668-4EF1-92DD-5D596252B3EC}" srcOrd="1" destOrd="0" parTransId="{F4D508EC-141F-4885-9930-E757288787DD}" sibTransId="{43D53CC9-B257-4ADA-8CBB-1D3DF8C444C9}"/>
    <dgm:cxn modelId="{53534A40-D93D-4883-A7C0-E6662743E5B1}" type="presOf" srcId="{1A245D7E-6EC6-46EB-A71D-D9E5643636E0}" destId="{091E8490-B3D7-4D76-9976-82A90F3E82BC}" srcOrd="0" destOrd="0" presId="urn:microsoft.com/office/officeart/2005/8/layout/matrix1"/>
    <dgm:cxn modelId="{59107E37-2FC4-4FA9-95BA-9FA5603C38AB}" srcId="{1A245D7E-6EC6-46EB-A71D-D9E5643636E0}" destId="{CF6EB99E-EA94-4268-AA57-A8E92352BE58}" srcOrd="2" destOrd="0" parTransId="{572B3FB8-16D0-4401-8FD1-882BF5C82211}" sibTransId="{A7B7DFE0-3E6F-4398-BEDD-BAFFF6801C4C}"/>
    <dgm:cxn modelId="{0F8267DA-DE59-434E-90C7-1E5FDEFF2856}" srcId="{7361C2AA-8A22-4891-8148-310AFDB9286F}" destId="{1A245D7E-6EC6-46EB-A71D-D9E5643636E0}" srcOrd="0" destOrd="0" parTransId="{EB01536B-2EF1-41FE-B9CA-BD68F2AA46DA}" sibTransId="{F124CA2B-902D-454D-9E56-F43E69738B8B}"/>
    <dgm:cxn modelId="{5AFFB63A-0E8C-45F0-A82C-479F622D413F}" type="presParOf" srcId="{642AC3E3-2D8F-4BA4-9ECB-C3C8C7AD6AC7}" destId="{0CB1F306-7CDF-49EE-8E21-247AFC2E48BD}" srcOrd="0" destOrd="0" presId="urn:microsoft.com/office/officeart/2005/8/layout/matrix1"/>
    <dgm:cxn modelId="{7D01830A-931F-4390-A504-E75FC8B0C177}" type="presParOf" srcId="{0CB1F306-7CDF-49EE-8E21-247AFC2E48BD}" destId="{910DD0B6-4E94-4578-BF38-C68C687592D9}" srcOrd="0" destOrd="0" presId="urn:microsoft.com/office/officeart/2005/8/layout/matrix1"/>
    <dgm:cxn modelId="{4C62960B-0D51-428A-A4F9-252D7D3838D1}" type="presParOf" srcId="{0CB1F306-7CDF-49EE-8E21-247AFC2E48BD}" destId="{5692EA3D-CEC2-4931-B08E-F89E1F795D22}" srcOrd="1" destOrd="0" presId="urn:microsoft.com/office/officeart/2005/8/layout/matrix1"/>
    <dgm:cxn modelId="{CD80A7EA-575F-4D2E-B41B-EEC1E489D4F2}" type="presParOf" srcId="{0CB1F306-7CDF-49EE-8E21-247AFC2E48BD}" destId="{AB962EF2-6A3C-4814-AFEA-EBBB39C5BCC8}" srcOrd="2" destOrd="0" presId="urn:microsoft.com/office/officeart/2005/8/layout/matrix1"/>
    <dgm:cxn modelId="{39BBB75C-04FD-4851-97B1-4551463BDA9F}" type="presParOf" srcId="{0CB1F306-7CDF-49EE-8E21-247AFC2E48BD}" destId="{1106EEDD-F9BB-4BAE-ABA3-58092817C3C5}" srcOrd="3" destOrd="0" presId="urn:microsoft.com/office/officeart/2005/8/layout/matrix1"/>
    <dgm:cxn modelId="{717DCC6C-CF54-452D-AD6B-E877B51ACA26}" type="presParOf" srcId="{0CB1F306-7CDF-49EE-8E21-247AFC2E48BD}" destId="{1B7A2ABA-AE93-48F6-B51C-EA5E8EA7186B}" srcOrd="4" destOrd="0" presId="urn:microsoft.com/office/officeart/2005/8/layout/matrix1"/>
    <dgm:cxn modelId="{267A8DE3-D24B-47F3-B194-D2113CCB197B}" type="presParOf" srcId="{0CB1F306-7CDF-49EE-8E21-247AFC2E48BD}" destId="{22CCDB96-53ED-4019-A1A7-10C83FD7A2EF}" srcOrd="5" destOrd="0" presId="urn:microsoft.com/office/officeart/2005/8/layout/matrix1"/>
    <dgm:cxn modelId="{D09DF2FC-832E-44F4-91D1-5647C2D1604F}" type="presParOf" srcId="{0CB1F306-7CDF-49EE-8E21-247AFC2E48BD}" destId="{4D29509E-94BB-437F-927A-3F8202EC7442}" srcOrd="6" destOrd="0" presId="urn:microsoft.com/office/officeart/2005/8/layout/matrix1"/>
    <dgm:cxn modelId="{4F3C6F3B-1554-45E1-A5DD-54C978B63D66}" type="presParOf" srcId="{0CB1F306-7CDF-49EE-8E21-247AFC2E48BD}" destId="{608ACB4A-FE44-431E-B902-1ECC2F567C35}" srcOrd="7" destOrd="0" presId="urn:microsoft.com/office/officeart/2005/8/layout/matrix1"/>
    <dgm:cxn modelId="{93B1CF25-7F23-4E47-90DE-1A530EE5A0F0}" type="presParOf" srcId="{642AC3E3-2D8F-4BA4-9ECB-C3C8C7AD6AC7}" destId="{091E8490-B3D7-4D76-9976-82A90F3E82BC}"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B73305-F86E-4384-AD64-FEB1154E64BE}"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09DE6BC1-71CC-4808-B18B-4CAB94E83805}">
      <dgm:prSet phldrT="[Text]" custT="1"/>
      <dgm:spPr/>
      <dgm:t>
        <a:bodyPr/>
        <a:lstStyle/>
        <a:p>
          <a:pPr algn="ctr"/>
          <a:r>
            <a:rPr lang="en-US" sz="2400" b="1" dirty="0" err="1" smtClean="0">
              <a:solidFill>
                <a:schemeClr val="bg1"/>
              </a:solidFill>
            </a:rPr>
            <a:t>QoS</a:t>
          </a:r>
          <a:endParaRPr lang="en-US" sz="2400" b="1" dirty="0">
            <a:solidFill>
              <a:schemeClr val="bg1"/>
            </a:solidFill>
          </a:endParaRPr>
        </a:p>
      </dgm:t>
    </dgm:pt>
    <dgm:pt modelId="{125EB4CF-8192-4E58-947C-45AC715D23DC}" type="parTrans" cxnId="{55446B4C-20B4-4C15-8BC7-C667A0CEE705}">
      <dgm:prSet/>
      <dgm:spPr/>
      <dgm:t>
        <a:bodyPr/>
        <a:lstStyle/>
        <a:p>
          <a:pPr algn="ctr"/>
          <a:endParaRPr lang="en-US" sz="2400"/>
        </a:p>
      </dgm:t>
    </dgm:pt>
    <dgm:pt modelId="{27D1681D-A7B1-4723-ADC6-6B5E79B2B418}" type="sibTrans" cxnId="{55446B4C-20B4-4C15-8BC7-C667A0CEE705}">
      <dgm:prSet/>
      <dgm:spPr/>
      <dgm:t>
        <a:bodyPr/>
        <a:lstStyle/>
        <a:p>
          <a:pPr algn="ctr"/>
          <a:endParaRPr lang="en-US" sz="2400"/>
        </a:p>
      </dgm:t>
    </dgm:pt>
    <dgm:pt modelId="{26ABAAAE-3680-4CC7-8075-46BAE13B6E4C}">
      <dgm:prSet phldrT="[Text]" custT="1"/>
      <dgm:spPr/>
      <dgm:t>
        <a:bodyPr/>
        <a:lstStyle/>
        <a:p>
          <a:pPr algn="ctr"/>
          <a:r>
            <a:rPr lang="en-US" sz="2400" b="1" smtClean="0">
              <a:solidFill>
                <a:schemeClr val="bg1"/>
              </a:solidFill>
            </a:rPr>
            <a:t>Multiple regulations</a:t>
          </a:r>
          <a:endParaRPr lang="en-US" sz="2400" b="1" dirty="0">
            <a:solidFill>
              <a:schemeClr val="bg1"/>
            </a:solidFill>
          </a:endParaRPr>
        </a:p>
      </dgm:t>
    </dgm:pt>
    <dgm:pt modelId="{727DE39E-CDDB-44A3-9E83-CEF43202AFEC}" type="parTrans" cxnId="{37BB59DA-0DB5-4072-9970-947CBDB6E8CF}">
      <dgm:prSet/>
      <dgm:spPr/>
      <dgm:t>
        <a:bodyPr/>
        <a:lstStyle/>
        <a:p>
          <a:pPr algn="ctr"/>
          <a:endParaRPr lang="en-US" sz="2400"/>
        </a:p>
      </dgm:t>
    </dgm:pt>
    <dgm:pt modelId="{C31C0EB3-8DCC-43F1-ACB4-5D08B605139B}" type="sibTrans" cxnId="{37BB59DA-0DB5-4072-9970-947CBDB6E8CF}">
      <dgm:prSet/>
      <dgm:spPr/>
      <dgm:t>
        <a:bodyPr/>
        <a:lstStyle/>
        <a:p>
          <a:pPr algn="ctr"/>
          <a:endParaRPr lang="en-US" sz="2400"/>
        </a:p>
      </dgm:t>
    </dgm:pt>
    <dgm:pt modelId="{3DDC4842-923D-4461-8F7F-E94CA2625CC5}">
      <dgm:prSet phldrT="[Text]" custT="1"/>
      <dgm:spPr/>
      <dgm:t>
        <a:bodyPr/>
        <a:lstStyle/>
        <a:p>
          <a:pPr algn="ctr"/>
          <a:r>
            <a:rPr lang="en-US" sz="2400" b="1" smtClean="0">
              <a:solidFill>
                <a:schemeClr val="bg1"/>
              </a:solidFill>
            </a:rPr>
            <a:t>Insecurity</a:t>
          </a:r>
          <a:endParaRPr lang="en-US" sz="2400" b="1" dirty="0">
            <a:solidFill>
              <a:schemeClr val="bg1"/>
            </a:solidFill>
          </a:endParaRPr>
        </a:p>
      </dgm:t>
    </dgm:pt>
    <dgm:pt modelId="{35FF0C76-C529-48A7-BC4B-16FEC03B9329}" type="parTrans" cxnId="{98874CC9-97E5-4C65-8BFF-ABA1D93A8B55}">
      <dgm:prSet/>
      <dgm:spPr/>
      <dgm:t>
        <a:bodyPr/>
        <a:lstStyle/>
        <a:p>
          <a:pPr algn="ctr"/>
          <a:endParaRPr lang="en-US" sz="2400"/>
        </a:p>
      </dgm:t>
    </dgm:pt>
    <dgm:pt modelId="{8516AF4C-9786-46CD-862C-8512191B881B}" type="sibTrans" cxnId="{98874CC9-97E5-4C65-8BFF-ABA1D93A8B55}">
      <dgm:prSet/>
      <dgm:spPr/>
      <dgm:t>
        <a:bodyPr/>
        <a:lstStyle/>
        <a:p>
          <a:pPr algn="ctr"/>
          <a:endParaRPr lang="en-US" sz="2400"/>
        </a:p>
      </dgm:t>
    </dgm:pt>
    <dgm:pt modelId="{A6CB29C9-D8F4-4ADC-B89D-9E84C3CD823A}">
      <dgm:prSet phldrT="[Text]" custT="1"/>
      <dgm:spPr/>
      <dgm:t>
        <a:bodyPr/>
        <a:lstStyle/>
        <a:p>
          <a:pPr algn="ctr"/>
          <a:r>
            <a:rPr lang="en-US" sz="2400" b="1" smtClean="0">
              <a:solidFill>
                <a:schemeClr val="bg1"/>
              </a:solidFill>
            </a:rPr>
            <a:t>Multiple Taxation</a:t>
          </a:r>
          <a:endParaRPr lang="en-US" sz="2400" b="1" dirty="0">
            <a:solidFill>
              <a:schemeClr val="bg1"/>
            </a:solidFill>
          </a:endParaRPr>
        </a:p>
      </dgm:t>
    </dgm:pt>
    <dgm:pt modelId="{F46C322A-6C8D-413E-A164-4A2C7649C827}" type="parTrans" cxnId="{BC053ECA-47F6-4D9D-BD5E-581C564CBE06}">
      <dgm:prSet/>
      <dgm:spPr/>
      <dgm:t>
        <a:bodyPr/>
        <a:lstStyle/>
        <a:p>
          <a:pPr algn="ctr"/>
          <a:endParaRPr lang="en-US" sz="2400"/>
        </a:p>
      </dgm:t>
    </dgm:pt>
    <dgm:pt modelId="{E6858333-A5A6-4882-A573-35E8A3C8E558}" type="sibTrans" cxnId="{BC053ECA-47F6-4D9D-BD5E-581C564CBE06}">
      <dgm:prSet/>
      <dgm:spPr/>
      <dgm:t>
        <a:bodyPr/>
        <a:lstStyle/>
        <a:p>
          <a:pPr algn="ctr"/>
          <a:endParaRPr lang="en-US" sz="2400"/>
        </a:p>
      </dgm:t>
    </dgm:pt>
    <dgm:pt modelId="{4D705CFD-2435-4809-B119-970CA2C6E1C6}" type="pres">
      <dgm:prSet presAssocID="{FDB73305-F86E-4384-AD64-FEB1154E64BE}" presName="linear" presStyleCnt="0">
        <dgm:presLayoutVars>
          <dgm:dir/>
          <dgm:animLvl val="lvl"/>
          <dgm:resizeHandles val="exact"/>
        </dgm:presLayoutVars>
      </dgm:prSet>
      <dgm:spPr/>
      <dgm:t>
        <a:bodyPr/>
        <a:lstStyle/>
        <a:p>
          <a:endParaRPr lang="en-US"/>
        </a:p>
      </dgm:t>
    </dgm:pt>
    <dgm:pt modelId="{88CB1003-8A70-4A85-8DB5-7A918AA97D33}" type="pres">
      <dgm:prSet presAssocID="{09DE6BC1-71CC-4808-B18B-4CAB94E83805}" presName="parentLin" presStyleCnt="0"/>
      <dgm:spPr/>
    </dgm:pt>
    <dgm:pt modelId="{CAB45281-81D5-49D5-B259-0AE5EFA3CFDF}" type="pres">
      <dgm:prSet presAssocID="{09DE6BC1-71CC-4808-B18B-4CAB94E83805}" presName="parentLeftMargin" presStyleLbl="node1" presStyleIdx="0" presStyleCnt="4"/>
      <dgm:spPr/>
      <dgm:t>
        <a:bodyPr/>
        <a:lstStyle/>
        <a:p>
          <a:endParaRPr lang="en-US"/>
        </a:p>
      </dgm:t>
    </dgm:pt>
    <dgm:pt modelId="{D9DD5FD9-861C-47EC-A132-C0181C002756}" type="pres">
      <dgm:prSet presAssocID="{09DE6BC1-71CC-4808-B18B-4CAB94E83805}" presName="parentText" presStyleLbl="node1" presStyleIdx="0" presStyleCnt="4">
        <dgm:presLayoutVars>
          <dgm:chMax val="0"/>
          <dgm:bulletEnabled val="1"/>
        </dgm:presLayoutVars>
      </dgm:prSet>
      <dgm:spPr/>
      <dgm:t>
        <a:bodyPr/>
        <a:lstStyle/>
        <a:p>
          <a:endParaRPr lang="en-US"/>
        </a:p>
      </dgm:t>
    </dgm:pt>
    <dgm:pt modelId="{ED93525C-B20C-4E5E-A425-14381B56E10B}" type="pres">
      <dgm:prSet presAssocID="{09DE6BC1-71CC-4808-B18B-4CAB94E83805}" presName="negativeSpace" presStyleCnt="0"/>
      <dgm:spPr/>
    </dgm:pt>
    <dgm:pt modelId="{4C2B203F-4987-473A-BE5F-614926151AD3}" type="pres">
      <dgm:prSet presAssocID="{09DE6BC1-71CC-4808-B18B-4CAB94E83805}" presName="childText" presStyleLbl="conFgAcc1" presStyleIdx="0" presStyleCnt="4">
        <dgm:presLayoutVars>
          <dgm:bulletEnabled val="1"/>
        </dgm:presLayoutVars>
      </dgm:prSet>
      <dgm:spPr/>
    </dgm:pt>
    <dgm:pt modelId="{960EF59A-5CF0-483E-9896-A9CECD52E72A}" type="pres">
      <dgm:prSet presAssocID="{27D1681D-A7B1-4723-ADC6-6B5E79B2B418}" presName="spaceBetweenRectangles" presStyleCnt="0"/>
      <dgm:spPr/>
    </dgm:pt>
    <dgm:pt modelId="{018FBDC2-4E32-4CEB-89FB-A909B5E52ADB}" type="pres">
      <dgm:prSet presAssocID="{A6CB29C9-D8F4-4ADC-B89D-9E84C3CD823A}" presName="parentLin" presStyleCnt="0"/>
      <dgm:spPr/>
    </dgm:pt>
    <dgm:pt modelId="{6F9397E2-5F20-439E-A1DC-9D709A91427E}" type="pres">
      <dgm:prSet presAssocID="{A6CB29C9-D8F4-4ADC-B89D-9E84C3CD823A}" presName="parentLeftMargin" presStyleLbl="node1" presStyleIdx="0" presStyleCnt="4"/>
      <dgm:spPr/>
      <dgm:t>
        <a:bodyPr/>
        <a:lstStyle/>
        <a:p>
          <a:endParaRPr lang="en-US"/>
        </a:p>
      </dgm:t>
    </dgm:pt>
    <dgm:pt modelId="{6D5315E2-1282-45C7-8848-CFC035E2C7F7}" type="pres">
      <dgm:prSet presAssocID="{A6CB29C9-D8F4-4ADC-B89D-9E84C3CD823A}" presName="parentText" presStyleLbl="node1" presStyleIdx="1" presStyleCnt="4">
        <dgm:presLayoutVars>
          <dgm:chMax val="0"/>
          <dgm:bulletEnabled val="1"/>
        </dgm:presLayoutVars>
      </dgm:prSet>
      <dgm:spPr/>
      <dgm:t>
        <a:bodyPr/>
        <a:lstStyle/>
        <a:p>
          <a:endParaRPr lang="en-US"/>
        </a:p>
      </dgm:t>
    </dgm:pt>
    <dgm:pt modelId="{4BB3C3ED-7974-49F9-9563-223B2CFD42F6}" type="pres">
      <dgm:prSet presAssocID="{A6CB29C9-D8F4-4ADC-B89D-9E84C3CD823A}" presName="negativeSpace" presStyleCnt="0"/>
      <dgm:spPr/>
    </dgm:pt>
    <dgm:pt modelId="{EA6C4074-D367-42A7-B94B-6A42DF67E431}" type="pres">
      <dgm:prSet presAssocID="{A6CB29C9-D8F4-4ADC-B89D-9E84C3CD823A}" presName="childText" presStyleLbl="conFgAcc1" presStyleIdx="1" presStyleCnt="4">
        <dgm:presLayoutVars>
          <dgm:bulletEnabled val="1"/>
        </dgm:presLayoutVars>
      </dgm:prSet>
      <dgm:spPr/>
    </dgm:pt>
    <dgm:pt modelId="{851DF72F-ED2C-45A0-83E3-0A87DF5F7317}" type="pres">
      <dgm:prSet presAssocID="{E6858333-A5A6-4882-A573-35E8A3C8E558}" presName="spaceBetweenRectangles" presStyleCnt="0"/>
      <dgm:spPr/>
    </dgm:pt>
    <dgm:pt modelId="{B27F1A89-AEDE-4285-B9F9-FFCEA05CE015}" type="pres">
      <dgm:prSet presAssocID="{26ABAAAE-3680-4CC7-8075-46BAE13B6E4C}" presName="parentLin" presStyleCnt="0"/>
      <dgm:spPr/>
    </dgm:pt>
    <dgm:pt modelId="{4E25A123-6741-4EA2-9B95-62E03810BEEE}" type="pres">
      <dgm:prSet presAssocID="{26ABAAAE-3680-4CC7-8075-46BAE13B6E4C}" presName="parentLeftMargin" presStyleLbl="node1" presStyleIdx="1" presStyleCnt="4"/>
      <dgm:spPr/>
      <dgm:t>
        <a:bodyPr/>
        <a:lstStyle/>
        <a:p>
          <a:endParaRPr lang="en-US"/>
        </a:p>
      </dgm:t>
    </dgm:pt>
    <dgm:pt modelId="{4BFBC8CA-5DD5-4517-B9BB-4BB4C8CC7392}" type="pres">
      <dgm:prSet presAssocID="{26ABAAAE-3680-4CC7-8075-46BAE13B6E4C}" presName="parentText" presStyleLbl="node1" presStyleIdx="2" presStyleCnt="4">
        <dgm:presLayoutVars>
          <dgm:chMax val="0"/>
          <dgm:bulletEnabled val="1"/>
        </dgm:presLayoutVars>
      </dgm:prSet>
      <dgm:spPr/>
      <dgm:t>
        <a:bodyPr/>
        <a:lstStyle/>
        <a:p>
          <a:endParaRPr lang="en-US"/>
        </a:p>
      </dgm:t>
    </dgm:pt>
    <dgm:pt modelId="{56AF8C81-12D2-4BC1-8ED3-DD9CBD0162E3}" type="pres">
      <dgm:prSet presAssocID="{26ABAAAE-3680-4CC7-8075-46BAE13B6E4C}" presName="negativeSpace" presStyleCnt="0"/>
      <dgm:spPr/>
    </dgm:pt>
    <dgm:pt modelId="{0988A432-751D-4BBC-BEE0-AA3219488892}" type="pres">
      <dgm:prSet presAssocID="{26ABAAAE-3680-4CC7-8075-46BAE13B6E4C}" presName="childText" presStyleLbl="conFgAcc1" presStyleIdx="2" presStyleCnt="4">
        <dgm:presLayoutVars>
          <dgm:bulletEnabled val="1"/>
        </dgm:presLayoutVars>
      </dgm:prSet>
      <dgm:spPr/>
    </dgm:pt>
    <dgm:pt modelId="{435900D8-632B-4384-BB6A-D10E4EE69A9A}" type="pres">
      <dgm:prSet presAssocID="{C31C0EB3-8DCC-43F1-ACB4-5D08B605139B}" presName="spaceBetweenRectangles" presStyleCnt="0"/>
      <dgm:spPr/>
    </dgm:pt>
    <dgm:pt modelId="{451A5508-694A-42C7-A1CF-114C9E1D3156}" type="pres">
      <dgm:prSet presAssocID="{3DDC4842-923D-4461-8F7F-E94CA2625CC5}" presName="parentLin" presStyleCnt="0"/>
      <dgm:spPr/>
    </dgm:pt>
    <dgm:pt modelId="{222051D7-3555-4CE2-A72F-E0D978DF912D}" type="pres">
      <dgm:prSet presAssocID="{3DDC4842-923D-4461-8F7F-E94CA2625CC5}" presName="parentLeftMargin" presStyleLbl="node1" presStyleIdx="2" presStyleCnt="4"/>
      <dgm:spPr/>
      <dgm:t>
        <a:bodyPr/>
        <a:lstStyle/>
        <a:p>
          <a:endParaRPr lang="en-US"/>
        </a:p>
      </dgm:t>
    </dgm:pt>
    <dgm:pt modelId="{DBA18440-FC5E-4E07-B1AC-560566BE2F91}" type="pres">
      <dgm:prSet presAssocID="{3DDC4842-923D-4461-8F7F-E94CA2625CC5}" presName="parentText" presStyleLbl="node1" presStyleIdx="3" presStyleCnt="4">
        <dgm:presLayoutVars>
          <dgm:chMax val="0"/>
          <dgm:bulletEnabled val="1"/>
        </dgm:presLayoutVars>
      </dgm:prSet>
      <dgm:spPr/>
      <dgm:t>
        <a:bodyPr/>
        <a:lstStyle/>
        <a:p>
          <a:endParaRPr lang="en-US"/>
        </a:p>
      </dgm:t>
    </dgm:pt>
    <dgm:pt modelId="{9CA3B685-F241-48C4-8BEB-73705757D65E}" type="pres">
      <dgm:prSet presAssocID="{3DDC4842-923D-4461-8F7F-E94CA2625CC5}" presName="negativeSpace" presStyleCnt="0"/>
      <dgm:spPr/>
    </dgm:pt>
    <dgm:pt modelId="{5FD0C940-2270-4AF9-86E9-5A5646542BD2}" type="pres">
      <dgm:prSet presAssocID="{3DDC4842-923D-4461-8F7F-E94CA2625CC5}" presName="childText" presStyleLbl="conFgAcc1" presStyleIdx="3" presStyleCnt="4">
        <dgm:presLayoutVars>
          <dgm:bulletEnabled val="1"/>
        </dgm:presLayoutVars>
      </dgm:prSet>
      <dgm:spPr/>
    </dgm:pt>
  </dgm:ptLst>
  <dgm:cxnLst>
    <dgm:cxn modelId="{37BB59DA-0DB5-4072-9970-947CBDB6E8CF}" srcId="{FDB73305-F86E-4384-AD64-FEB1154E64BE}" destId="{26ABAAAE-3680-4CC7-8075-46BAE13B6E4C}" srcOrd="2" destOrd="0" parTransId="{727DE39E-CDDB-44A3-9E83-CEF43202AFEC}" sibTransId="{C31C0EB3-8DCC-43F1-ACB4-5D08B605139B}"/>
    <dgm:cxn modelId="{963BD20F-1E1C-4D83-A26C-05779C6078A4}" type="presOf" srcId="{09DE6BC1-71CC-4808-B18B-4CAB94E83805}" destId="{CAB45281-81D5-49D5-B259-0AE5EFA3CFDF}" srcOrd="0" destOrd="0" presId="urn:microsoft.com/office/officeart/2005/8/layout/list1"/>
    <dgm:cxn modelId="{BC053ECA-47F6-4D9D-BD5E-581C564CBE06}" srcId="{FDB73305-F86E-4384-AD64-FEB1154E64BE}" destId="{A6CB29C9-D8F4-4ADC-B89D-9E84C3CD823A}" srcOrd="1" destOrd="0" parTransId="{F46C322A-6C8D-413E-A164-4A2C7649C827}" sibTransId="{E6858333-A5A6-4882-A573-35E8A3C8E558}"/>
    <dgm:cxn modelId="{55446B4C-20B4-4C15-8BC7-C667A0CEE705}" srcId="{FDB73305-F86E-4384-AD64-FEB1154E64BE}" destId="{09DE6BC1-71CC-4808-B18B-4CAB94E83805}" srcOrd="0" destOrd="0" parTransId="{125EB4CF-8192-4E58-947C-45AC715D23DC}" sibTransId="{27D1681D-A7B1-4723-ADC6-6B5E79B2B418}"/>
    <dgm:cxn modelId="{01CE940D-ADE0-46C8-8FEB-72D5A5867DC1}" type="presOf" srcId="{A6CB29C9-D8F4-4ADC-B89D-9E84C3CD823A}" destId="{6D5315E2-1282-45C7-8848-CFC035E2C7F7}" srcOrd="1" destOrd="0" presId="urn:microsoft.com/office/officeart/2005/8/layout/list1"/>
    <dgm:cxn modelId="{48C1B159-4F7E-4BEB-B035-814F6D8485F0}" type="presOf" srcId="{26ABAAAE-3680-4CC7-8075-46BAE13B6E4C}" destId="{4BFBC8CA-5DD5-4517-B9BB-4BB4C8CC7392}" srcOrd="1" destOrd="0" presId="urn:microsoft.com/office/officeart/2005/8/layout/list1"/>
    <dgm:cxn modelId="{98874CC9-97E5-4C65-8BFF-ABA1D93A8B55}" srcId="{FDB73305-F86E-4384-AD64-FEB1154E64BE}" destId="{3DDC4842-923D-4461-8F7F-E94CA2625CC5}" srcOrd="3" destOrd="0" parTransId="{35FF0C76-C529-48A7-BC4B-16FEC03B9329}" sibTransId="{8516AF4C-9786-46CD-862C-8512191B881B}"/>
    <dgm:cxn modelId="{7D1BC1B7-EAF5-4231-A080-A975FA2341B3}" type="presOf" srcId="{09DE6BC1-71CC-4808-B18B-4CAB94E83805}" destId="{D9DD5FD9-861C-47EC-A132-C0181C002756}" srcOrd="1" destOrd="0" presId="urn:microsoft.com/office/officeart/2005/8/layout/list1"/>
    <dgm:cxn modelId="{20258912-13A4-4FF1-8F4E-D2C48635EFAE}" type="presOf" srcId="{A6CB29C9-D8F4-4ADC-B89D-9E84C3CD823A}" destId="{6F9397E2-5F20-439E-A1DC-9D709A91427E}" srcOrd="0" destOrd="0" presId="urn:microsoft.com/office/officeart/2005/8/layout/list1"/>
    <dgm:cxn modelId="{F073F425-BCB6-4FE9-B291-FE4D19AAC749}" type="presOf" srcId="{3DDC4842-923D-4461-8F7F-E94CA2625CC5}" destId="{DBA18440-FC5E-4E07-B1AC-560566BE2F91}" srcOrd="1" destOrd="0" presId="urn:microsoft.com/office/officeart/2005/8/layout/list1"/>
    <dgm:cxn modelId="{F6927FF5-0D56-4227-8DAD-908E2CA16A06}" type="presOf" srcId="{FDB73305-F86E-4384-AD64-FEB1154E64BE}" destId="{4D705CFD-2435-4809-B119-970CA2C6E1C6}" srcOrd="0" destOrd="0" presId="urn:microsoft.com/office/officeart/2005/8/layout/list1"/>
    <dgm:cxn modelId="{4EF16678-14A1-4D99-B4B8-F1D9CBF196ED}" type="presOf" srcId="{3DDC4842-923D-4461-8F7F-E94CA2625CC5}" destId="{222051D7-3555-4CE2-A72F-E0D978DF912D}" srcOrd="0" destOrd="0" presId="urn:microsoft.com/office/officeart/2005/8/layout/list1"/>
    <dgm:cxn modelId="{223962EF-DE3D-4844-8366-A47830CB1ADB}" type="presOf" srcId="{26ABAAAE-3680-4CC7-8075-46BAE13B6E4C}" destId="{4E25A123-6741-4EA2-9B95-62E03810BEEE}" srcOrd="0" destOrd="0" presId="urn:microsoft.com/office/officeart/2005/8/layout/list1"/>
    <dgm:cxn modelId="{23C96FA5-1D29-4A4C-B730-57557A3E72AF}" type="presParOf" srcId="{4D705CFD-2435-4809-B119-970CA2C6E1C6}" destId="{88CB1003-8A70-4A85-8DB5-7A918AA97D33}" srcOrd="0" destOrd="0" presId="urn:microsoft.com/office/officeart/2005/8/layout/list1"/>
    <dgm:cxn modelId="{1728C32D-1E3A-4A67-A0CD-CDBA011F4E6D}" type="presParOf" srcId="{88CB1003-8A70-4A85-8DB5-7A918AA97D33}" destId="{CAB45281-81D5-49D5-B259-0AE5EFA3CFDF}" srcOrd="0" destOrd="0" presId="urn:microsoft.com/office/officeart/2005/8/layout/list1"/>
    <dgm:cxn modelId="{D684F407-2A1F-4444-8C2E-EC9DE6B4E091}" type="presParOf" srcId="{88CB1003-8A70-4A85-8DB5-7A918AA97D33}" destId="{D9DD5FD9-861C-47EC-A132-C0181C002756}" srcOrd="1" destOrd="0" presId="urn:microsoft.com/office/officeart/2005/8/layout/list1"/>
    <dgm:cxn modelId="{D55F6F19-E49E-4819-B6E3-63D20735E0EE}" type="presParOf" srcId="{4D705CFD-2435-4809-B119-970CA2C6E1C6}" destId="{ED93525C-B20C-4E5E-A425-14381B56E10B}" srcOrd="1" destOrd="0" presId="urn:microsoft.com/office/officeart/2005/8/layout/list1"/>
    <dgm:cxn modelId="{CF0EF883-D4A5-4FCE-BC06-644094B143B2}" type="presParOf" srcId="{4D705CFD-2435-4809-B119-970CA2C6E1C6}" destId="{4C2B203F-4987-473A-BE5F-614926151AD3}" srcOrd="2" destOrd="0" presId="urn:microsoft.com/office/officeart/2005/8/layout/list1"/>
    <dgm:cxn modelId="{71727BFB-A0D4-440E-9F57-82A7106F5F24}" type="presParOf" srcId="{4D705CFD-2435-4809-B119-970CA2C6E1C6}" destId="{960EF59A-5CF0-483E-9896-A9CECD52E72A}" srcOrd="3" destOrd="0" presId="urn:microsoft.com/office/officeart/2005/8/layout/list1"/>
    <dgm:cxn modelId="{4C3EE4B2-CB2A-4ED8-8F41-7D4A4D92C1D1}" type="presParOf" srcId="{4D705CFD-2435-4809-B119-970CA2C6E1C6}" destId="{018FBDC2-4E32-4CEB-89FB-A909B5E52ADB}" srcOrd="4" destOrd="0" presId="urn:microsoft.com/office/officeart/2005/8/layout/list1"/>
    <dgm:cxn modelId="{24A2A82D-0E4A-48CD-9156-B1728E348433}" type="presParOf" srcId="{018FBDC2-4E32-4CEB-89FB-A909B5E52ADB}" destId="{6F9397E2-5F20-439E-A1DC-9D709A91427E}" srcOrd="0" destOrd="0" presId="urn:microsoft.com/office/officeart/2005/8/layout/list1"/>
    <dgm:cxn modelId="{DECA9215-E986-44A0-98F1-944BE5C9215A}" type="presParOf" srcId="{018FBDC2-4E32-4CEB-89FB-A909B5E52ADB}" destId="{6D5315E2-1282-45C7-8848-CFC035E2C7F7}" srcOrd="1" destOrd="0" presId="urn:microsoft.com/office/officeart/2005/8/layout/list1"/>
    <dgm:cxn modelId="{D7FDF80B-7B14-4E37-9D10-687C8BFDADC8}" type="presParOf" srcId="{4D705CFD-2435-4809-B119-970CA2C6E1C6}" destId="{4BB3C3ED-7974-49F9-9563-223B2CFD42F6}" srcOrd="5" destOrd="0" presId="urn:microsoft.com/office/officeart/2005/8/layout/list1"/>
    <dgm:cxn modelId="{1340A8DF-57E5-4C1B-B75A-4A0B190226BA}" type="presParOf" srcId="{4D705CFD-2435-4809-B119-970CA2C6E1C6}" destId="{EA6C4074-D367-42A7-B94B-6A42DF67E431}" srcOrd="6" destOrd="0" presId="urn:microsoft.com/office/officeart/2005/8/layout/list1"/>
    <dgm:cxn modelId="{A8A31204-11F2-4E62-8AC7-EBBAECAA8D97}" type="presParOf" srcId="{4D705CFD-2435-4809-B119-970CA2C6E1C6}" destId="{851DF72F-ED2C-45A0-83E3-0A87DF5F7317}" srcOrd="7" destOrd="0" presId="urn:microsoft.com/office/officeart/2005/8/layout/list1"/>
    <dgm:cxn modelId="{034B2A22-F809-4C79-BCCA-9665025CE4C7}" type="presParOf" srcId="{4D705CFD-2435-4809-B119-970CA2C6E1C6}" destId="{B27F1A89-AEDE-4285-B9F9-FFCEA05CE015}" srcOrd="8" destOrd="0" presId="urn:microsoft.com/office/officeart/2005/8/layout/list1"/>
    <dgm:cxn modelId="{2F6D66C2-FCA2-425A-9323-50BDA2BAB3D3}" type="presParOf" srcId="{B27F1A89-AEDE-4285-B9F9-FFCEA05CE015}" destId="{4E25A123-6741-4EA2-9B95-62E03810BEEE}" srcOrd="0" destOrd="0" presId="urn:microsoft.com/office/officeart/2005/8/layout/list1"/>
    <dgm:cxn modelId="{A4167363-DABA-438E-8138-16664E6C76E5}" type="presParOf" srcId="{B27F1A89-AEDE-4285-B9F9-FFCEA05CE015}" destId="{4BFBC8CA-5DD5-4517-B9BB-4BB4C8CC7392}" srcOrd="1" destOrd="0" presId="urn:microsoft.com/office/officeart/2005/8/layout/list1"/>
    <dgm:cxn modelId="{2045E032-232D-457A-BB2A-FAED94DF1F4B}" type="presParOf" srcId="{4D705CFD-2435-4809-B119-970CA2C6E1C6}" destId="{56AF8C81-12D2-4BC1-8ED3-DD9CBD0162E3}" srcOrd="9" destOrd="0" presId="urn:microsoft.com/office/officeart/2005/8/layout/list1"/>
    <dgm:cxn modelId="{8E3C79B9-75DA-4A6A-9E46-746A746DEC19}" type="presParOf" srcId="{4D705CFD-2435-4809-B119-970CA2C6E1C6}" destId="{0988A432-751D-4BBC-BEE0-AA3219488892}" srcOrd="10" destOrd="0" presId="urn:microsoft.com/office/officeart/2005/8/layout/list1"/>
    <dgm:cxn modelId="{FD825E88-C7BC-434A-9B66-20B968BFCD85}" type="presParOf" srcId="{4D705CFD-2435-4809-B119-970CA2C6E1C6}" destId="{435900D8-632B-4384-BB6A-D10E4EE69A9A}" srcOrd="11" destOrd="0" presId="urn:microsoft.com/office/officeart/2005/8/layout/list1"/>
    <dgm:cxn modelId="{98A95D3F-8BDD-40E9-B272-6D5352900D21}" type="presParOf" srcId="{4D705CFD-2435-4809-B119-970CA2C6E1C6}" destId="{451A5508-694A-42C7-A1CF-114C9E1D3156}" srcOrd="12" destOrd="0" presId="urn:microsoft.com/office/officeart/2005/8/layout/list1"/>
    <dgm:cxn modelId="{99ED7397-0AAB-45C9-BEF0-305CF8CBC0BC}" type="presParOf" srcId="{451A5508-694A-42C7-A1CF-114C9E1D3156}" destId="{222051D7-3555-4CE2-A72F-E0D978DF912D}" srcOrd="0" destOrd="0" presId="urn:microsoft.com/office/officeart/2005/8/layout/list1"/>
    <dgm:cxn modelId="{6FE970C4-4AC7-48AC-B4E7-23DC457A43B7}" type="presParOf" srcId="{451A5508-694A-42C7-A1CF-114C9E1D3156}" destId="{DBA18440-FC5E-4E07-B1AC-560566BE2F91}" srcOrd="1" destOrd="0" presId="urn:microsoft.com/office/officeart/2005/8/layout/list1"/>
    <dgm:cxn modelId="{C9FB45BB-BB83-45BB-8383-C6DBFF327E1F}" type="presParOf" srcId="{4D705CFD-2435-4809-B119-970CA2C6E1C6}" destId="{9CA3B685-F241-48C4-8BEB-73705757D65E}" srcOrd="13" destOrd="0" presId="urn:microsoft.com/office/officeart/2005/8/layout/list1"/>
    <dgm:cxn modelId="{F616C466-2D67-4B05-94BE-EB5075544CD1}" type="presParOf" srcId="{4D705CFD-2435-4809-B119-970CA2C6E1C6}" destId="{5FD0C940-2270-4AF9-86E9-5A5646542BD2}"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DB73305-F86E-4384-AD64-FEB1154E64BE}"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2D37012D-5963-4520-88C5-F9B3EB420977}">
      <dgm:prSet phldrT="[Text]" custT="1"/>
      <dgm:spPr/>
      <dgm:t>
        <a:bodyPr/>
        <a:lstStyle/>
        <a:p>
          <a:pPr algn="ctr"/>
          <a:r>
            <a:rPr lang="en-US" sz="2400" b="1" dirty="0" smtClean="0">
              <a:solidFill>
                <a:schemeClr val="bg1"/>
              </a:solidFill>
            </a:rPr>
            <a:t>Power Supply</a:t>
          </a:r>
          <a:endParaRPr lang="en-US" sz="2400" b="1" dirty="0">
            <a:solidFill>
              <a:schemeClr val="bg1"/>
            </a:solidFill>
          </a:endParaRPr>
        </a:p>
      </dgm:t>
    </dgm:pt>
    <dgm:pt modelId="{ACEF395F-23E8-4D3C-BEF8-A045B6D7C31F}" type="parTrans" cxnId="{702F341C-F3E3-483D-99D4-6AA041A683E9}">
      <dgm:prSet/>
      <dgm:spPr/>
      <dgm:t>
        <a:bodyPr/>
        <a:lstStyle/>
        <a:p>
          <a:pPr algn="ctr"/>
          <a:endParaRPr lang="en-US" sz="2400"/>
        </a:p>
      </dgm:t>
    </dgm:pt>
    <dgm:pt modelId="{AEBDD221-1548-4501-90F7-A9AFB35AFEC6}" type="sibTrans" cxnId="{702F341C-F3E3-483D-99D4-6AA041A683E9}">
      <dgm:prSet/>
      <dgm:spPr/>
      <dgm:t>
        <a:bodyPr/>
        <a:lstStyle/>
        <a:p>
          <a:pPr algn="ctr"/>
          <a:endParaRPr lang="en-US" sz="2400"/>
        </a:p>
      </dgm:t>
    </dgm:pt>
    <dgm:pt modelId="{CC5971DA-DE3B-4328-9D1E-ABF79990FD27}">
      <dgm:prSet phldrT="[Text]" custT="1"/>
      <dgm:spPr/>
      <dgm:t>
        <a:bodyPr/>
        <a:lstStyle/>
        <a:p>
          <a:pPr algn="ctr"/>
          <a:r>
            <a:rPr lang="en-US" sz="2400" b="1" dirty="0" smtClean="0">
              <a:solidFill>
                <a:schemeClr val="bg1"/>
              </a:solidFill>
            </a:rPr>
            <a:t>Right of Way</a:t>
          </a:r>
          <a:endParaRPr lang="en-US" sz="2400" b="1" dirty="0">
            <a:solidFill>
              <a:schemeClr val="bg1"/>
            </a:solidFill>
          </a:endParaRPr>
        </a:p>
      </dgm:t>
    </dgm:pt>
    <dgm:pt modelId="{EF2F9285-4961-4750-8A56-E68AF14C2D63}" type="parTrans" cxnId="{B4A61CB7-414B-4B5D-B1FD-15E3234116BA}">
      <dgm:prSet/>
      <dgm:spPr/>
      <dgm:t>
        <a:bodyPr/>
        <a:lstStyle/>
        <a:p>
          <a:pPr algn="ctr"/>
          <a:endParaRPr lang="en-US" sz="2400"/>
        </a:p>
      </dgm:t>
    </dgm:pt>
    <dgm:pt modelId="{F4B83BA1-DBF0-4FD7-8130-1A4CCFBBE73E}" type="sibTrans" cxnId="{B4A61CB7-414B-4B5D-B1FD-15E3234116BA}">
      <dgm:prSet/>
      <dgm:spPr/>
      <dgm:t>
        <a:bodyPr/>
        <a:lstStyle/>
        <a:p>
          <a:pPr algn="ctr"/>
          <a:endParaRPr lang="en-US" sz="2400"/>
        </a:p>
      </dgm:t>
    </dgm:pt>
    <dgm:pt modelId="{4218977A-5A62-4C37-A104-99B44C5C564D}">
      <dgm:prSet custT="1"/>
      <dgm:spPr/>
      <dgm:t>
        <a:bodyPr/>
        <a:lstStyle/>
        <a:p>
          <a:pPr algn="ctr"/>
          <a:r>
            <a:rPr lang="en-US" sz="2400" b="1" dirty="0" smtClean="0">
              <a:solidFill>
                <a:schemeClr val="bg1"/>
              </a:solidFill>
            </a:rPr>
            <a:t>Damage to Infrastructure during Road Construction</a:t>
          </a:r>
          <a:endParaRPr lang="en-US" sz="2400" b="1" dirty="0">
            <a:solidFill>
              <a:schemeClr val="bg1"/>
            </a:solidFill>
          </a:endParaRPr>
        </a:p>
      </dgm:t>
    </dgm:pt>
    <dgm:pt modelId="{17F42456-CF81-46A7-99B3-470B2AF9405B}" type="parTrans" cxnId="{1F799FB0-7109-4619-A52E-C08B4286E8D8}">
      <dgm:prSet/>
      <dgm:spPr/>
      <dgm:t>
        <a:bodyPr/>
        <a:lstStyle/>
        <a:p>
          <a:pPr algn="ctr"/>
          <a:endParaRPr lang="en-US" sz="2400"/>
        </a:p>
      </dgm:t>
    </dgm:pt>
    <dgm:pt modelId="{00D0162F-391B-447E-8EC0-6E0E2102B604}" type="sibTrans" cxnId="{1F799FB0-7109-4619-A52E-C08B4286E8D8}">
      <dgm:prSet/>
      <dgm:spPr/>
      <dgm:t>
        <a:bodyPr/>
        <a:lstStyle/>
        <a:p>
          <a:pPr algn="ctr"/>
          <a:endParaRPr lang="en-US" sz="2400"/>
        </a:p>
      </dgm:t>
    </dgm:pt>
    <dgm:pt modelId="{E5CEC913-5B56-4922-88AE-8997043D22E7}">
      <dgm:prSet custT="1"/>
      <dgm:spPr/>
      <dgm:t>
        <a:bodyPr/>
        <a:lstStyle/>
        <a:p>
          <a:pPr algn="ctr"/>
          <a:r>
            <a:rPr lang="en-US" sz="2400" b="1" smtClean="0">
              <a:solidFill>
                <a:schemeClr val="bg1"/>
              </a:solidFill>
            </a:rPr>
            <a:t>Vandalisation</a:t>
          </a:r>
          <a:endParaRPr lang="en-US" sz="2400" b="1" dirty="0">
            <a:solidFill>
              <a:schemeClr val="bg1"/>
            </a:solidFill>
          </a:endParaRPr>
        </a:p>
      </dgm:t>
    </dgm:pt>
    <dgm:pt modelId="{D1BD5B31-8931-48EF-83CF-18E5204D9AC3}" type="parTrans" cxnId="{C03CA433-5EBE-484B-B5E2-413B6F7EB600}">
      <dgm:prSet/>
      <dgm:spPr/>
      <dgm:t>
        <a:bodyPr/>
        <a:lstStyle/>
        <a:p>
          <a:pPr algn="ctr"/>
          <a:endParaRPr lang="en-US" sz="2400"/>
        </a:p>
      </dgm:t>
    </dgm:pt>
    <dgm:pt modelId="{B6B78CDD-52EC-4A63-97B8-44777BAEBCD7}" type="sibTrans" cxnId="{C03CA433-5EBE-484B-B5E2-413B6F7EB600}">
      <dgm:prSet/>
      <dgm:spPr/>
      <dgm:t>
        <a:bodyPr/>
        <a:lstStyle/>
        <a:p>
          <a:pPr algn="ctr"/>
          <a:endParaRPr lang="en-US" sz="2400"/>
        </a:p>
      </dgm:t>
    </dgm:pt>
    <dgm:pt modelId="{4D705CFD-2435-4809-B119-970CA2C6E1C6}" type="pres">
      <dgm:prSet presAssocID="{FDB73305-F86E-4384-AD64-FEB1154E64BE}" presName="linear" presStyleCnt="0">
        <dgm:presLayoutVars>
          <dgm:dir/>
          <dgm:animLvl val="lvl"/>
          <dgm:resizeHandles val="exact"/>
        </dgm:presLayoutVars>
      </dgm:prSet>
      <dgm:spPr/>
      <dgm:t>
        <a:bodyPr/>
        <a:lstStyle/>
        <a:p>
          <a:endParaRPr lang="en-US"/>
        </a:p>
      </dgm:t>
    </dgm:pt>
    <dgm:pt modelId="{DFBDDFE6-90B7-41A7-9161-92B77ADACDF0}" type="pres">
      <dgm:prSet presAssocID="{2D37012D-5963-4520-88C5-F9B3EB420977}" presName="parentLin" presStyleCnt="0"/>
      <dgm:spPr/>
    </dgm:pt>
    <dgm:pt modelId="{3365F055-1E2D-409F-BC60-CBCA1DEBB58E}" type="pres">
      <dgm:prSet presAssocID="{2D37012D-5963-4520-88C5-F9B3EB420977}" presName="parentLeftMargin" presStyleLbl="node1" presStyleIdx="0" presStyleCnt="4"/>
      <dgm:spPr/>
      <dgm:t>
        <a:bodyPr/>
        <a:lstStyle/>
        <a:p>
          <a:endParaRPr lang="en-US"/>
        </a:p>
      </dgm:t>
    </dgm:pt>
    <dgm:pt modelId="{ED4460F3-600A-41FE-90FD-B15A1111CA43}" type="pres">
      <dgm:prSet presAssocID="{2D37012D-5963-4520-88C5-F9B3EB420977}" presName="parentText" presStyleLbl="node1" presStyleIdx="0" presStyleCnt="4">
        <dgm:presLayoutVars>
          <dgm:chMax val="0"/>
          <dgm:bulletEnabled val="1"/>
        </dgm:presLayoutVars>
      </dgm:prSet>
      <dgm:spPr/>
      <dgm:t>
        <a:bodyPr/>
        <a:lstStyle/>
        <a:p>
          <a:endParaRPr lang="en-US"/>
        </a:p>
      </dgm:t>
    </dgm:pt>
    <dgm:pt modelId="{F9227B32-0C8A-4F13-B0F8-9C543ED2CB26}" type="pres">
      <dgm:prSet presAssocID="{2D37012D-5963-4520-88C5-F9B3EB420977}" presName="negativeSpace" presStyleCnt="0"/>
      <dgm:spPr/>
    </dgm:pt>
    <dgm:pt modelId="{D5E263A8-D538-4600-B087-DD81A9765446}" type="pres">
      <dgm:prSet presAssocID="{2D37012D-5963-4520-88C5-F9B3EB420977}" presName="childText" presStyleLbl="conFgAcc1" presStyleIdx="0" presStyleCnt="4">
        <dgm:presLayoutVars>
          <dgm:bulletEnabled val="1"/>
        </dgm:presLayoutVars>
      </dgm:prSet>
      <dgm:spPr/>
    </dgm:pt>
    <dgm:pt modelId="{D2256FA7-664E-45E3-B106-8E0B071D501A}" type="pres">
      <dgm:prSet presAssocID="{AEBDD221-1548-4501-90F7-A9AFB35AFEC6}" presName="spaceBetweenRectangles" presStyleCnt="0"/>
      <dgm:spPr/>
    </dgm:pt>
    <dgm:pt modelId="{545079CF-19AF-4F05-B125-794AA1DDBD88}" type="pres">
      <dgm:prSet presAssocID="{CC5971DA-DE3B-4328-9D1E-ABF79990FD27}" presName="parentLin" presStyleCnt="0"/>
      <dgm:spPr/>
    </dgm:pt>
    <dgm:pt modelId="{4B89EE47-C412-44C6-9D34-B832770ED995}" type="pres">
      <dgm:prSet presAssocID="{CC5971DA-DE3B-4328-9D1E-ABF79990FD27}" presName="parentLeftMargin" presStyleLbl="node1" presStyleIdx="0" presStyleCnt="4"/>
      <dgm:spPr/>
      <dgm:t>
        <a:bodyPr/>
        <a:lstStyle/>
        <a:p>
          <a:endParaRPr lang="en-US"/>
        </a:p>
      </dgm:t>
    </dgm:pt>
    <dgm:pt modelId="{1B639550-51FB-4304-8593-6CC423BEE3E8}" type="pres">
      <dgm:prSet presAssocID="{CC5971DA-DE3B-4328-9D1E-ABF79990FD27}" presName="parentText" presStyleLbl="node1" presStyleIdx="1" presStyleCnt="4">
        <dgm:presLayoutVars>
          <dgm:chMax val="0"/>
          <dgm:bulletEnabled val="1"/>
        </dgm:presLayoutVars>
      </dgm:prSet>
      <dgm:spPr/>
      <dgm:t>
        <a:bodyPr/>
        <a:lstStyle/>
        <a:p>
          <a:endParaRPr lang="en-US"/>
        </a:p>
      </dgm:t>
    </dgm:pt>
    <dgm:pt modelId="{53023E7B-7435-40C2-A852-0EED0503797B}" type="pres">
      <dgm:prSet presAssocID="{CC5971DA-DE3B-4328-9D1E-ABF79990FD27}" presName="negativeSpace" presStyleCnt="0"/>
      <dgm:spPr/>
    </dgm:pt>
    <dgm:pt modelId="{943AE370-00AC-40C6-95A3-5A72FCBDDD78}" type="pres">
      <dgm:prSet presAssocID="{CC5971DA-DE3B-4328-9D1E-ABF79990FD27}" presName="childText" presStyleLbl="conFgAcc1" presStyleIdx="1" presStyleCnt="4">
        <dgm:presLayoutVars>
          <dgm:bulletEnabled val="1"/>
        </dgm:presLayoutVars>
      </dgm:prSet>
      <dgm:spPr/>
    </dgm:pt>
    <dgm:pt modelId="{EE4B8D19-9EFB-4E2F-8155-894AA9E7F01C}" type="pres">
      <dgm:prSet presAssocID="{F4B83BA1-DBF0-4FD7-8130-1A4CCFBBE73E}" presName="spaceBetweenRectangles" presStyleCnt="0"/>
      <dgm:spPr/>
    </dgm:pt>
    <dgm:pt modelId="{319F7B16-55E1-46CD-9136-44CA53DC8FE6}" type="pres">
      <dgm:prSet presAssocID="{4218977A-5A62-4C37-A104-99B44C5C564D}" presName="parentLin" presStyleCnt="0"/>
      <dgm:spPr/>
    </dgm:pt>
    <dgm:pt modelId="{0A5E1176-8C6E-478A-92B3-E6DAEA6836FD}" type="pres">
      <dgm:prSet presAssocID="{4218977A-5A62-4C37-A104-99B44C5C564D}" presName="parentLeftMargin" presStyleLbl="node1" presStyleIdx="1" presStyleCnt="4"/>
      <dgm:spPr/>
      <dgm:t>
        <a:bodyPr/>
        <a:lstStyle/>
        <a:p>
          <a:endParaRPr lang="en-US"/>
        </a:p>
      </dgm:t>
    </dgm:pt>
    <dgm:pt modelId="{7115B53E-B1A7-4EBE-AB1D-62BF3DD1BAB7}" type="pres">
      <dgm:prSet presAssocID="{4218977A-5A62-4C37-A104-99B44C5C564D}" presName="parentText" presStyleLbl="node1" presStyleIdx="2" presStyleCnt="4">
        <dgm:presLayoutVars>
          <dgm:chMax val="0"/>
          <dgm:bulletEnabled val="1"/>
        </dgm:presLayoutVars>
      </dgm:prSet>
      <dgm:spPr/>
      <dgm:t>
        <a:bodyPr/>
        <a:lstStyle/>
        <a:p>
          <a:endParaRPr lang="en-US"/>
        </a:p>
      </dgm:t>
    </dgm:pt>
    <dgm:pt modelId="{74E982F3-54CD-4D17-B5C0-4AAD1066C0C6}" type="pres">
      <dgm:prSet presAssocID="{4218977A-5A62-4C37-A104-99B44C5C564D}" presName="negativeSpace" presStyleCnt="0"/>
      <dgm:spPr/>
    </dgm:pt>
    <dgm:pt modelId="{22526079-1E50-4FA8-A73D-931CFB808E15}" type="pres">
      <dgm:prSet presAssocID="{4218977A-5A62-4C37-A104-99B44C5C564D}" presName="childText" presStyleLbl="conFgAcc1" presStyleIdx="2" presStyleCnt="4">
        <dgm:presLayoutVars>
          <dgm:bulletEnabled val="1"/>
        </dgm:presLayoutVars>
      </dgm:prSet>
      <dgm:spPr/>
    </dgm:pt>
    <dgm:pt modelId="{49156D64-7AED-4A37-8CE9-2698497333C7}" type="pres">
      <dgm:prSet presAssocID="{00D0162F-391B-447E-8EC0-6E0E2102B604}" presName="spaceBetweenRectangles" presStyleCnt="0"/>
      <dgm:spPr/>
    </dgm:pt>
    <dgm:pt modelId="{61AB2A00-022B-4F2B-ADB1-98593C4E4C66}" type="pres">
      <dgm:prSet presAssocID="{E5CEC913-5B56-4922-88AE-8997043D22E7}" presName="parentLin" presStyleCnt="0"/>
      <dgm:spPr/>
    </dgm:pt>
    <dgm:pt modelId="{A1887740-E573-435A-8B74-DCC5E681C0A9}" type="pres">
      <dgm:prSet presAssocID="{E5CEC913-5B56-4922-88AE-8997043D22E7}" presName="parentLeftMargin" presStyleLbl="node1" presStyleIdx="2" presStyleCnt="4"/>
      <dgm:spPr/>
      <dgm:t>
        <a:bodyPr/>
        <a:lstStyle/>
        <a:p>
          <a:endParaRPr lang="en-US"/>
        </a:p>
      </dgm:t>
    </dgm:pt>
    <dgm:pt modelId="{C3B83FC9-F56D-41F8-A7AB-E846D903D350}" type="pres">
      <dgm:prSet presAssocID="{E5CEC913-5B56-4922-88AE-8997043D22E7}" presName="parentText" presStyleLbl="node1" presStyleIdx="3" presStyleCnt="4">
        <dgm:presLayoutVars>
          <dgm:chMax val="0"/>
          <dgm:bulletEnabled val="1"/>
        </dgm:presLayoutVars>
      </dgm:prSet>
      <dgm:spPr/>
      <dgm:t>
        <a:bodyPr/>
        <a:lstStyle/>
        <a:p>
          <a:endParaRPr lang="en-US"/>
        </a:p>
      </dgm:t>
    </dgm:pt>
    <dgm:pt modelId="{5DEA1EFE-1780-4EA9-A733-231E46EBCB94}" type="pres">
      <dgm:prSet presAssocID="{E5CEC913-5B56-4922-88AE-8997043D22E7}" presName="negativeSpace" presStyleCnt="0"/>
      <dgm:spPr/>
    </dgm:pt>
    <dgm:pt modelId="{D199ACC0-3D54-4445-8A70-E02227AC5C79}" type="pres">
      <dgm:prSet presAssocID="{E5CEC913-5B56-4922-88AE-8997043D22E7}" presName="childText" presStyleLbl="conFgAcc1" presStyleIdx="3" presStyleCnt="4">
        <dgm:presLayoutVars>
          <dgm:bulletEnabled val="1"/>
        </dgm:presLayoutVars>
      </dgm:prSet>
      <dgm:spPr/>
    </dgm:pt>
  </dgm:ptLst>
  <dgm:cxnLst>
    <dgm:cxn modelId="{702F341C-F3E3-483D-99D4-6AA041A683E9}" srcId="{FDB73305-F86E-4384-AD64-FEB1154E64BE}" destId="{2D37012D-5963-4520-88C5-F9B3EB420977}" srcOrd="0" destOrd="0" parTransId="{ACEF395F-23E8-4D3C-BEF8-A045B6D7C31F}" sibTransId="{AEBDD221-1548-4501-90F7-A9AFB35AFEC6}"/>
    <dgm:cxn modelId="{883C20EA-EBD3-4BFB-B11E-F1DB4F4394F0}" type="presOf" srcId="{2D37012D-5963-4520-88C5-F9B3EB420977}" destId="{ED4460F3-600A-41FE-90FD-B15A1111CA43}" srcOrd="1" destOrd="0" presId="urn:microsoft.com/office/officeart/2005/8/layout/list1"/>
    <dgm:cxn modelId="{69B10E0E-4ACB-4040-91CC-FB9D3A9B1CFE}" type="presOf" srcId="{FDB73305-F86E-4384-AD64-FEB1154E64BE}" destId="{4D705CFD-2435-4809-B119-970CA2C6E1C6}" srcOrd="0" destOrd="0" presId="urn:microsoft.com/office/officeart/2005/8/layout/list1"/>
    <dgm:cxn modelId="{56D14D29-4FDB-4EBD-AED5-E40CA8686A41}" type="presOf" srcId="{CC5971DA-DE3B-4328-9D1E-ABF79990FD27}" destId="{4B89EE47-C412-44C6-9D34-B832770ED995}" srcOrd="0" destOrd="0" presId="urn:microsoft.com/office/officeart/2005/8/layout/list1"/>
    <dgm:cxn modelId="{6F7D7B63-E604-4609-AE45-D950BDF45CFD}" type="presOf" srcId="{E5CEC913-5B56-4922-88AE-8997043D22E7}" destId="{A1887740-E573-435A-8B74-DCC5E681C0A9}" srcOrd="0" destOrd="0" presId="urn:microsoft.com/office/officeart/2005/8/layout/list1"/>
    <dgm:cxn modelId="{D9E39C26-6E87-4758-9D1C-209DD7D8B94C}" type="presOf" srcId="{E5CEC913-5B56-4922-88AE-8997043D22E7}" destId="{C3B83FC9-F56D-41F8-A7AB-E846D903D350}" srcOrd="1" destOrd="0" presId="urn:microsoft.com/office/officeart/2005/8/layout/list1"/>
    <dgm:cxn modelId="{501D4573-5DB8-4D70-9DC0-8A1395F5FB22}" type="presOf" srcId="{4218977A-5A62-4C37-A104-99B44C5C564D}" destId="{7115B53E-B1A7-4EBE-AB1D-62BF3DD1BAB7}" srcOrd="1" destOrd="0" presId="urn:microsoft.com/office/officeart/2005/8/layout/list1"/>
    <dgm:cxn modelId="{B4A61CB7-414B-4B5D-B1FD-15E3234116BA}" srcId="{FDB73305-F86E-4384-AD64-FEB1154E64BE}" destId="{CC5971DA-DE3B-4328-9D1E-ABF79990FD27}" srcOrd="1" destOrd="0" parTransId="{EF2F9285-4961-4750-8A56-E68AF14C2D63}" sibTransId="{F4B83BA1-DBF0-4FD7-8130-1A4CCFBBE73E}"/>
    <dgm:cxn modelId="{7C8170AE-9EA4-41A2-90C0-5613429A1C41}" type="presOf" srcId="{2D37012D-5963-4520-88C5-F9B3EB420977}" destId="{3365F055-1E2D-409F-BC60-CBCA1DEBB58E}" srcOrd="0" destOrd="0" presId="urn:microsoft.com/office/officeart/2005/8/layout/list1"/>
    <dgm:cxn modelId="{1F799FB0-7109-4619-A52E-C08B4286E8D8}" srcId="{FDB73305-F86E-4384-AD64-FEB1154E64BE}" destId="{4218977A-5A62-4C37-A104-99B44C5C564D}" srcOrd="2" destOrd="0" parTransId="{17F42456-CF81-46A7-99B3-470B2AF9405B}" sibTransId="{00D0162F-391B-447E-8EC0-6E0E2102B604}"/>
    <dgm:cxn modelId="{C48C7E0B-91C7-49C4-B1C4-0876D5068A2F}" type="presOf" srcId="{4218977A-5A62-4C37-A104-99B44C5C564D}" destId="{0A5E1176-8C6E-478A-92B3-E6DAEA6836FD}" srcOrd="0" destOrd="0" presId="urn:microsoft.com/office/officeart/2005/8/layout/list1"/>
    <dgm:cxn modelId="{C03CA433-5EBE-484B-B5E2-413B6F7EB600}" srcId="{FDB73305-F86E-4384-AD64-FEB1154E64BE}" destId="{E5CEC913-5B56-4922-88AE-8997043D22E7}" srcOrd="3" destOrd="0" parTransId="{D1BD5B31-8931-48EF-83CF-18E5204D9AC3}" sibTransId="{B6B78CDD-52EC-4A63-97B8-44777BAEBCD7}"/>
    <dgm:cxn modelId="{25DC4085-4509-432A-B255-D99AC5471370}" type="presOf" srcId="{CC5971DA-DE3B-4328-9D1E-ABF79990FD27}" destId="{1B639550-51FB-4304-8593-6CC423BEE3E8}" srcOrd="1" destOrd="0" presId="urn:microsoft.com/office/officeart/2005/8/layout/list1"/>
    <dgm:cxn modelId="{2CECC1F9-0F3B-4E7B-BDCC-2887D6814E60}" type="presParOf" srcId="{4D705CFD-2435-4809-B119-970CA2C6E1C6}" destId="{DFBDDFE6-90B7-41A7-9161-92B77ADACDF0}" srcOrd="0" destOrd="0" presId="urn:microsoft.com/office/officeart/2005/8/layout/list1"/>
    <dgm:cxn modelId="{50B0DC85-B9C8-42CF-915B-6C67B8A067BA}" type="presParOf" srcId="{DFBDDFE6-90B7-41A7-9161-92B77ADACDF0}" destId="{3365F055-1E2D-409F-BC60-CBCA1DEBB58E}" srcOrd="0" destOrd="0" presId="urn:microsoft.com/office/officeart/2005/8/layout/list1"/>
    <dgm:cxn modelId="{BEF7A469-3A51-400C-B44B-B1AA5395142A}" type="presParOf" srcId="{DFBDDFE6-90B7-41A7-9161-92B77ADACDF0}" destId="{ED4460F3-600A-41FE-90FD-B15A1111CA43}" srcOrd="1" destOrd="0" presId="urn:microsoft.com/office/officeart/2005/8/layout/list1"/>
    <dgm:cxn modelId="{D3A6A2B6-7534-4508-936F-0713BC6CDB1A}" type="presParOf" srcId="{4D705CFD-2435-4809-B119-970CA2C6E1C6}" destId="{F9227B32-0C8A-4F13-B0F8-9C543ED2CB26}" srcOrd="1" destOrd="0" presId="urn:microsoft.com/office/officeart/2005/8/layout/list1"/>
    <dgm:cxn modelId="{E0DE98F3-F1F3-41B1-B4D6-E3D833BF8795}" type="presParOf" srcId="{4D705CFD-2435-4809-B119-970CA2C6E1C6}" destId="{D5E263A8-D538-4600-B087-DD81A9765446}" srcOrd="2" destOrd="0" presId="urn:microsoft.com/office/officeart/2005/8/layout/list1"/>
    <dgm:cxn modelId="{0A65FD3C-61A6-4D5B-BAEA-F84273CBF30F}" type="presParOf" srcId="{4D705CFD-2435-4809-B119-970CA2C6E1C6}" destId="{D2256FA7-664E-45E3-B106-8E0B071D501A}" srcOrd="3" destOrd="0" presId="urn:microsoft.com/office/officeart/2005/8/layout/list1"/>
    <dgm:cxn modelId="{14FA7375-6084-4796-B0D2-CF5D73950450}" type="presParOf" srcId="{4D705CFD-2435-4809-B119-970CA2C6E1C6}" destId="{545079CF-19AF-4F05-B125-794AA1DDBD88}" srcOrd="4" destOrd="0" presId="urn:microsoft.com/office/officeart/2005/8/layout/list1"/>
    <dgm:cxn modelId="{684EBD84-F7A3-4005-9887-D4F99420F96F}" type="presParOf" srcId="{545079CF-19AF-4F05-B125-794AA1DDBD88}" destId="{4B89EE47-C412-44C6-9D34-B832770ED995}" srcOrd="0" destOrd="0" presId="urn:microsoft.com/office/officeart/2005/8/layout/list1"/>
    <dgm:cxn modelId="{E4464E0D-7E82-4B60-8BD6-23523A0B754E}" type="presParOf" srcId="{545079CF-19AF-4F05-B125-794AA1DDBD88}" destId="{1B639550-51FB-4304-8593-6CC423BEE3E8}" srcOrd="1" destOrd="0" presId="urn:microsoft.com/office/officeart/2005/8/layout/list1"/>
    <dgm:cxn modelId="{42884A68-CA44-4EB1-84B5-A91035FCBE59}" type="presParOf" srcId="{4D705CFD-2435-4809-B119-970CA2C6E1C6}" destId="{53023E7B-7435-40C2-A852-0EED0503797B}" srcOrd="5" destOrd="0" presId="urn:microsoft.com/office/officeart/2005/8/layout/list1"/>
    <dgm:cxn modelId="{E2ADFBA3-9100-4CAC-B052-517C087C8850}" type="presParOf" srcId="{4D705CFD-2435-4809-B119-970CA2C6E1C6}" destId="{943AE370-00AC-40C6-95A3-5A72FCBDDD78}" srcOrd="6" destOrd="0" presId="urn:microsoft.com/office/officeart/2005/8/layout/list1"/>
    <dgm:cxn modelId="{18913554-AD42-4755-861B-012B7F3DF7E0}" type="presParOf" srcId="{4D705CFD-2435-4809-B119-970CA2C6E1C6}" destId="{EE4B8D19-9EFB-4E2F-8155-894AA9E7F01C}" srcOrd="7" destOrd="0" presId="urn:microsoft.com/office/officeart/2005/8/layout/list1"/>
    <dgm:cxn modelId="{7F829DB6-F742-4DF1-9E85-D167FB840C9F}" type="presParOf" srcId="{4D705CFD-2435-4809-B119-970CA2C6E1C6}" destId="{319F7B16-55E1-46CD-9136-44CA53DC8FE6}" srcOrd="8" destOrd="0" presId="urn:microsoft.com/office/officeart/2005/8/layout/list1"/>
    <dgm:cxn modelId="{D91DA66E-1A7A-4DCD-84D2-FBFBD97E2345}" type="presParOf" srcId="{319F7B16-55E1-46CD-9136-44CA53DC8FE6}" destId="{0A5E1176-8C6E-478A-92B3-E6DAEA6836FD}" srcOrd="0" destOrd="0" presId="urn:microsoft.com/office/officeart/2005/8/layout/list1"/>
    <dgm:cxn modelId="{1479BFC7-5093-44BB-8DAA-0899D2DE2D98}" type="presParOf" srcId="{319F7B16-55E1-46CD-9136-44CA53DC8FE6}" destId="{7115B53E-B1A7-4EBE-AB1D-62BF3DD1BAB7}" srcOrd="1" destOrd="0" presId="urn:microsoft.com/office/officeart/2005/8/layout/list1"/>
    <dgm:cxn modelId="{3B9A545B-CB99-452E-B0E8-1559C6CB01F1}" type="presParOf" srcId="{4D705CFD-2435-4809-B119-970CA2C6E1C6}" destId="{74E982F3-54CD-4D17-B5C0-4AAD1066C0C6}" srcOrd="9" destOrd="0" presId="urn:microsoft.com/office/officeart/2005/8/layout/list1"/>
    <dgm:cxn modelId="{1C1000DD-CAA8-4738-AE20-20C14BDBC154}" type="presParOf" srcId="{4D705CFD-2435-4809-B119-970CA2C6E1C6}" destId="{22526079-1E50-4FA8-A73D-931CFB808E15}" srcOrd="10" destOrd="0" presId="urn:microsoft.com/office/officeart/2005/8/layout/list1"/>
    <dgm:cxn modelId="{783C283C-1D85-46AA-B387-FDF195042FDA}" type="presParOf" srcId="{4D705CFD-2435-4809-B119-970CA2C6E1C6}" destId="{49156D64-7AED-4A37-8CE9-2698497333C7}" srcOrd="11" destOrd="0" presId="urn:microsoft.com/office/officeart/2005/8/layout/list1"/>
    <dgm:cxn modelId="{DC92CD84-A5C1-4F66-B9C9-EA8073757231}" type="presParOf" srcId="{4D705CFD-2435-4809-B119-970CA2C6E1C6}" destId="{61AB2A00-022B-4F2B-ADB1-98593C4E4C66}" srcOrd="12" destOrd="0" presId="urn:microsoft.com/office/officeart/2005/8/layout/list1"/>
    <dgm:cxn modelId="{8FA4FE1A-F078-452D-B444-63E4C56EAF5F}" type="presParOf" srcId="{61AB2A00-022B-4F2B-ADB1-98593C4E4C66}" destId="{A1887740-E573-435A-8B74-DCC5E681C0A9}" srcOrd="0" destOrd="0" presId="urn:microsoft.com/office/officeart/2005/8/layout/list1"/>
    <dgm:cxn modelId="{AA112F1E-98FC-49EF-BA4A-C7F40DE8710F}" type="presParOf" srcId="{61AB2A00-022B-4F2B-ADB1-98593C4E4C66}" destId="{C3B83FC9-F56D-41F8-A7AB-E846D903D350}" srcOrd="1" destOrd="0" presId="urn:microsoft.com/office/officeart/2005/8/layout/list1"/>
    <dgm:cxn modelId="{5A93D8DD-D0F5-49D3-ABF9-3EFCFEA9F5B7}" type="presParOf" srcId="{4D705CFD-2435-4809-B119-970CA2C6E1C6}" destId="{5DEA1EFE-1780-4EA9-A733-231E46EBCB94}" srcOrd="13" destOrd="0" presId="urn:microsoft.com/office/officeart/2005/8/layout/list1"/>
    <dgm:cxn modelId="{C339D6B4-46C1-4C16-AF18-72ACAAC67BAA}" type="presParOf" srcId="{4D705CFD-2435-4809-B119-970CA2C6E1C6}" destId="{D199ACC0-3D54-4445-8A70-E02227AC5C79}"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42" y="1"/>
            <a:ext cx="3037840" cy="466434"/>
          </a:xfrm>
          <a:prstGeom prst="rect">
            <a:avLst/>
          </a:prstGeom>
        </p:spPr>
        <p:txBody>
          <a:bodyPr vert="horz" lIns="91440" tIns="45720" rIns="91440" bIns="45720" rtlCol="0"/>
          <a:lstStyle>
            <a:lvl1pPr algn="r">
              <a:defRPr sz="1200"/>
            </a:lvl1pPr>
          </a:lstStyle>
          <a:p>
            <a:fld id="{59041DB8-B66F-4DC8-A96E-33677E0F90FF}" type="datetimeFigureOut">
              <a:rPr lang="en-US" smtClean="0"/>
              <a:t>10/31/2016</a:t>
            </a:fld>
            <a:endParaRPr lang="en-US"/>
          </a:p>
        </p:txBody>
      </p:sp>
      <p:sp>
        <p:nvSpPr>
          <p:cNvPr id="4" name="Footer Placeholder 3"/>
          <p:cNvSpPr>
            <a:spLocks noGrp="1"/>
          </p:cNvSpPr>
          <p:nvPr>
            <p:ph type="ftr" sz="quarter" idx="2"/>
          </p:nvPr>
        </p:nvSpPr>
        <p:spPr>
          <a:xfrm>
            <a:off x="4" y="8829971"/>
            <a:ext cx="303784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42" y="8829971"/>
            <a:ext cx="3037840" cy="466433"/>
          </a:xfrm>
          <a:prstGeom prst="rect">
            <a:avLst/>
          </a:prstGeom>
        </p:spPr>
        <p:txBody>
          <a:bodyPr vert="horz" lIns="91440" tIns="45720" rIns="91440" bIns="45720" rtlCol="0" anchor="b"/>
          <a:lstStyle>
            <a:lvl1pPr algn="r">
              <a:defRPr sz="1200"/>
            </a:lvl1pPr>
          </a:lstStyle>
          <a:p>
            <a:fld id="{1604A0D4-B89B-4ADD-AF9E-38636B40EE4E}" type="slidenum">
              <a:rPr lang="en-US" smtClean="0"/>
              <a:t>‹#›</a:t>
            </a:fld>
            <a:endParaRPr lang="en-US"/>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42" y="1"/>
            <a:ext cx="3037840" cy="466434"/>
          </a:xfrm>
          <a:prstGeom prst="rect">
            <a:avLst/>
          </a:prstGeom>
        </p:spPr>
        <p:txBody>
          <a:bodyPr vert="horz" lIns="91440" tIns="45720" rIns="91440" bIns="45720" rtlCol="0"/>
          <a:lstStyle>
            <a:lvl1pPr algn="r">
              <a:defRPr sz="1200"/>
            </a:lvl1pPr>
          </a:lstStyle>
          <a:p>
            <a:fld id="{DEB49C4A-65AC-492D-9701-81B46C3AD0E4}" type="datetimeFigureOut">
              <a:rPr lang="en-US" smtClean="0"/>
              <a:t>10/31/2016</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1" y="4473897"/>
            <a:ext cx="5608320" cy="3137535"/>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4" y="8829971"/>
            <a:ext cx="303784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42" y="8829971"/>
            <a:ext cx="3037840" cy="466433"/>
          </a:xfrm>
          <a:prstGeom prst="rect">
            <a:avLst/>
          </a:prstGeom>
        </p:spPr>
        <p:txBody>
          <a:bodyPr vert="horz" lIns="91440" tIns="45720" rIns="91440" bIns="45720" rtlCol="0" anchor="b"/>
          <a:lstStyle>
            <a:lvl1pPr algn="r">
              <a:defRPr sz="1200"/>
            </a:lvl1pPr>
          </a:lstStyle>
          <a:p>
            <a:fld id="{82869989-EB00-4EE7-BCB5-25BDC5BB29F8}" type="slidenum">
              <a:rPr lang="en-US" smtClean="0"/>
              <a:t>‹#›</a:t>
            </a:fld>
            <a:endParaRPr lang="en-US"/>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2</a:t>
            </a:fld>
            <a:endParaRPr lang="en-US"/>
          </a:p>
        </p:txBody>
      </p:sp>
    </p:spTree>
    <p:extLst>
      <p:ext uri="{BB962C8B-B14F-4D97-AF65-F5344CB8AC3E}">
        <p14:creationId xmlns:p14="http://schemas.microsoft.com/office/powerpoint/2010/main" val="1980303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12</a:t>
            </a:fld>
            <a:endParaRPr lang="en-US"/>
          </a:p>
        </p:txBody>
      </p:sp>
    </p:spTree>
    <p:extLst>
      <p:ext uri="{BB962C8B-B14F-4D97-AF65-F5344CB8AC3E}">
        <p14:creationId xmlns:p14="http://schemas.microsoft.com/office/powerpoint/2010/main" val="2312329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2869989-EB00-4EE7-BCB5-25BDC5BB29F8}" type="slidenum">
              <a:rPr lang="en-US" smtClean="0"/>
              <a:t>27</a:t>
            </a:fld>
            <a:endParaRPr lang="en-US"/>
          </a:p>
        </p:txBody>
      </p:sp>
    </p:spTree>
    <p:extLst>
      <p:ext uri="{BB962C8B-B14F-4D97-AF65-F5344CB8AC3E}">
        <p14:creationId xmlns:p14="http://schemas.microsoft.com/office/powerpoint/2010/main" val="4225280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bwMode="hidden">
          <a:xfrm>
            <a:off x="-1" y="0"/>
            <a:ext cx="12192002" cy="6858000"/>
            <a:chOff x="-1" y="0"/>
            <a:chExt cx="12192002" cy="6858000"/>
          </a:xfrm>
        </p:grpSpPr>
        <p:cxnSp>
          <p:nvCxnSpPr>
            <p:cNvPr id="6" name="Straight Connector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userDrawn="1"/>
          </p:nvGrpSpPr>
          <p:grpSpPr bwMode="hidden">
            <a:xfrm>
              <a:off x="-1" y="0"/>
              <a:ext cx="12192001" cy="6858000"/>
              <a:chOff x="-1" y="0"/>
              <a:chExt cx="12192001" cy="6858000"/>
            </a:xfrm>
          </p:grpSpPr>
          <p:cxnSp>
            <p:nvCxnSpPr>
              <p:cNvPr id="41" name="Straight Connector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bwMode="hidden">
              <a:xfrm>
                <a:off x="6327885" y="0"/>
                <a:ext cx="5864115" cy="5898673"/>
                <a:chOff x="6327885" y="0"/>
                <a:chExt cx="5864115" cy="5898673"/>
              </a:xfrm>
            </p:grpSpPr>
            <p:cxnSp>
              <p:nvCxnSpPr>
                <p:cNvPr id="52" name="Straight Connector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userDrawn="1"/>
          </p:nvGrpSpPr>
          <p:grpSpPr bwMode="hidden">
            <a:xfrm flipH="1">
              <a:off x="0" y="0"/>
              <a:ext cx="12192001" cy="6858000"/>
              <a:chOff x="-1" y="0"/>
              <a:chExt cx="12192001" cy="6858000"/>
            </a:xfrm>
          </p:grpSpPr>
          <p:cxnSp>
            <p:nvCxnSpPr>
              <p:cNvPr id="25" name="Straight Connector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bwMode="hidden">
              <a:xfrm>
                <a:off x="6327885" y="0"/>
                <a:ext cx="5864115" cy="5898673"/>
                <a:chOff x="6327885" y="0"/>
                <a:chExt cx="5864115" cy="5898673"/>
              </a:xfrm>
            </p:grpSpPr>
            <p:cxnSp>
              <p:nvCxnSpPr>
                <p:cNvPr id="36" name="Straight Connector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Straight Connector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ctrTitle"/>
          </p:nvPr>
        </p:nvSpPr>
        <p:spPr>
          <a:xfrm>
            <a:off x="1293845" y="1909346"/>
            <a:ext cx="9604310" cy="3383280"/>
          </a:xfrm>
        </p:spPr>
        <p:txBody>
          <a:bodyPr anchor="b">
            <a:normAutofit/>
          </a:bodyPr>
          <a:lstStyle>
            <a:lvl1pPr algn="l">
              <a:lnSpc>
                <a:spcPct val="76000"/>
              </a:lnSpc>
              <a:defRPr sz="8000" cap="none"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93845" y="5432564"/>
            <a:ext cx="9604310" cy="457200"/>
          </a:xfrm>
        </p:spPr>
        <p:txBody>
          <a:bodyPr>
            <a:normAutofit/>
          </a:bodyPr>
          <a:lstStyle>
            <a:lvl1pPr marL="0" indent="0" algn="l">
              <a:spcBef>
                <a:spcPts val="0"/>
              </a:spcBef>
              <a:buNone/>
              <a:defRPr sz="2000" b="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cxnSp>
        <p:nvCxnSpPr>
          <p:cNvPr id="58" name="Straight Connector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1DB617-0664-4CD3-A85C-74F3B17C341F}" type="datetime1">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09314" y="489856"/>
            <a:ext cx="1687286" cy="530134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5399" y="489856"/>
            <a:ext cx="7587344" cy="530134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7E4635-E096-43F5-9D02-808EEF02535D}" type="datetime1">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62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06400" y="1066800"/>
            <a:ext cx="11480800" cy="5334000"/>
          </a:xfrm>
        </p:spPr>
        <p:txBody>
          <a:bodyPr/>
          <a:lstStyle/>
          <a:p>
            <a:pPr lvl="0"/>
            <a:endParaRPr lang="en-US" noProof="0" smtClean="0"/>
          </a:p>
        </p:txBody>
      </p:sp>
    </p:spTree>
    <p:extLst>
      <p:ext uri="{BB962C8B-B14F-4D97-AF65-F5344CB8AC3E}">
        <p14:creationId xmlns:p14="http://schemas.microsoft.com/office/powerpoint/2010/main" val="1880629606"/>
      </p:ext>
    </p:extLst>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566941-6918-40C8-87F9-CF39257B397E}" type="datetime1">
              <a:rPr lang="en-US" smtClean="0"/>
              <a:t>10/31/2016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oup 6"/>
          <p:cNvGrpSpPr/>
          <p:nvPr userDrawn="1"/>
        </p:nvGrpSpPr>
        <p:grpSpPr bwMode="hidden">
          <a:xfrm>
            <a:off x="-1" y="0"/>
            <a:ext cx="12192002" cy="6858000"/>
            <a:chOff x="-1" y="0"/>
            <a:chExt cx="12192002" cy="6858000"/>
          </a:xfrm>
        </p:grpSpPr>
        <p:cxnSp>
          <p:nvCxnSpPr>
            <p:cNvPr id="8" name="Straight Connector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userDrawn="1"/>
          </p:nvGrpSpPr>
          <p:grpSpPr bwMode="hidden">
            <a:xfrm>
              <a:off x="-1" y="0"/>
              <a:ext cx="12192001" cy="6858000"/>
              <a:chOff x="-1" y="0"/>
              <a:chExt cx="12192001" cy="6858000"/>
            </a:xfrm>
          </p:grpSpPr>
          <p:cxnSp>
            <p:nvCxnSpPr>
              <p:cNvPr id="42" name="Straight Connector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bwMode="hidden">
              <a:xfrm>
                <a:off x="6327885" y="0"/>
                <a:ext cx="5864115" cy="5898673"/>
                <a:chOff x="6327885" y="0"/>
                <a:chExt cx="5864115" cy="5898673"/>
              </a:xfrm>
            </p:grpSpPr>
            <p:cxnSp>
              <p:nvCxnSpPr>
                <p:cNvPr id="53" name="Straight Connector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userDrawn="1"/>
          </p:nvGrpSpPr>
          <p:grpSpPr bwMode="hidden">
            <a:xfrm flipH="1">
              <a:off x="0" y="0"/>
              <a:ext cx="12192001" cy="6858000"/>
              <a:chOff x="-1" y="0"/>
              <a:chExt cx="12192001" cy="6858000"/>
            </a:xfrm>
          </p:grpSpPr>
          <p:cxnSp>
            <p:nvCxnSpPr>
              <p:cNvPr id="26" name="Straight Connector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bwMode="hidden">
              <a:xfrm>
                <a:off x="6327885" y="0"/>
                <a:ext cx="5864115" cy="5898673"/>
                <a:chOff x="6327885" y="0"/>
                <a:chExt cx="5864115" cy="5898673"/>
              </a:xfrm>
            </p:grpSpPr>
            <p:cxnSp>
              <p:nvCxnSpPr>
                <p:cNvPr id="37" name="Straight Connector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Straight Connector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295400" y="2541573"/>
            <a:ext cx="9601200" cy="2743200"/>
          </a:xfrm>
        </p:spPr>
        <p:txBody>
          <a:bodyPr anchor="b">
            <a:normAutofit/>
          </a:bodyPr>
          <a:lstStyle>
            <a:lvl1pPr>
              <a:lnSpc>
                <a:spcPct val="85000"/>
              </a:lnSpc>
              <a:defRPr sz="6000" cap="none"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95400" y="5431536"/>
            <a:ext cx="9601200" cy="457200"/>
          </a:xfrm>
        </p:spPr>
        <p:txBody>
          <a:bodyPr>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cxnSp>
        <p:nvCxnSpPr>
          <p:cNvPr id="58" name="Straight Connector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246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4411BF-6BE6-48C9-B677-5E0BBB4C8890}" type="datetime1">
              <a:rPr lang="en-US" smtClean="0"/>
              <a:t>10/31/2016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12954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954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246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246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8BCC09-EE83-426C-A168-5D49873BABCB}" type="datetime1">
              <a:rPr lang="en-US" smtClean="0"/>
              <a:t>10/31/2016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3D0157-AA35-4F80-95EF-DB423EA4BF90}" type="datetime1">
              <a:rPr lang="en-US" smtClean="0"/>
              <a:t>10/31/2016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161" name="Group 160"/>
          <p:cNvGrpSpPr/>
          <p:nvPr userDrawn="1"/>
        </p:nvGrpSpPr>
        <p:grpSpPr bwMode="hidden">
          <a:xfrm>
            <a:off x="-1" y="0"/>
            <a:ext cx="12192002" cy="6858000"/>
            <a:chOff x="-1" y="0"/>
            <a:chExt cx="12192002" cy="6858000"/>
          </a:xfrm>
        </p:grpSpPr>
        <p:cxnSp>
          <p:nvCxnSpPr>
            <p:cNvPr id="162" name="Straight Connector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oup 177"/>
            <p:cNvGrpSpPr/>
            <p:nvPr userDrawn="1"/>
          </p:nvGrpSpPr>
          <p:grpSpPr bwMode="hidden">
            <a:xfrm>
              <a:off x="-1" y="0"/>
              <a:ext cx="12192001" cy="6858000"/>
              <a:chOff x="-1" y="0"/>
              <a:chExt cx="12192001" cy="6858000"/>
            </a:xfrm>
          </p:grpSpPr>
          <p:cxnSp>
            <p:nvCxnSpPr>
              <p:cNvPr id="196" name="Straight Connector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oup 200"/>
              <p:cNvGrpSpPr/>
              <p:nvPr/>
            </p:nvGrpSpPr>
            <p:grpSpPr bwMode="hidden">
              <a:xfrm>
                <a:off x="6327885" y="0"/>
                <a:ext cx="5864115" cy="5898673"/>
                <a:chOff x="6327885" y="0"/>
                <a:chExt cx="5864115" cy="5898673"/>
              </a:xfrm>
            </p:grpSpPr>
            <p:cxnSp>
              <p:nvCxnSpPr>
                <p:cNvPr id="207" name="Straight Connector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Straight Connector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userDrawn="1"/>
          </p:nvGrpSpPr>
          <p:grpSpPr bwMode="hidden">
            <a:xfrm flipH="1">
              <a:off x="0" y="0"/>
              <a:ext cx="12192001" cy="6858000"/>
              <a:chOff x="-1" y="0"/>
              <a:chExt cx="12192001" cy="6858000"/>
            </a:xfrm>
          </p:grpSpPr>
          <p:cxnSp>
            <p:nvCxnSpPr>
              <p:cNvPr id="180" name="Straight Connector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oup 184"/>
              <p:cNvGrpSpPr/>
              <p:nvPr/>
            </p:nvGrpSpPr>
            <p:grpSpPr bwMode="hidden">
              <a:xfrm>
                <a:off x="6327885" y="0"/>
                <a:ext cx="5864115" cy="5898673"/>
                <a:chOff x="6327885" y="0"/>
                <a:chExt cx="5864115" cy="5898673"/>
              </a:xfrm>
            </p:grpSpPr>
            <p:cxnSp>
              <p:nvCxnSpPr>
                <p:cNvPr id="191" name="Straight Connector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Straight Connector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2" name="Date Placeholder 211"/>
          <p:cNvSpPr>
            <a:spLocks noGrp="1"/>
          </p:cNvSpPr>
          <p:nvPr>
            <p:ph type="dt" sz="half" idx="10"/>
          </p:nvPr>
        </p:nvSpPr>
        <p:spPr/>
        <p:txBody>
          <a:bodyPr/>
          <a:lstStyle/>
          <a:p>
            <a:fld id="{D09DAD31-6406-4C05-B412-5F0E55BA9BED}" type="datetime1">
              <a:rPr lang="en-US" smtClean="0"/>
              <a:t>10/31/2016</a:t>
            </a:fld>
            <a:endParaRPr lang="en-US"/>
          </a:p>
        </p:txBody>
      </p:sp>
      <p:sp>
        <p:nvSpPr>
          <p:cNvPr id="213" name="Footer Placeholder 212"/>
          <p:cNvSpPr>
            <a:spLocks noGrp="1"/>
          </p:cNvSpPr>
          <p:nvPr>
            <p:ph type="ftr" sz="quarter" idx="11"/>
          </p:nvPr>
        </p:nvSpPr>
        <p:spPr/>
        <p:txBody>
          <a:bodyPr/>
          <a:lstStyle/>
          <a:p>
            <a:endParaRPr lang="en-US" dirty="0"/>
          </a:p>
        </p:txBody>
      </p:sp>
      <p:sp>
        <p:nvSpPr>
          <p:cNvPr id="214" name="Slide Number Placeholder 213"/>
          <p:cNvSpPr>
            <a:spLocks noGrp="1"/>
          </p:cNvSpPr>
          <p:nvPr>
            <p:ph type="sldNum" sz="quarter" idx="12"/>
          </p:nvPr>
        </p:nvSpPr>
        <p:spPr/>
        <p:txBody>
          <a:bodyPr/>
          <a:lstStyle/>
          <a:p>
            <a:fld id="{E31375A4-56A4-47D6-9801-1991572033F7}" type="slidenum">
              <a:rPr lang="en-US" smtClean="0"/>
              <a:pPr/>
              <a:t>‹#›</a:t>
            </a:fld>
            <a:endParaRPr lang="en-US"/>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oup 8"/>
          <p:cNvGrpSpPr/>
          <p:nvPr userDrawn="1"/>
        </p:nvGrpSpPr>
        <p:grpSpPr bwMode="hidden">
          <a:xfrm>
            <a:off x="-1" y="0"/>
            <a:ext cx="12192002" cy="6858000"/>
            <a:chOff x="-1" y="0"/>
            <a:chExt cx="12192002" cy="6858000"/>
          </a:xfrm>
        </p:grpSpPr>
        <p:cxnSp>
          <p:nvCxnSpPr>
            <p:cNvPr id="10" name="Straight Connector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oup 25"/>
            <p:cNvGrpSpPr/>
            <p:nvPr userDrawn="1"/>
          </p:nvGrpSpPr>
          <p:grpSpPr bwMode="hidden">
            <a:xfrm>
              <a:off x="-1" y="0"/>
              <a:ext cx="12192001" cy="6858000"/>
              <a:chOff x="-1" y="0"/>
              <a:chExt cx="12192001" cy="6858000"/>
            </a:xfrm>
          </p:grpSpPr>
          <p:cxnSp>
            <p:nvCxnSpPr>
              <p:cNvPr id="44" name="Straight Connector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bwMode="hidden">
              <a:xfrm>
                <a:off x="6327885" y="0"/>
                <a:ext cx="5864115" cy="5898673"/>
                <a:chOff x="6327885" y="0"/>
                <a:chExt cx="5864115" cy="5898673"/>
              </a:xfrm>
            </p:grpSpPr>
            <p:cxnSp>
              <p:nvCxnSpPr>
                <p:cNvPr id="55" name="Straight Connector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userDrawn="1"/>
          </p:nvGrpSpPr>
          <p:grpSpPr bwMode="hidden">
            <a:xfrm flipH="1">
              <a:off x="0" y="0"/>
              <a:ext cx="12192001" cy="6858000"/>
              <a:chOff x="-1" y="0"/>
              <a:chExt cx="12192001" cy="6858000"/>
            </a:xfrm>
          </p:grpSpPr>
          <p:cxnSp>
            <p:nvCxnSpPr>
              <p:cNvPr id="28" name="Straight Connector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bwMode="hidden">
              <a:xfrm>
                <a:off x="6327885" y="0"/>
                <a:ext cx="5864115" cy="5898673"/>
                <a:chOff x="6327885" y="0"/>
                <a:chExt cx="5864115" cy="5898673"/>
              </a:xfrm>
            </p:grpSpPr>
            <p:cxnSp>
              <p:nvCxnSpPr>
                <p:cNvPr id="39" name="Straight Connector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ctangle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13152" y="571500"/>
            <a:ext cx="3657600" cy="2197100"/>
          </a:xfrm>
        </p:spPr>
        <p:txBody>
          <a:bodyPr anchor="b">
            <a:normAutofit/>
          </a:bodyPr>
          <a:lstStyle>
            <a:lvl1pPr>
              <a:defRPr sz="260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43197" y="571500"/>
            <a:ext cx="6217920" cy="571500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913152" y="2995012"/>
            <a:ext cx="3657600" cy="2285950"/>
          </a:xfrm>
        </p:spPr>
        <p:txBody>
          <a:bodyPr>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cxnSp>
        <p:nvCxnSpPr>
          <p:cNvPr id="60" name="Straight Connector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Date Placeholder 4"/>
          <p:cNvSpPr>
            <a:spLocks noGrp="1"/>
          </p:cNvSpPr>
          <p:nvPr>
            <p:ph type="dt" sz="half" idx="10"/>
          </p:nvPr>
        </p:nvSpPr>
        <p:spPr/>
        <p:txBody>
          <a:bodyPr/>
          <a:lstStyle/>
          <a:p>
            <a:fld id="{D034C7F9-C38E-41C4-94DA-89A7C89CFF85}" type="datetime1">
              <a:rPr lang="en-US" smtClean="0"/>
              <a:t>10/31/2016</a:t>
            </a:fld>
            <a:endParaRPr lang="en-US"/>
          </a:p>
        </p:txBody>
      </p:sp>
      <p:sp>
        <p:nvSpPr>
          <p:cNvPr id="6" name="Footer Placeholder 5"/>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E31375A4-56A4-47D6-9801-1991572033F7}" type="slidenum">
              <a:rPr lang="en-US" smtClean="0"/>
              <a:pPr/>
              <a:t>‹#›</a:t>
            </a:fld>
            <a:endParaRPr lang="en-US"/>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oup 7"/>
          <p:cNvGrpSpPr/>
          <p:nvPr/>
        </p:nvGrpSpPr>
        <p:grpSpPr bwMode="hidden">
          <a:xfrm>
            <a:off x="-1" y="0"/>
            <a:ext cx="12192002" cy="6858000"/>
            <a:chOff x="-1" y="0"/>
            <a:chExt cx="12192002" cy="6858000"/>
          </a:xfrm>
        </p:grpSpPr>
        <p:cxnSp>
          <p:nvCxnSpPr>
            <p:cNvPr id="9" name="Straight Connector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bwMode="hidden">
            <a:xfrm>
              <a:off x="-1" y="0"/>
              <a:ext cx="12192001" cy="6858000"/>
              <a:chOff x="-1" y="0"/>
              <a:chExt cx="12192001" cy="6858000"/>
            </a:xfrm>
          </p:grpSpPr>
          <p:cxnSp>
            <p:nvCxnSpPr>
              <p:cNvPr id="43" name="Straight Connector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oup 47"/>
              <p:cNvGrpSpPr/>
              <p:nvPr/>
            </p:nvGrpSpPr>
            <p:grpSpPr bwMode="hidden">
              <a:xfrm>
                <a:off x="6327885" y="0"/>
                <a:ext cx="5864115" cy="5898673"/>
                <a:chOff x="6327885" y="0"/>
                <a:chExt cx="5864115" cy="5898673"/>
              </a:xfrm>
            </p:grpSpPr>
            <p:cxnSp>
              <p:nvCxnSpPr>
                <p:cNvPr id="54" name="Straight Connector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Straight Connector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bwMode="hidden">
            <a:xfrm flipH="1">
              <a:off x="0" y="0"/>
              <a:ext cx="12192001" cy="6858000"/>
              <a:chOff x="-1" y="0"/>
              <a:chExt cx="12192001" cy="6858000"/>
            </a:xfrm>
          </p:grpSpPr>
          <p:cxnSp>
            <p:nvCxnSpPr>
              <p:cNvPr id="27" name="Straight Connector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bwMode="hidden">
              <a:xfrm>
                <a:off x="6327885" y="0"/>
                <a:ext cx="5864115" cy="5898673"/>
                <a:chOff x="6327885" y="0"/>
                <a:chExt cx="5864115" cy="5898673"/>
              </a:xfrm>
            </p:grpSpPr>
            <p:cxnSp>
              <p:nvCxnSpPr>
                <p:cNvPr id="38" name="Straight Connector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Straight Connector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ctangle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12" y="-159"/>
            <a:ext cx="7315200" cy="6858000"/>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cxnSp>
        <p:nvCxnSpPr>
          <p:cNvPr id="59" name="Straight Connector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909560" y="576072"/>
            <a:ext cx="3657600" cy="2194560"/>
          </a:xfrm>
        </p:spPr>
        <p:txBody>
          <a:bodyPr anchor="b">
            <a:normAutofit/>
          </a:bodyPr>
          <a:lstStyle>
            <a:lvl1pPr>
              <a:defRPr sz="2600">
                <a:solidFill>
                  <a:schemeClr val="bg1"/>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7909560" y="2999232"/>
            <a:ext cx="3657600" cy="2286000"/>
          </a:xfrm>
        </p:spPr>
        <p:txBody>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oup 95"/>
          <p:cNvGrpSpPr/>
          <p:nvPr userDrawn="1"/>
        </p:nvGrpSpPr>
        <p:grpSpPr bwMode="hidden">
          <a:xfrm>
            <a:off x="-1" y="0"/>
            <a:ext cx="12192002" cy="6858000"/>
            <a:chOff x="-1" y="0"/>
            <a:chExt cx="12192002" cy="6858000"/>
          </a:xfrm>
        </p:grpSpPr>
        <p:cxnSp>
          <p:nvCxnSpPr>
            <p:cNvPr id="97" name="Straight Connector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oup 112"/>
            <p:cNvGrpSpPr/>
            <p:nvPr userDrawn="1"/>
          </p:nvGrpSpPr>
          <p:grpSpPr bwMode="hidden">
            <a:xfrm>
              <a:off x="-1" y="0"/>
              <a:ext cx="12192001" cy="6858000"/>
              <a:chOff x="-1" y="0"/>
              <a:chExt cx="12192001" cy="6858000"/>
            </a:xfrm>
          </p:grpSpPr>
          <p:cxnSp>
            <p:nvCxnSpPr>
              <p:cNvPr id="131" name="Straight Connector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oup 135"/>
              <p:cNvGrpSpPr/>
              <p:nvPr/>
            </p:nvGrpSpPr>
            <p:grpSpPr bwMode="hidden">
              <a:xfrm>
                <a:off x="6327885" y="0"/>
                <a:ext cx="5864115" cy="5898673"/>
                <a:chOff x="6327885" y="0"/>
                <a:chExt cx="5864115" cy="5898673"/>
              </a:xfrm>
            </p:grpSpPr>
            <p:cxnSp>
              <p:nvCxnSpPr>
                <p:cNvPr id="142" name="Straight Connector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Straight Connector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oup 113"/>
            <p:cNvGrpSpPr/>
            <p:nvPr userDrawn="1"/>
          </p:nvGrpSpPr>
          <p:grpSpPr bwMode="hidden">
            <a:xfrm flipH="1">
              <a:off x="0" y="0"/>
              <a:ext cx="12192001" cy="6858000"/>
              <a:chOff x="-1" y="0"/>
              <a:chExt cx="12192001" cy="6858000"/>
            </a:xfrm>
          </p:grpSpPr>
          <p:cxnSp>
            <p:nvCxnSpPr>
              <p:cNvPr id="115" name="Straight Connector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oup 119"/>
              <p:cNvGrpSpPr/>
              <p:nvPr/>
            </p:nvGrpSpPr>
            <p:grpSpPr bwMode="hidden">
              <a:xfrm>
                <a:off x="6327885" y="0"/>
                <a:ext cx="5864115" cy="5898673"/>
                <a:chOff x="6327885" y="0"/>
                <a:chExt cx="5864115" cy="5898673"/>
              </a:xfrm>
            </p:grpSpPr>
            <p:cxnSp>
              <p:nvCxnSpPr>
                <p:cNvPr id="126" name="Straight Connector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Straight Connector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Placeholder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800">
                <a:solidFill>
                  <a:schemeClr val="tx1">
                    <a:lumMod val="50000"/>
                    <a:lumOff val="50000"/>
                  </a:schemeClr>
                </a:solidFill>
              </a:defRPr>
            </a:lvl1pPr>
          </a:lstStyle>
          <a:p>
            <a:fld id="{E3A3258D-EAC2-439D-BD2C-FDAC55432985}" type="datetime1">
              <a:rPr lang="en-US" smtClean="0"/>
              <a:t>10/31/2016</a:t>
            </a:fld>
            <a:endParaRPr lang="en-US"/>
          </a:p>
        </p:txBody>
      </p:sp>
      <p:sp>
        <p:nvSpPr>
          <p:cNvPr id="5" name="Footer Placeholder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8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800">
                <a:solidFill>
                  <a:schemeClr val="tx1">
                    <a:lumMod val="50000"/>
                    <a:lumOff val="50000"/>
                  </a:schemeClr>
                </a:solidFill>
              </a:defRPr>
            </a:lvl1pPr>
          </a:lstStyle>
          <a:p>
            <a:fld id="{E31375A4-56A4-47D6-9801-1991572033F7}" type="slidenum">
              <a:rPr lang="en-US" smtClean="0"/>
              <a:pPr/>
              <a:t>‹#›</a:t>
            </a:fld>
            <a:endParaRPr lang="en-US"/>
          </a:p>
        </p:txBody>
      </p:sp>
      <p:cxnSp>
        <p:nvCxnSpPr>
          <p:cNvPr id="148" name="Straight Connector 147"/>
          <p:cNvCxnSpPr/>
          <p:nvPr userDrawn="1"/>
        </p:nvCxnSpPr>
        <p:spPr>
          <a:xfrm>
            <a:off x="609600" y="6172200"/>
            <a:ext cx="109728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 id="214748367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8pPr>
      <a:lvl9pPr marL="2057400" indent="-179388" algn="l" defTabSz="914400" rtl="0" eaLnBrk="1" latinLnBrk="0" hangingPunct="1">
        <a:lnSpc>
          <a:spcPct val="90000"/>
        </a:lnSpc>
        <a:spcBef>
          <a:spcPts val="600"/>
        </a:spcBef>
        <a:buClr>
          <a:schemeClr val="accent1"/>
        </a:buClr>
        <a:buSzPct val="100000"/>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chart" Target="../charts/chart1.xml"/></Relationships>
</file>

<file path=ppt/slides/_rels/slide28.xml.rels><?xml version="1.0" encoding="UTF-8" standalone="yes"?>
<Relationships xmlns="http://schemas.openxmlformats.org/package/2006/relationships"><Relationship Id="rId3" Type="http://schemas.openxmlformats.org/officeDocument/2006/relationships/oleObject" Target="file:///\\ncc-nas-01\UserHomeFolder$\CorporatePlanning\fshagari\Documents\SCPM\Annual%20Report\2013\tables%20of%20industry%20statistics%202013.xlsx!Sheet4!%5btables%20of%20industry%20statistics%202013.xlsx%5dSheet4%20Chart%202"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jp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jp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438399" y="5278582"/>
            <a:ext cx="7315200" cy="1579418"/>
          </a:xfrm>
          <a:solidFill>
            <a:schemeClr val="accent1"/>
          </a:solidFill>
        </p:spPr>
        <p:txBody>
          <a:bodyPr>
            <a:noAutofit/>
          </a:bodyPr>
          <a:lstStyle/>
          <a:p>
            <a:pPr algn="ctr">
              <a:spcBef>
                <a:spcPts val="1200"/>
              </a:spcBef>
              <a:spcAft>
                <a:spcPts val="1200"/>
              </a:spcAft>
            </a:pPr>
            <a:r>
              <a:rPr lang="en-US" sz="2800" dirty="0" smtClean="0">
                <a:solidFill>
                  <a:schemeClr val="bg1"/>
                </a:solidFill>
              </a:rPr>
              <a:t>Prof. Garba Umar Danbatta, </a:t>
            </a:r>
            <a:r>
              <a:rPr lang="en-US" sz="1400" dirty="0" smtClean="0">
                <a:solidFill>
                  <a:schemeClr val="bg1"/>
                </a:solidFill>
              </a:rPr>
              <a:t>FNSE</a:t>
            </a:r>
            <a:r>
              <a:rPr lang="en-US" sz="2800" dirty="0" smtClean="0">
                <a:solidFill>
                  <a:schemeClr val="bg1"/>
                </a:solidFill>
              </a:rPr>
              <a:t>  </a:t>
            </a:r>
            <a:br>
              <a:rPr lang="en-US" sz="2800" dirty="0" smtClean="0">
                <a:solidFill>
                  <a:schemeClr val="bg1"/>
                </a:solidFill>
              </a:rPr>
            </a:br>
            <a:r>
              <a:rPr lang="en-US" sz="1400" dirty="0" smtClean="0">
                <a:solidFill>
                  <a:schemeClr val="bg1"/>
                </a:solidFill>
              </a:rPr>
              <a:t>(Executive Vice Chairman/ Chief Executive Officer) </a:t>
            </a:r>
            <a:r>
              <a:rPr lang="en-US" sz="1600" dirty="0" smtClean="0">
                <a:solidFill>
                  <a:schemeClr val="bg1"/>
                </a:solidFill>
              </a:rPr>
              <a:t/>
            </a:r>
            <a:br>
              <a:rPr lang="en-US" sz="1600" dirty="0" smtClean="0">
                <a:solidFill>
                  <a:schemeClr val="bg1"/>
                </a:solidFill>
              </a:rPr>
            </a:br>
            <a:r>
              <a:rPr lang="en-US" sz="2000" dirty="0" smtClean="0">
                <a:solidFill>
                  <a:schemeClr val="bg1"/>
                </a:solidFill>
              </a:rPr>
              <a:t>Nigerian Communications Commission</a:t>
            </a:r>
            <a:br>
              <a:rPr lang="en-US" sz="2000" dirty="0" smtClean="0">
                <a:solidFill>
                  <a:schemeClr val="bg1"/>
                </a:solidFill>
              </a:rPr>
            </a:br>
            <a:r>
              <a:rPr lang="en-US" sz="2000" dirty="0" smtClean="0">
                <a:solidFill>
                  <a:schemeClr val="bg1"/>
                </a:solidFill>
              </a:rPr>
              <a:t>22</a:t>
            </a:r>
            <a:r>
              <a:rPr lang="en-US" sz="2000" baseline="30000" dirty="0" smtClean="0">
                <a:solidFill>
                  <a:schemeClr val="bg1"/>
                </a:solidFill>
              </a:rPr>
              <a:t>nd</a:t>
            </a:r>
            <a:r>
              <a:rPr lang="en-US" sz="2000" dirty="0" smtClean="0">
                <a:solidFill>
                  <a:schemeClr val="bg1"/>
                </a:solidFill>
              </a:rPr>
              <a:t> January 2016</a:t>
            </a:r>
            <a:br>
              <a:rPr lang="en-US" sz="2000" dirty="0" smtClean="0">
                <a:solidFill>
                  <a:schemeClr val="bg1"/>
                </a:solidFill>
              </a:rPr>
            </a:br>
            <a:endParaRPr lang="en-US" sz="1800" dirty="0">
              <a:solidFill>
                <a:schemeClr val="bg1"/>
              </a:solidFill>
            </a:endParaRPr>
          </a:p>
        </p:txBody>
      </p:sp>
      <p:sp>
        <p:nvSpPr>
          <p:cNvPr id="5" name="Rectangle 4"/>
          <p:cNvSpPr/>
          <p:nvPr/>
        </p:nvSpPr>
        <p:spPr>
          <a:xfrm>
            <a:off x="332510" y="845146"/>
            <a:ext cx="11094026" cy="1938992"/>
          </a:xfrm>
          <a:prstGeom prst="rect">
            <a:avLst/>
          </a:prstGeom>
        </p:spPr>
        <p:txBody>
          <a:bodyPr wrap="square">
            <a:spAutoFit/>
          </a:bodyPr>
          <a:lstStyle/>
          <a:p>
            <a:pPr algn="ctr"/>
            <a:endParaRPr lang="en-US" sz="3600" b="1" dirty="0" smtClean="0">
              <a:solidFill>
                <a:schemeClr val="accent1"/>
              </a:solidFill>
              <a:latin typeface="+mj-lt"/>
            </a:endParaRPr>
          </a:p>
          <a:p>
            <a:pPr algn="ctr"/>
            <a:r>
              <a:rPr lang="en-US" sz="4400" b="1" dirty="0" smtClean="0">
                <a:solidFill>
                  <a:schemeClr val="accent1"/>
                </a:solidFill>
                <a:latin typeface="Algerian" panose="04020705040A02060702" pitchFamily="82" charset="0"/>
              </a:rPr>
              <a:t>The Mandates of </a:t>
            </a:r>
          </a:p>
          <a:p>
            <a:pPr algn="ctr"/>
            <a:r>
              <a:rPr lang="en-US" sz="4000" b="1" dirty="0" smtClean="0">
                <a:solidFill>
                  <a:schemeClr val="accent1"/>
                </a:solidFill>
                <a:latin typeface="Algerian" panose="04020705040A02060702" pitchFamily="82" charset="0"/>
              </a:rPr>
              <a:t>Nigerian </a:t>
            </a:r>
            <a:r>
              <a:rPr lang="en-US" sz="3600" b="1">
                <a:solidFill>
                  <a:schemeClr val="accent1"/>
                </a:solidFill>
                <a:latin typeface="Algerian" panose="04020705040A02060702" pitchFamily="82" charset="0"/>
              </a:rPr>
              <a:t>C</a:t>
            </a:r>
            <a:r>
              <a:rPr lang="en-US" sz="3600" b="1" smtClean="0">
                <a:solidFill>
                  <a:schemeClr val="accent1"/>
                </a:solidFill>
                <a:latin typeface="Algerian" panose="04020705040A02060702" pitchFamily="82" charset="0"/>
              </a:rPr>
              <a:t>ommunications</a:t>
            </a:r>
            <a:r>
              <a:rPr lang="en-US" sz="4000" b="1" smtClean="0">
                <a:solidFill>
                  <a:schemeClr val="accent1"/>
                </a:solidFill>
                <a:latin typeface="Algerian" panose="04020705040A02060702" pitchFamily="82" charset="0"/>
              </a:rPr>
              <a:t> Commission</a:t>
            </a:r>
            <a:endParaRPr lang="en-US" sz="4000" b="1" dirty="0" smtClean="0">
              <a:solidFill>
                <a:schemeClr val="accent1"/>
              </a:solidFill>
              <a:latin typeface="Algerian" panose="04020705040A02060702" pitchFamily="82" charset="0"/>
            </a:endParaRPr>
          </a:p>
        </p:txBody>
      </p:sp>
      <p:cxnSp>
        <p:nvCxnSpPr>
          <p:cNvPr id="10" name="Straight Connector 9"/>
          <p:cNvCxnSpPr/>
          <p:nvPr/>
        </p:nvCxnSpPr>
        <p:spPr>
          <a:xfrm>
            <a:off x="10389" y="4085966"/>
            <a:ext cx="121920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399" y="2541573"/>
            <a:ext cx="10674928" cy="2743200"/>
          </a:xfrm>
        </p:spPr>
        <p:txBody>
          <a:bodyPr/>
          <a:lstStyle/>
          <a:p>
            <a:r>
              <a:rPr lang="en-US" dirty="0" smtClean="0"/>
              <a:t>Structure of the Commission </a:t>
            </a:r>
            <a:endParaRPr lang="en-GB" dirty="0"/>
          </a:p>
        </p:txBody>
      </p:sp>
      <p:sp>
        <p:nvSpPr>
          <p:cNvPr id="3" name="Text Placeholder 2"/>
          <p:cNvSpPr>
            <a:spLocks noGrp="1"/>
          </p:cNvSpPr>
          <p:nvPr>
            <p:ph type="body" idx="1"/>
          </p:nvPr>
        </p:nvSpPr>
        <p:spPr/>
        <p:txBody>
          <a:bodyPr/>
          <a:lstStyle/>
          <a:p>
            <a:r>
              <a:rPr lang="en-US" dirty="0" smtClean="0"/>
              <a:t>Nigerian Communications Commission (NCC)</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2655627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2" name="Slide Number Placeholder 1"/>
          <p:cNvSpPr>
            <a:spLocks noGrp="1"/>
          </p:cNvSpPr>
          <p:nvPr>
            <p:ph type="sldNum" sz="quarter" idx="12"/>
          </p:nvPr>
        </p:nvSpPr>
        <p:spPr>
          <a:xfrm>
            <a:off x="307070" y="6409031"/>
            <a:ext cx="918882" cy="222436"/>
          </a:xfrm>
        </p:spPr>
        <p:txBody>
          <a:bodyPr/>
          <a:lstStyle/>
          <a:p>
            <a:fld id="{E31375A4-56A4-47D6-9801-1991572033F7}" type="slidenum">
              <a:rPr lang="en-US" smtClean="0"/>
              <a:t>11</a:t>
            </a:fld>
            <a:endParaRPr lang="en-US" dirty="0"/>
          </a:p>
        </p:txBody>
      </p:sp>
      <p:graphicFrame>
        <p:nvGraphicFramePr>
          <p:cNvPr id="6" name="Diagram 5"/>
          <p:cNvGraphicFramePr/>
          <p:nvPr>
            <p:extLst>
              <p:ext uri="{D42A27DB-BD31-4B8C-83A1-F6EECF244321}">
                <p14:modId xmlns:p14="http://schemas.microsoft.com/office/powerpoint/2010/main" val="3592250701"/>
              </p:ext>
            </p:extLst>
          </p:nvPr>
        </p:nvGraphicFramePr>
        <p:xfrm>
          <a:off x="1548246" y="1309253"/>
          <a:ext cx="7669274" cy="46031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1246559" y="344081"/>
            <a:ext cx="9892496" cy="740076"/>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r>
              <a:rPr lang="en-US" sz="3600" dirty="0" smtClean="0"/>
              <a:t>The Nigerian Communications Commission</a:t>
            </a:r>
            <a:endParaRPr lang="en-US" sz="3600" dirty="0"/>
          </a:p>
        </p:txBody>
      </p:sp>
    </p:spTree>
    <p:extLst>
      <p:ext uri="{BB962C8B-B14F-4D97-AF65-F5344CB8AC3E}">
        <p14:creationId xmlns:p14="http://schemas.microsoft.com/office/powerpoint/2010/main" val="1544302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95400" y="264860"/>
            <a:ext cx="9601200" cy="732665"/>
          </a:xfrm>
        </p:spPr>
        <p:txBody>
          <a:bodyPr>
            <a:normAutofit/>
          </a:bodyPr>
          <a:lstStyle/>
          <a:p>
            <a:r>
              <a:rPr lang="en-US" sz="4000" dirty="0" smtClean="0"/>
              <a:t>Governing Board</a:t>
            </a:r>
            <a:endParaRPr lang="en-US" sz="4000" dirty="0"/>
          </a:p>
        </p:txBody>
      </p:sp>
      <p:sp>
        <p:nvSpPr>
          <p:cNvPr id="7" name="Rectangle 7"/>
          <p:cNvSpPr>
            <a:spLocks noGrp="1" noChangeArrowheads="1"/>
          </p:cNvSpPr>
          <p:nvPr>
            <p:ph idx="1"/>
          </p:nvPr>
        </p:nvSpPr>
        <p:spPr>
          <a:xfrm>
            <a:off x="581891" y="1402773"/>
            <a:ext cx="11044271" cy="4581338"/>
          </a:xfrm>
          <a:solidFill>
            <a:schemeClr val="bg1"/>
          </a:solidFill>
          <a:ln w="76200">
            <a:solidFill>
              <a:srgbClr val="FFCC99"/>
            </a:solidFill>
          </a:ln>
          <a:scene3d>
            <a:camera prst="obliqueTopLeft"/>
            <a:lightRig rig="threePt" dir="t"/>
          </a:scene3d>
        </p:spPr>
        <p:txBody>
          <a:bodyPr>
            <a:noAutofit/>
          </a:bodyPr>
          <a:lstStyle/>
          <a:p>
            <a:pPr marL="0" indent="0" algn="just" defTabSz="895350">
              <a:lnSpc>
                <a:spcPct val="120000"/>
              </a:lnSpc>
              <a:buClr>
                <a:schemeClr val="folHlink"/>
              </a:buClr>
              <a:buSzPct val="60000"/>
              <a:buNone/>
            </a:pPr>
            <a:r>
              <a:rPr lang="en-US" dirty="0" smtClean="0">
                <a:latin typeface="+mj-lt"/>
              </a:rPr>
              <a:t>The Nigerian Communications Act 2003 provides for a Governing </a:t>
            </a:r>
            <a:r>
              <a:rPr lang="en-US" dirty="0">
                <a:latin typeface="+mj-lt"/>
              </a:rPr>
              <a:t>B</a:t>
            </a:r>
            <a:r>
              <a:rPr lang="en-US" dirty="0" smtClean="0">
                <a:latin typeface="+mj-lt"/>
              </a:rPr>
              <a:t>oard charged with “Administration of the affairs of the Commission”.</a:t>
            </a:r>
          </a:p>
          <a:p>
            <a:pPr marL="0" indent="0" algn="just" defTabSz="895350">
              <a:lnSpc>
                <a:spcPct val="120000"/>
              </a:lnSpc>
              <a:buClr>
                <a:schemeClr val="folHlink"/>
              </a:buClr>
              <a:buSzPct val="60000"/>
              <a:buNone/>
            </a:pPr>
            <a:r>
              <a:rPr lang="en-US" kern="0" dirty="0">
                <a:solidFill>
                  <a:srgbClr val="000000"/>
                </a:solidFill>
                <a:latin typeface="+mj-lt"/>
              </a:rPr>
              <a:t>The Board consists of 9 Commissioners made up of:</a:t>
            </a:r>
          </a:p>
          <a:p>
            <a:pPr lvl="2" algn="just" defTabSz="895350">
              <a:lnSpc>
                <a:spcPct val="120000"/>
              </a:lnSpc>
              <a:buSzPct val="60000"/>
              <a:buFont typeface="Wingdings" panose="05000000000000000000" pitchFamily="2" charset="2"/>
              <a:buChar char="§"/>
            </a:pPr>
            <a:r>
              <a:rPr lang="en-US" sz="2000" kern="0" dirty="0">
                <a:solidFill>
                  <a:srgbClr val="000000"/>
                </a:solidFill>
                <a:latin typeface="+mj-lt"/>
              </a:rPr>
              <a:t>1 Chairman (Non Executive)</a:t>
            </a:r>
          </a:p>
          <a:p>
            <a:pPr lvl="2" algn="just" defTabSz="895350">
              <a:lnSpc>
                <a:spcPct val="120000"/>
              </a:lnSpc>
              <a:buSzPct val="60000"/>
              <a:buFont typeface="Wingdings" panose="05000000000000000000" pitchFamily="2" charset="2"/>
              <a:buChar char="§"/>
            </a:pPr>
            <a:r>
              <a:rPr lang="en-US" sz="2000" kern="0" dirty="0">
                <a:solidFill>
                  <a:srgbClr val="000000"/>
                </a:solidFill>
                <a:latin typeface="+mj-lt"/>
              </a:rPr>
              <a:t>1 Chief Executive (The Executive Vice </a:t>
            </a:r>
            <a:r>
              <a:rPr lang="en-US" sz="2000" kern="0" dirty="0" smtClean="0">
                <a:solidFill>
                  <a:srgbClr val="000000"/>
                </a:solidFill>
                <a:latin typeface="+mj-lt"/>
              </a:rPr>
              <a:t>Chairman)</a:t>
            </a:r>
            <a:endParaRPr lang="en-US" sz="2000" kern="0" dirty="0">
              <a:solidFill>
                <a:srgbClr val="000000"/>
              </a:solidFill>
              <a:latin typeface="+mj-lt"/>
            </a:endParaRPr>
          </a:p>
          <a:p>
            <a:pPr lvl="2" algn="just" defTabSz="895350">
              <a:lnSpc>
                <a:spcPct val="120000"/>
              </a:lnSpc>
              <a:buSzPct val="60000"/>
              <a:buFont typeface="Wingdings" panose="05000000000000000000" pitchFamily="2" charset="2"/>
              <a:buChar char="§"/>
            </a:pPr>
            <a:r>
              <a:rPr lang="en-US" sz="2000" kern="0" dirty="0">
                <a:solidFill>
                  <a:srgbClr val="000000"/>
                </a:solidFill>
                <a:latin typeface="+mj-lt"/>
              </a:rPr>
              <a:t>2 Executive Commissioners and </a:t>
            </a:r>
          </a:p>
          <a:p>
            <a:pPr lvl="2" algn="just" defTabSz="895350">
              <a:lnSpc>
                <a:spcPct val="120000"/>
              </a:lnSpc>
              <a:buSzPct val="60000"/>
              <a:buFont typeface="Wingdings" panose="05000000000000000000" pitchFamily="2" charset="2"/>
              <a:buChar char="§"/>
            </a:pPr>
            <a:r>
              <a:rPr lang="en-US" sz="2000" kern="0" dirty="0">
                <a:solidFill>
                  <a:srgbClr val="000000"/>
                </a:solidFill>
                <a:latin typeface="+mj-lt"/>
              </a:rPr>
              <a:t>5 Non Executive </a:t>
            </a:r>
            <a:r>
              <a:rPr lang="en-US" sz="2000" kern="0" dirty="0" smtClean="0">
                <a:solidFill>
                  <a:srgbClr val="000000"/>
                </a:solidFill>
                <a:latin typeface="+mj-lt"/>
              </a:rPr>
              <a:t>Commissioners</a:t>
            </a:r>
            <a:endParaRPr lang="en-US" sz="2000" dirty="0" smtClean="0">
              <a:solidFill>
                <a:schemeClr val="bg1">
                  <a:lumMod val="50000"/>
                </a:schemeClr>
              </a:solidFill>
              <a:latin typeface="+mj-lt"/>
            </a:endParaRPr>
          </a:p>
          <a:p>
            <a:pPr marL="0" indent="0" algn="just" defTabSz="895350">
              <a:lnSpc>
                <a:spcPct val="120000"/>
              </a:lnSpc>
              <a:buClr>
                <a:schemeClr val="folHlink"/>
              </a:buClr>
              <a:buSzPct val="60000"/>
              <a:buNone/>
            </a:pPr>
            <a:r>
              <a:rPr lang="en-US" sz="1600" dirty="0" smtClean="0">
                <a:solidFill>
                  <a:srgbClr val="000000"/>
                </a:solidFill>
                <a:latin typeface="Tahoma" pitchFamily="34" charset="0"/>
              </a:rPr>
              <a:t> </a:t>
            </a:r>
            <a:endParaRPr lang="en-US" sz="1600" dirty="0">
              <a:solidFill>
                <a:srgbClr val="000000"/>
              </a:solidFill>
              <a:latin typeface="Tahoma" pitchFamily="34"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0277" y="6202718"/>
            <a:ext cx="965885" cy="551934"/>
          </a:xfrm>
          <a:prstGeom prst="rect">
            <a:avLst/>
          </a:prstGeom>
        </p:spPr>
      </p:pic>
      <p:sp>
        <p:nvSpPr>
          <p:cNvPr id="11" name="Slide Number Placeholder 10"/>
          <p:cNvSpPr>
            <a:spLocks noGrp="1"/>
          </p:cNvSpPr>
          <p:nvPr>
            <p:ph type="sldNum" sz="quarter" idx="12"/>
          </p:nvPr>
        </p:nvSpPr>
        <p:spPr>
          <a:xfrm>
            <a:off x="376518" y="6367467"/>
            <a:ext cx="918882" cy="222436"/>
          </a:xfrm>
        </p:spPr>
        <p:txBody>
          <a:bodyPr/>
          <a:lstStyle/>
          <a:p>
            <a:fld id="{E31375A4-56A4-47D6-9801-1991572033F7}" type="slidenum">
              <a:rPr lang="en-US" smtClean="0"/>
              <a:t>12</a:t>
            </a:fld>
            <a:endParaRPr lang="en-US" dirty="0"/>
          </a:p>
        </p:txBody>
      </p:sp>
    </p:spTree>
    <p:extLst>
      <p:ext uri="{BB962C8B-B14F-4D97-AF65-F5344CB8AC3E}">
        <p14:creationId xmlns:p14="http://schemas.microsoft.com/office/powerpoint/2010/main" val="640844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Rectangle 92"/>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71396" tIns="628452" rIns="742716" bIns="914112" numCol="1" anchor="ctr" anchorCtr="0" compatLnSpc="1">
            <a:prstTxWarp prst="textNoShape">
              <a:avLst/>
            </a:prstTxWarp>
            <a:spAutoFit/>
          </a:bodyPr>
          <a:lstStyle/>
          <a:p>
            <a:endParaRPr lang="en-GB"/>
          </a:p>
        </p:txBody>
      </p:sp>
      <p:sp>
        <p:nvSpPr>
          <p:cNvPr id="97" name="Rectangle 95"/>
          <p:cNvSpPr>
            <a:spLocks noChangeArrowheads="1"/>
          </p:cNvSpPr>
          <p:nvPr/>
        </p:nvSpPr>
        <p:spPr bwMode="auto">
          <a:xfrm>
            <a:off x="152400" y="1066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smtClean="0">
                <a:ln>
                  <a:noFill/>
                </a:ln>
                <a:solidFill>
                  <a:schemeClr val="tx1"/>
                </a:solidFill>
                <a:effectLst/>
                <a:latin typeface="Arial" panose="020B0604020202020204" pitchFamily="34" charset="0"/>
              </a:rPr>
              <a:t/>
            </a:r>
            <a:br>
              <a:rPr kumimoji="0" lang="en-GB" altLang="en-US" sz="1800" b="0" i="0" u="none" strike="noStrike" cap="none" normalizeH="0" baseline="0" smtClean="0">
                <a:ln>
                  <a:noFill/>
                </a:ln>
                <a:solidFill>
                  <a:schemeClr val="tx1"/>
                </a:solidFill>
                <a:effectLst/>
                <a:latin typeface="Arial" panose="020B0604020202020204" pitchFamily="34" charset="0"/>
              </a:rPr>
            </a:br>
            <a:endParaRPr kumimoji="0" lang="en-GB"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sp>
        <p:nvSpPr>
          <p:cNvPr id="98" name="Rectangle 96"/>
          <p:cNvSpPr>
            <a:spLocks noChangeArrowheads="1"/>
          </p:cNvSpPr>
          <p:nvPr/>
        </p:nvSpPr>
        <p:spPr bwMode="auto">
          <a:xfrm>
            <a:off x="152400" y="1066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sp>
        <p:nvSpPr>
          <p:cNvPr id="100" name="Rectangle 144"/>
          <p:cNvSpPr>
            <a:spLocks noChangeArrowheads="1"/>
          </p:cNvSpPr>
          <p:nvPr/>
        </p:nvSpPr>
        <p:spPr bwMode="auto">
          <a:xfrm>
            <a:off x="152400" y="1066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rgbClr val="000000"/>
                </a:solidFill>
                <a:effectLst/>
                <a:latin typeface="Times New Roman" panose="02020603050405020304" pitchFamily="18" charset="0"/>
                <a:ea typeface="Perpetua" panose="02020502060401020303" pitchFamily="18" charset="0"/>
                <a:cs typeface="Times New Roman" panose="02020603050405020304" pitchFamily="18" charset="0"/>
              </a:rPr>
              <a:t/>
            </a:r>
            <a:br>
              <a:rPr kumimoji="0" lang="en-US" altLang="en-US" sz="1200" b="0" i="0" u="none" strike="noStrike" cap="none" normalizeH="0" baseline="0" smtClean="0">
                <a:ln>
                  <a:noFill/>
                </a:ln>
                <a:solidFill>
                  <a:srgbClr val="000000"/>
                </a:solidFill>
                <a:effectLst/>
                <a:latin typeface="Times New Roman" panose="02020603050405020304" pitchFamily="18" charset="0"/>
                <a:ea typeface="Perpetua" panose="02020502060401020303" pitchFamily="18" charset="0"/>
                <a:cs typeface="Times New Roman" panose="02020603050405020304" pitchFamily="18"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nvGrpSpPr>
          <p:cNvPr id="253" name="Group 252"/>
          <p:cNvGrpSpPr/>
          <p:nvPr/>
        </p:nvGrpSpPr>
        <p:grpSpPr>
          <a:xfrm>
            <a:off x="728111" y="640112"/>
            <a:ext cx="10823423" cy="5838938"/>
            <a:chOff x="1052316" y="990440"/>
            <a:chExt cx="10777669" cy="6633834"/>
          </a:xfrm>
        </p:grpSpPr>
        <p:cxnSp>
          <p:nvCxnSpPr>
            <p:cNvPr id="251" name="Straight Connector 250"/>
            <p:cNvCxnSpPr>
              <a:stCxn id="52" idx="2"/>
              <a:endCxn id="83" idx="0"/>
            </p:cNvCxnSpPr>
            <p:nvPr/>
          </p:nvCxnSpPr>
          <p:spPr>
            <a:xfrm>
              <a:off x="11277598" y="4697879"/>
              <a:ext cx="4700" cy="1343549"/>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a:stCxn id="51" idx="2"/>
              <a:endCxn id="80" idx="0"/>
            </p:cNvCxnSpPr>
            <p:nvPr/>
          </p:nvCxnSpPr>
          <p:spPr>
            <a:xfrm>
              <a:off x="10082254" y="4697879"/>
              <a:ext cx="14812" cy="1650045"/>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a:stCxn id="50" idx="2"/>
              <a:endCxn id="73" idx="0"/>
            </p:cNvCxnSpPr>
            <p:nvPr/>
          </p:nvCxnSpPr>
          <p:spPr>
            <a:xfrm>
              <a:off x="8888087" y="4697880"/>
              <a:ext cx="0" cy="1946322"/>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a:stCxn id="49" idx="2"/>
              <a:endCxn id="72" idx="0"/>
            </p:cNvCxnSpPr>
            <p:nvPr/>
          </p:nvCxnSpPr>
          <p:spPr>
            <a:xfrm>
              <a:off x="7671203" y="4697880"/>
              <a:ext cx="13865" cy="1340298"/>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a:stCxn id="48" idx="2"/>
              <a:endCxn id="69" idx="0"/>
            </p:cNvCxnSpPr>
            <p:nvPr/>
          </p:nvCxnSpPr>
          <p:spPr>
            <a:xfrm>
              <a:off x="6458821" y="4692977"/>
              <a:ext cx="14752" cy="1952971"/>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a:stCxn id="47" idx="2"/>
              <a:endCxn id="62" idx="0"/>
            </p:cNvCxnSpPr>
            <p:nvPr/>
          </p:nvCxnSpPr>
          <p:spPr>
            <a:xfrm flipH="1">
              <a:off x="5268714" y="4697880"/>
              <a:ext cx="1369" cy="1933749"/>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a:stCxn id="46" idx="2"/>
              <a:endCxn id="59" idx="0"/>
            </p:cNvCxnSpPr>
            <p:nvPr/>
          </p:nvCxnSpPr>
          <p:spPr>
            <a:xfrm>
              <a:off x="4043845" y="4692978"/>
              <a:ext cx="0" cy="731313"/>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a:stCxn id="45" idx="2"/>
              <a:endCxn id="77" idx="0"/>
            </p:cNvCxnSpPr>
            <p:nvPr/>
          </p:nvCxnSpPr>
          <p:spPr>
            <a:xfrm flipH="1">
              <a:off x="2834561" y="4691723"/>
              <a:ext cx="2374" cy="1961003"/>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a:stCxn id="44" idx="2"/>
              <a:endCxn id="89" idx="0"/>
            </p:cNvCxnSpPr>
            <p:nvPr/>
          </p:nvCxnSpPr>
          <p:spPr>
            <a:xfrm flipH="1">
              <a:off x="1606707" y="4691724"/>
              <a:ext cx="1941" cy="2487006"/>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0" name="Text Box 43"/>
            <p:cNvSpPr txBox="1">
              <a:spLocks noChangeArrowheads="1"/>
            </p:cNvSpPr>
            <p:nvPr/>
          </p:nvSpPr>
          <p:spPr bwMode="auto">
            <a:xfrm>
              <a:off x="7650004" y="990440"/>
              <a:ext cx="1981200" cy="663575"/>
            </a:xfrm>
            <a:prstGeom prst="rect">
              <a:avLst/>
            </a:prstGeom>
            <a:solidFill>
              <a:srgbClr val="9BBB59">
                <a:lumMod val="100000"/>
                <a:lumOff val="0"/>
              </a:srgbClr>
            </a:solidFill>
            <a:ln w="9525">
              <a:solidFill>
                <a:srgbClr val="9BBB59">
                  <a:lumMod val="100000"/>
                  <a:lumOff val="0"/>
                </a:srgbClr>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8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The Board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1" name="Text Box 44"/>
            <p:cNvSpPr txBox="1">
              <a:spLocks noChangeArrowheads="1"/>
            </p:cNvSpPr>
            <p:nvPr/>
          </p:nvSpPr>
          <p:spPr bwMode="auto">
            <a:xfrm>
              <a:off x="7655333" y="1828726"/>
              <a:ext cx="1981200" cy="654050"/>
            </a:xfrm>
            <a:prstGeom prst="rect">
              <a:avLst/>
            </a:prstGeom>
            <a:solidFill>
              <a:srgbClr val="9BBB59">
                <a:lumMod val="100000"/>
                <a:lumOff val="0"/>
              </a:srgbClr>
            </a:solidFill>
            <a:ln w="9525">
              <a:solidFill>
                <a:srgbClr val="9BBB59">
                  <a:lumMod val="100000"/>
                  <a:lumOff val="0"/>
                </a:srgbClr>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EVC</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 Box 45"/>
            <p:cNvSpPr txBox="1">
              <a:spLocks noChangeArrowheads="1"/>
            </p:cNvSpPr>
            <p:nvPr/>
          </p:nvSpPr>
          <p:spPr bwMode="auto">
            <a:xfrm>
              <a:off x="6117919" y="3004682"/>
              <a:ext cx="1816100" cy="571500"/>
            </a:xfrm>
            <a:prstGeom prst="rect">
              <a:avLst/>
            </a:prstGeom>
            <a:solidFill>
              <a:srgbClr val="F79646">
                <a:lumMod val="75000"/>
                <a:lumOff val="0"/>
              </a:srgbClr>
            </a:solidFill>
            <a:ln w="12700">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Executive Commissioner (Technical Services) </a:t>
              </a:r>
              <a:r>
                <a:rPr lang="en-US" sz="9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3" name="Text Box 46"/>
            <p:cNvSpPr txBox="1">
              <a:spLocks noChangeArrowheads="1"/>
            </p:cNvSpPr>
            <p:nvPr/>
          </p:nvSpPr>
          <p:spPr bwMode="auto">
            <a:xfrm>
              <a:off x="9180857" y="3004736"/>
              <a:ext cx="1819275" cy="571500"/>
            </a:xfrm>
            <a:prstGeom prst="rect">
              <a:avLst/>
            </a:prstGeom>
            <a:solidFill>
              <a:srgbClr val="F79646">
                <a:lumMod val="75000"/>
                <a:lumOff val="0"/>
              </a:srgbClr>
            </a:solidFill>
            <a:ln w="12700">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Executive Commissioner (Stakeholder Management)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4" name="Text Box 47"/>
            <p:cNvSpPr txBox="1">
              <a:spLocks noChangeArrowheads="1"/>
            </p:cNvSpPr>
            <p:nvPr/>
          </p:nvSpPr>
          <p:spPr bwMode="auto">
            <a:xfrm>
              <a:off x="1056198" y="4081832"/>
              <a:ext cx="1104900" cy="609892"/>
            </a:xfrm>
            <a:prstGeom prst="rect">
              <a:avLst/>
            </a:prstGeom>
            <a:solidFill>
              <a:srgbClr val="1F497D">
                <a:lumMod val="20000"/>
                <a:lumOff val="80000"/>
              </a:srgbClr>
            </a:solidFill>
            <a:ln w="9525">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New Media &amp; Information Security Department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5" name="Text Box 48"/>
            <p:cNvSpPr txBox="1">
              <a:spLocks noChangeArrowheads="1"/>
            </p:cNvSpPr>
            <p:nvPr/>
          </p:nvSpPr>
          <p:spPr bwMode="auto">
            <a:xfrm>
              <a:off x="2287702" y="4089794"/>
              <a:ext cx="1098466" cy="601929"/>
            </a:xfrm>
            <a:prstGeom prst="rect">
              <a:avLst/>
            </a:prstGeom>
            <a:solidFill>
              <a:srgbClr val="1F497D">
                <a:lumMod val="20000"/>
                <a:lumOff val="80000"/>
              </a:srgbClr>
            </a:solidFill>
            <a:ln w="9525">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Finance Department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8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6" name="Text Box 49"/>
            <p:cNvSpPr txBox="1">
              <a:spLocks noChangeArrowheads="1"/>
            </p:cNvSpPr>
            <p:nvPr/>
          </p:nvSpPr>
          <p:spPr bwMode="auto">
            <a:xfrm>
              <a:off x="3495363" y="4084578"/>
              <a:ext cx="1096963" cy="608400"/>
            </a:xfrm>
            <a:prstGeom prst="rect">
              <a:avLst/>
            </a:prstGeom>
            <a:solidFill>
              <a:srgbClr val="1F497D">
                <a:lumMod val="20000"/>
                <a:lumOff val="80000"/>
              </a:srgbClr>
            </a:solidFill>
            <a:ln w="9525">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Corporate planning &amp; strategy Department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7" name="Text Box 50"/>
            <p:cNvSpPr txBox="1">
              <a:spLocks noChangeArrowheads="1"/>
            </p:cNvSpPr>
            <p:nvPr/>
          </p:nvSpPr>
          <p:spPr bwMode="auto">
            <a:xfrm>
              <a:off x="4722395" y="4084012"/>
              <a:ext cx="1095376" cy="613868"/>
            </a:xfrm>
            <a:prstGeom prst="rect">
              <a:avLst/>
            </a:prstGeom>
            <a:solidFill>
              <a:srgbClr val="C6D9F1"/>
            </a:solidFill>
            <a:ln w="9525">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Human Capital &amp; Infrastructure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Group</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8" name="Text Box 51"/>
            <p:cNvSpPr txBox="1">
              <a:spLocks noChangeArrowheads="1"/>
            </p:cNvSpPr>
            <p:nvPr/>
          </p:nvSpPr>
          <p:spPr bwMode="auto">
            <a:xfrm>
              <a:off x="5911133" y="4089109"/>
              <a:ext cx="1095376" cy="603868"/>
            </a:xfrm>
            <a:prstGeom prst="rect">
              <a:avLst/>
            </a:prstGeom>
            <a:solidFill>
              <a:srgbClr val="1F497D">
                <a:lumMod val="20000"/>
                <a:lumOff val="80000"/>
              </a:srgbClr>
            </a:solidFill>
            <a:ln w="9525">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Spectrum Administration Department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9" name="Text Box 52"/>
            <p:cNvSpPr txBox="1">
              <a:spLocks noChangeArrowheads="1"/>
            </p:cNvSpPr>
            <p:nvPr/>
          </p:nvSpPr>
          <p:spPr bwMode="auto">
            <a:xfrm>
              <a:off x="7123515" y="4081832"/>
              <a:ext cx="1095376" cy="616048"/>
            </a:xfrm>
            <a:prstGeom prst="rect">
              <a:avLst/>
            </a:prstGeom>
            <a:solidFill>
              <a:srgbClr val="1F497D">
                <a:lumMod val="20000"/>
                <a:lumOff val="80000"/>
              </a:srgbClr>
            </a:solidFill>
            <a:ln w="9525">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Technical Standards &amp; Network Integrity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0" name="Text Box 53"/>
            <p:cNvSpPr txBox="1">
              <a:spLocks noChangeArrowheads="1"/>
            </p:cNvSpPr>
            <p:nvPr/>
          </p:nvSpPr>
          <p:spPr bwMode="auto">
            <a:xfrm>
              <a:off x="8340399" y="4098196"/>
              <a:ext cx="1095376" cy="599684"/>
            </a:xfrm>
            <a:prstGeom prst="rect">
              <a:avLst/>
            </a:prstGeom>
            <a:solidFill>
              <a:srgbClr val="1F497D">
                <a:lumMod val="20000"/>
                <a:lumOff val="80000"/>
              </a:srgbClr>
            </a:solidFill>
            <a:ln w="9525">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Legal &amp; Regulatory Services Department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1" name="Text Box 54"/>
            <p:cNvSpPr txBox="1">
              <a:spLocks noChangeArrowheads="1"/>
            </p:cNvSpPr>
            <p:nvPr/>
          </p:nvSpPr>
          <p:spPr bwMode="auto">
            <a:xfrm>
              <a:off x="9534566" y="4089109"/>
              <a:ext cx="1095376" cy="608770"/>
            </a:xfrm>
            <a:prstGeom prst="rect">
              <a:avLst/>
            </a:prstGeom>
            <a:solidFill>
              <a:srgbClr val="1F497D">
                <a:lumMod val="20000"/>
                <a:lumOff val="80000"/>
              </a:srgbClr>
            </a:solidFill>
            <a:ln w="9525">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Compliance Monitoring &amp; Enforcement Department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2" name="Text Box 55"/>
            <p:cNvSpPr txBox="1">
              <a:spLocks noChangeArrowheads="1"/>
            </p:cNvSpPr>
            <p:nvPr/>
          </p:nvSpPr>
          <p:spPr bwMode="auto">
            <a:xfrm>
              <a:off x="10729910" y="4086808"/>
              <a:ext cx="1095376" cy="611071"/>
            </a:xfrm>
            <a:prstGeom prst="rect">
              <a:avLst/>
            </a:prstGeom>
            <a:solidFill>
              <a:srgbClr val="1F497D">
                <a:lumMod val="20000"/>
                <a:lumOff val="80000"/>
              </a:srgbClr>
            </a:solidFill>
            <a:ln w="9525">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Consumer Affairs Department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3" name="Text Box 56"/>
            <p:cNvSpPr txBox="1">
              <a:spLocks noChangeArrowheads="1"/>
            </p:cNvSpPr>
            <p:nvPr/>
          </p:nvSpPr>
          <p:spPr bwMode="auto">
            <a:xfrm>
              <a:off x="1056198" y="4804406"/>
              <a:ext cx="1104900" cy="528324"/>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Cyber Security</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4" name="Text Box 57"/>
            <p:cNvSpPr txBox="1">
              <a:spLocks noChangeArrowheads="1"/>
            </p:cNvSpPr>
            <p:nvPr/>
          </p:nvSpPr>
          <p:spPr bwMode="auto">
            <a:xfrm>
              <a:off x="1056199" y="5416601"/>
              <a:ext cx="1108966" cy="519087"/>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Education Tech. &amp;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Innovation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5" name="Text Box 58"/>
            <p:cNvSpPr txBox="1">
              <a:spLocks noChangeArrowheads="1"/>
            </p:cNvSpPr>
            <p:nvPr/>
          </p:nvSpPr>
          <p:spPr bwMode="auto">
            <a:xfrm>
              <a:off x="1052316" y="6048426"/>
              <a:ext cx="1108782" cy="500672"/>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Internet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Governance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6" name="Text Box 59"/>
            <p:cNvSpPr txBox="1">
              <a:spLocks noChangeArrowheads="1"/>
            </p:cNvSpPr>
            <p:nvPr/>
          </p:nvSpPr>
          <p:spPr bwMode="auto">
            <a:xfrm>
              <a:off x="2287702" y="4794422"/>
              <a:ext cx="1098466" cy="527221"/>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Treasury &amp;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Investment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7" name="Text Box 60"/>
            <p:cNvSpPr txBox="1">
              <a:spLocks noChangeArrowheads="1"/>
            </p:cNvSpPr>
            <p:nvPr/>
          </p:nvSpPr>
          <p:spPr bwMode="auto">
            <a:xfrm>
              <a:off x="2287703" y="5418884"/>
              <a:ext cx="1093718" cy="516804"/>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Planning &amp;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Budgeting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8" name="Text Box 61"/>
            <p:cNvSpPr txBox="1">
              <a:spLocks noChangeArrowheads="1"/>
            </p:cNvSpPr>
            <p:nvPr/>
          </p:nvSpPr>
          <p:spPr bwMode="auto">
            <a:xfrm>
              <a:off x="2287702" y="6034748"/>
              <a:ext cx="1093719" cy="514350"/>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Financial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Accounting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9" name="Text Box 62"/>
            <p:cNvSpPr txBox="1">
              <a:spLocks noChangeArrowheads="1"/>
            </p:cNvSpPr>
            <p:nvPr/>
          </p:nvSpPr>
          <p:spPr bwMode="auto">
            <a:xfrm>
              <a:off x="3495364" y="5424291"/>
              <a:ext cx="1096962" cy="511397"/>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Strategic &amp; Performance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Management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0" name="Text Box 63"/>
            <p:cNvSpPr txBox="1">
              <a:spLocks noChangeArrowheads="1"/>
            </p:cNvSpPr>
            <p:nvPr/>
          </p:nvSpPr>
          <p:spPr bwMode="auto">
            <a:xfrm>
              <a:off x="1216589" y="2342568"/>
              <a:ext cx="1757269" cy="257644"/>
            </a:xfrm>
            <a:prstGeom prst="rect">
              <a:avLst/>
            </a:prstGeom>
            <a:solidFill>
              <a:srgbClr val="1F497D">
                <a:lumMod val="20000"/>
                <a:lumOff val="80000"/>
              </a:srgbClr>
            </a:solidFill>
            <a:ln w="12700" cmpd="sng">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Projects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Department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1" name="Text Box 64"/>
            <p:cNvSpPr txBox="1">
              <a:spLocks noChangeArrowheads="1"/>
            </p:cNvSpPr>
            <p:nvPr/>
          </p:nvSpPr>
          <p:spPr bwMode="auto">
            <a:xfrm>
              <a:off x="3495364" y="4794423"/>
              <a:ext cx="1096962" cy="538307"/>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Policy &amp; Process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Review</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2" name="Text Box 65"/>
            <p:cNvSpPr txBox="1">
              <a:spLocks noChangeArrowheads="1"/>
            </p:cNvSpPr>
            <p:nvPr/>
          </p:nvSpPr>
          <p:spPr bwMode="auto">
            <a:xfrm>
              <a:off x="4722394" y="6631629"/>
              <a:ext cx="1092639" cy="452741"/>
            </a:xfrm>
            <a:prstGeom prst="rect">
              <a:avLst/>
            </a:prstGeom>
            <a:solidFill>
              <a:srgbClr val="8EB4E3"/>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Procurement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Department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3" name="Text Box 66"/>
            <p:cNvSpPr txBox="1">
              <a:spLocks noChangeArrowheads="1"/>
            </p:cNvSpPr>
            <p:nvPr/>
          </p:nvSpPr>
          <p:spPr bwMode="auto">
            <a:xfrm>
              <a:off x="4722395" y="4794422"/>
              <a:ext cx="1094647" cy="531817"/>
            </a:xfrm>
            <a:prstGeom prst="rect">
              <a:avLst/>
            </a:prstGeom>
            <a:solidFill>
              <a:srgbClr val="8EB4E3"/>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Human Capital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Department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4" name="Text Box 67"/>
            <p:cNvSpPr txBox="1">
              <a:spLocks noChangeArrowheads="1"/>
            </p:cNvSpPr>
            <p:nvPr/>
          </p:nvSpPr>
          <p:spPr bwMode="auto">
            <a:xfrm>
              <a:off x="4722394" y="5431645"/>
              <a:ext cx="1092640" cy="498461"/>
            </a:xfrm>
            <a:prstGeom prst="rect">
              <a:avLst/>
            </a:prstGeom>
            <a:solidFill>
              <a:srgbClr val="8EB4E3"/>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Administration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Department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5" name="Text Box 68"/>
            <p:cNvSpPr txBox="1">
              <a:spLocks noChangeArrowheads="1"/>
            </p:cNvSpPr>
            <p:nvPr/>
          </p:nvSpPr>
          <p:spPr bwMode="auto">
            <a:xfrm>
              <a:off x="4712248" y="6027968"/>
              <a:ext cx="1101234" cy="503461"/>
            </a:xfrm>
            <a:prstGeom prst="rect">
              <a:avLst/>
            </a:prstGeom>
            <a:solidFill>
              <a:srgbClr val="8EB4E3"/>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Information Technology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Department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6" name="Text Box 69"/>
            <p:cNvSpPr txBox="1">
              <a:spLocks noChangeArrowheads="1"/>
            </p:cNvSpPr>
            <p:nvPr/>
          </p:nvSpPr>
          <p:spPr bwMode="auto">
            <a:xfrm>
              <a:off x="5911133" y="4806658"/>
              <a:ext cx="1089843" cy="519581"/>
            </a:xfrm>
            <a:prstGeom prst="rect">
              <a:avLst/>
            </a:prstGeom>
            <a:solidFill>
              <a:srgbClr val="8EB4E3"/>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Spectrum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Planning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7" name="Text Box 70"/>
            <p:cNvSpPr txBox="1">
              <a:spLocks noChangeArrowheads="1"/>
            </p:cNvSpPr>
            <p:nvPr/>
          </p:nvSpPr>
          <p:spPr bwMode="auto">
            <a:xfrm>
              <a:off x="5919721" y="5439921"/>
              <a:ext cx="1091031" cy="490185"/>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Spectrum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Assignment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8" name="Text Box 71"/>
            <p:cNvSpPr txBox="1">
              <a:spLocks noChangeArrowheads="1"/>
            </p:cNvSpPr>
            <p:nvPr/>
          </p:nvSpPr>
          <p:spPr bwMode="auto">
            <a:xfrm>
              <a:off x="5937574" y="6040865"/>
              <a:ext cx="1071998" cy="490564"/>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Spectrum Utilization &amp;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Monitoring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9" name="Text Box 72"/>
            <p:cNvSpPr txBox="1">
              <a:spLocks noChangeArrowheads="1"/>
            </p:cNvSpPr>
            <p:nvPr/>
          </p:nvSpPr>
          <p:spPr bwMode="auto">
            <a:xfrm>
              <a:off x="5937574" y="6645948"/>
              <a:ext cx="1071998" cy="438422"/>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Spectrum Database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management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0" name="Text Box 73"/>
            <p:cNvSpPr txBox="1">
              <a:spLocks noChangeArrowheads="1"/>
            </p:cNvSpPr>
            <p:nvPr/>
          </p:nvSpPr>
          <p:spPr bwMode="auto">
            <a:xfrm>
              <a:off x="7123515" y="4811889"/>
              <a:ext cx="1094346" cy="514350"/>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Wireless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Network</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1" name="Text Box 74"/>
            <p:cNvSpPr txBox="1">
              <a:spLocks noChangeArrowheads="1"/>
            </p:cNvSpPr>
            <p:nvPr/>
          </p:nvSpPr>
          <p:spPr bwMode="auto">
            <a:xfrm>
              <a:off x="7123515" y="5431645"/>
              <a:ext cx="1087010" cy="498461"/>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Fixed Network &amp; Converged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Services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2" name="Text Box 75"/>
            <p:cNvSpPr txBox="1">
              <a:spLocks noChangeArrowheads="1"/>
            </p:cNvSpPr>
            <p:nvPr/>
          </p:nvSpPr>
          <p:spPr bwMode="auto">
            <a:xfrm>
              <a:off x="7141563" y="6038178"/>
              <a:ext cx="1087010" cy="497952"/>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Interconnection &amp; Network Monitoring /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QOS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3" name="Text Box 76"/>
            <p:cNvSpPr txBox="1">
              <a:spLocks noChangeArrowheads="1"/>
            </p:cNvSpPr>
            <p:nvPr/>
          </p:nvSpPr>
          <p:spPr bwMode="auto">
            <a:xfrm>
              <a:off x="8340399" y="6644202"/>
              <a:ext cx="1095376" cy="673735"/>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Operation Relations &amp;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Correspondence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4" name="Text Box 77"/>
            <p:cNvSpPr txBox="1">
              <a:spLocks noChangeArrowheads="1"/>
            </p:cNvSpPr>
            <p:nvPr/>
          </p:nvSpPr>
          <p:spPr bwMode="auto">
            <a:xfrm>
              <a:off x="8340399" y="4811889"/>
              <a:ext cx="1095376" cy="513272"/>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Telecoms Law &amp; Regulation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8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5" name="Text Box 78"/>
            <p:cNvSpPr txBox="1">
              <a:spLocks noChangeArrowheads="1"/>
            </p:cNvSpPr>
            <p:nvPr/>
          </p:nvSpPr>
          <p:spPr bwMode="auto">
            <a:xfrm>
              <a:off x="8340399" y="5421338"/>
              <a:ext cx="1095376" cy="508768"/>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Disputes and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Litigation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6" name="Text Box 79"/>
            <p:cNvSpPr txBox="1">
              <a:spLocks noChangeArrowheads="1"/>
            </p:cNvSpPr>
            <p:nvPr/>
          </p:nvSpPr>
          <p:spPr bwMode="auto">
            <a:xfrm>
              <a:off x="8340399" y="6029979"/>
              <a:ext cx="1095376" cy="514350"/>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Authorization &amp;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Licensing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7" name="Text Box 80"/>
            <p:cNvSpPr txBox="1">
              <a:spLocks noChangeArrowheads="1"/>
            </p:cNvSpPr>
            <p:nvPr/>
          </p:nvSpPr>
          <p:spPr bwMode="auto">
            <a:xfrm>
              <a:off x="2293921" y="6652726"/>
              <a:ext cx="1081280" cy="431643"/>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Reporting &amp;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Reconciliation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8" name="Text Box 81"/>
            <p:cNvSpPr txBox="1">
              <a:spLocks noChangeArrowheads="1"/>
            </p:cNvSpPr>
            <p:nvPr/>
          </p:nvSpPr>
          <p:spPr bwMode="auto">
            <a:xfrm>
              <a:off x="9565844" y="4804406"/>
              <a:ext cx="1069975" cy="400050"/>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Enforcement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9" name="Text Box 82"/>
            <p:cNvSpPr txBox="1">
              <a:spLocks noChangeArrowheads="1"/>
            </p:cNvSpPr>
            <p:nvPr/>
          </p:nvSpPr>
          <p:spPr bwMode="auto">
            <a:xfrm>
              <a:off x="9558313" y="5289766"/>
              <a:ext cx="1069975" cy="438150"/>
            </a:xfrm>
            <a:prstGeom prst="rect">
              <a:avLst/>
            </a:prstGeom>
            <a:solidFill>
              <a:srgbClr val="8EB4E3"/>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Compliance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Monitoring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0" name="Text Box 83"/>
            <p:cNvSpPr txBox="1">
              <a:spLocks noChangeArrowheads="1"/>
            </p:cNvSpPr>
            <p:nvPr/>
          </p:nvSpPr>
          <p:spPr bwMode="auto">
            <a:xfrm>
              <a:off x="9558312" y="6347924"/>
              <a:ext cx="1077507" cy="1276350"/>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nSpc>
                  <a:spcPct val="107000"/>
                </a:lnSpc>
                <a:spcBef>
                  <a:spcPts val="0"/>
                </a:spcBef>
                <a:spcAft>
                  <a:spcPts val="0"/>
                </a:spcAft>
              </a:pPr>
              <a:endParaRPr lang="en-US" sz="800" b="1"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8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800" b="1"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Zonal offices: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Lagos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Ibadan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Port-Harcourt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Enugu</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Kano</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1" name="Text Box 84"/>
            <p:cNvSpPr txBox="1">
              <a:spLocks noChangeArrowheads="1"/>
            </p:cNvSpPr>
            <p:nvPr/>
          </p:nvSpPr>
          <p:spPr bwMode="auto">
            <a:xfrm>
              <a:off x="10729910" y="4806658"/>
              <a:ext cx="1095375" cy="514985"/>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Consumer Policy Devt. &amp;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Monitoring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2" name="Text Box 85"/>
            <p:cNvSpPr txBox="1">
              <a:spLocks noChangeArrowheads="1"/>
            </p:cNvSpPr>
            <p:nvPr/>
          </p:nvSpPr>
          <p:spPr bwMode="auto">
            <a:xfrm>
              <a:off x="10727079" y="5413607"/>
              <a:ext cx="1095375" cy="516499"/>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Information &amp;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References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3" name="Text Box 86"/>
            <p:cNvSpPr txBox="1">
              <a:spLocks noChangeArrowheads="1"/>
            </p:cNvSpPr>
            <p:nvPr/>
          </p:nvSpPr>
          <p:spPr bwMode="auto">
            <a:xfrm>
              <a:off x="10734610" y="6041428"/>
              <a:ext cx="1095375" cy="475127"/>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Consumer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Protection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4" name="Text Box 87"/>
            <p:cNvSpPr txBox="1">
              <a:spLocks noChangeArrowheads="1"/>
            </p:cNvSpPr>
            <p:nvPr/>
          </p:nvSpPr>
          <p:spPr bwMode="auto">
            <a:xfrm>
              <a:off x="1216590" y="1415274"/>
              <a:ext cx="1757271" cy="254196"/>
            </a:xfrm>
            <a:prstGeom prst="rect">
              <a:avLst/>
            </a:prstGeom>
            <a:solidFill>
              <a:srgbClr val="1F497D">
                <a:lumMod val="20000"/>
                <a:lumOff val="80000"/>
              </a:srgbClr>
            </a:solidFill>
            <a:ln w="12700">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Internal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Audit</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5" name="Text Box 88"/>
            <p:cNvSpPr txBox="1">
              <a:spLocks noChangeArrowheads="1"/>
            </p:cNvSpPr>
            <p:nvPr/>
          </p:nvSpPr>
          <p:spPr bwMode="auto">
            <a:xfrm>
              <a:off x="1216590" y="1113790"/>
              <a:ext cx="1758317" cy="250825"/>
            </a:xfrm>
            <a:prstGeom prst="rect">
              <a:avLst/>
            </a:prstGeom>
            <a:solidFill>
              <a:srgbClr val="1F497D">
                <a:lumMod val="20000"/>
                <a:lumOff val="80000"/>
              </a:srgbClr>
            </a:solidFill>
            <a:ln w="12700">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Commission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Secretariat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6" name="Text Box 89"/>
            <p:cNvSpPr txBox="1">
              <a:spLocks noChangeArrowheads="1"/>
            </p:cNvSpPr>
            <p:nvPr/>
          </p:nvSpPr>
          <p:spPr bwMode="auto">
            <a:xfrm>
              <a:off x="1216590" y="2028163"/>
              <a:ext cx="1757270" cy="258503"/>
            </a:xfrm>
            <a:prstGeom prst="rect">
              <a:avLst/>
            </a:prstGeom>
            <a:solidFill>
              <a:srgbClr val="1F497D">
                <a:lumMod val="20000"/>
                <a:lumOff val="80000"/>
              </a:srgbClr>
            </a:solidFill>
            <a:ln w="12700">
              <a:solidFill>
                <a:srgbClr val="C00000"/>
              </a:solidFill>
              <a:miter lim="800000"/>
              <a:headEnd/>
              <a:tailEnd/>
            </a:ln>
          </p:spPr>
          <p:txBody>
            <a:bodyPr rot="0" vert="horz" wrap="square" lIns="0" tIns="45720" rIns="0" bIns="45720" anchor="ctr" anchorCtr="0" upright="1">
              <a:noAutofit/>
            </a:bodyPr>
            <a:lstStyle/>
            <a:p>
              <a:pPr marL="0" marR="0" algn="ctr">
                <a:lnSpc>
                  <a:spcPct val="107000"/>
                </a:lnSpc>
                <a:spcBef>
                  <a:spcPts val="0"/>
                </a:spcBef>
                <a:spcAft>
                  <a:spcPts val="0"/>
                </a:spcAft>
              </a:pPr>
              <a:r>
                <a:rPr lang="en-US" sz="700" b="1" dirty="0">
                  <a:effectLst/>
                  <a:latin typeface="Calibri" panose="020F0502020204030204" pitchFamily="34" charset="0"/>
                  <a:ea typeface="Calibri" panose="020F0502020204030204" pitchFamily="34" charset="0"/>
                  <a:cs typeface="Times New Roman" panose="02020603050405020304" pitchFamily="18" charset="0"/>
                </a:rPr>
                <a:t>Policy Competition and </a:t>
              </a:r>
              <a:r>
                <a:rPr lang="en-US" sz="700" b="1" dirty="0" smtClean="0">
                  <a:effectLst/>
                  <a:latin typeface="Calibri" panose="020F0502020204030204" pitchFamily="34" charset="0"/>
                  <a:ea typeface="Calibri" panose="020F0502020204030204" pitchFamily="34" charset="0"/>
                  <a:cs typeface="Times New Roman" panose="02020603050405020304" pitchFamily="18" charset="0"/>
                </a:rPr>
                <a:t>Economic Analysis</a:t>
              </a:r>
              <a:r>
                <a:rPr lang="en-US" sz="7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7" name="Text Box 90"/>
            <p:cNvSpPr txBox="1">
              <a:spLocks noChangeArrowheads="1"/>
            </p:cNvSpPr>
            <p:nvPr/>
          </p:nvSpPr>
          <p:spPr bwMode="auto">
            <a:xfrm>
              <a:off x="1216589" y="1720550"/>
              <a:ext cx="1757271" cy="253950"/>
            </a:xfrm>
            <a:prstGeom prst="rect">
              <a:avLst/>
            </a:prstGeom>
            <a:solidFill>
              <a:srgbClr val="1F497D">
                <a:lumMod val="20000"/>
                <a:lumOff val="80000"/>
              </a:srgbClr>
            </a:solidFill>
            <a:ln w="12700">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Public Affairs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Department</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8" name="Text Box 91"/>
            <p:cNvSpPr txBox="1">
              <a:spLocks noChangeArrowheads="1"/>
            </p:cNvSpPr>
            <p:nvPr/>
          </p:nvSpPr>
          <p:spPr bwMode="auto">
            <a:xfrm>
              <a:off x="1052316" y="6644202"/>
              <a:ext cx="1115536" cy="439424"/>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Information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Security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9" name="Text Box 92"/>
            <p:cNvSpPr txBox="1">
              <a:spLocks noChangeArrowheads="1"/>
            </p:cNvSpPr>
            <p:nvPr/>
          </p:nvSpPr>
          <p:spPr bwMode="auto">
            <a:xfrm>
              <a:off x="1052316" y="7178730"/>
              <a:ext cx="1108782" cy="445544"/>
            </a:xfrm>
            <a:prstGeom prst="rect">
              <a:avLst/>
            </a:prstGeom>
            <a:solidFill>
              <a:srgbClr val="1F497D">
                <a:lumMod val="40000"/>
                <a:lumOff val="60000"/>
              </a:srgbClr>
            </a:solidFill>
            <a:ln w="9525">
              <a:solidFill>
                <a:srgbClr val="C00000"/>
              </a:solidFill>
              <a:miter lim="800000"/>
              <a:headEnd/>
              <a:tailEnd/>
            </a:ln>
          </p:spPr>
          <p:txBody>
            <a:bodyPr rot="0" vert="horz" wrap="square" lIns="91440" tIns="45720" rIns="91440" bIns="45720" anchor="ctr" anchorCtr="0" upright="1">
              <a:noAutofit/>
            </a:bodyPr>
            <a:lstStyle/>
            <a:p>
              <a:pPr marL="0" marR="0" algn="ctr">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New Tech </a:t>
              </a:r>
              <a:r>
                <a:rPr lang="en-US" sz="800" b="1" dirty="0" smtClean="0">
                  <a:effectLst/>
                  <a:latin typeface="Calibri" panose="020F0502020204030204" pitchFamily="34" charset="0"/>
                  <a:ea typeface="Calibri" panose="020F0502020204030204" pitchFamily="34" charset="0"/>
                  <a:cs typeface="Times New Roman" panose="02020603050405020304" pitchFamily="18" charset="0"/>
                </a:rPr>
                <a:t>Assessment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0" name="Text Box 94"/>
            <p:cNvSpPr txBox="1">
              <a:spLocks noChangeArrowheads="1"/>
            </p:cNvSpPr>
            <p:nvPr/>
          </p:nvSpPr>
          <p:spPr bwMode="auto">
            <a:xfrm>
              <a:off x="1215543" y="2650457"/>
              <a:ext cx="1758315" cy="254460"/>
            </a:xfrm>
            <a:prstGeom prst="rect">
              <a:avLst/>
            </a:prstGeom>
            <a:solidFill>
              <a:srgbClr val="1F497D">
                <a:lumMod val="20000"/>
                <a:lumOff val="80000"/>
              </a:srgbClr>
            </a:solidFill>
            <a:ln w="12700" cmpd="sng">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Special Duties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1" name="Text Box 95"/>
            <p:cNvSpPr txBox="1">
              <a:spLocks noChangeArrowheads="1"/>
            </p:cNvSpPr>
            <p:nvPr/>
          </p:nvSpPr>
          <p:spPr bwMode="auto">
            <a:xfrm>
              <a:off x="1215543" y="2956116"/>
              <a:ext cx="1758315" cy="253950"/>
            </a:xfrm>
            <a:prstGeom prst="rect">
              <a:avLst/>
            </a:prstGeom>
            <a:solidFill>
              <a:srgbClr val="1F497D">
                <a:lumMod val="20000"/>
                <a:lumOff val="80000"/>
              </a:srgbClr>
            </a:solidFill>
            <a:ln w="12700" cmpd="sng">
              <a:solidFill>
                <a:srgbClr val="C00000"/>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en-US" sz="800" b="1">
                  <a:effectLst/>
                  <a:latin typeface="Calibri" panose="020F0502020204030204" pitchFamily="34" charset="0"/>
                  <a:ea typeface="Calibri" panose="020F0502020204030204" pitchFamily="34" charset="0"/>
                  <a:cs typeface="Times New Roman" panose="02020603050405020304" pitchFamily="18" charset="0"/>
                </a:rPr>
                <a:t>Licensing and Authorization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4" name="Text Box 110"/>
            <p:cNvSpPr txBox="1"/>
            <p:nvPr/>
          </p:nvSpPr>
          <p:spPr>
            <a:xfrm>
              <a:off x="9573844" y="5813226"/>
              <a:ext cx="1057275" cy="447675"/>
            </a:xfrm>
            <a:prstGeom prst="rect">
              <a:avLst/>
            </a:prstGeom>
            <a:solidFill>
              <a:srgbClr val="8EB4E3"/>
            </a:solidFill>
            <a:ln w="6350">
              <a:solidFill>
                <a:srgbClr val="C00000"/>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Zonal Operations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02" name="Elbow Connector 101"/>
            <p:cNvCxnSpPr>
              <a:stCxn id="52" idx="0"/>
              <a:endCxn id="43" idx="2"/>
            </p:cNvCxnSpPr>
            <p:nvPr/>
          </p:nvCxnSpPr>
          <p:spPr>
            <a:xfrm rot="16200000" flipV="1">
              <a:off x="10428761" y="3237970"/>
              <a:ext cx="510572" cy="1187103"/>
            </a:xfrm>
            <a:prstGeom prst="bentConnector3">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4" name="Elbow Connector 103"/>
            <p:cNvCxnSpPr>
              <a:stCxn id="50" idx="0"/>
              <a:endCxn id="43" idx="2"/>
            </p:cNvCxnSpPr>
            <p:nvPr/>
          </p:nvCxnSpPr>
          <p:spPr>
            <a:xfrm rot="5400000" flipH="1" flipV="1">
              <a:off x="9228311" y="3236012"/>
              <a:ext cx="521960" cy="1202408"/>
            </a:xfrm>
            <a:prstGeom prst="bentConnector3">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2" name="Elbow Connector 111"/>
            <p:cNvCxnSpPr>
              <a:stCxn id="43" idx="0"/>
              <a:endCxn id="41" idx="2"/>
            </p:cNvCxnSpPr>
            <p:nvPr/>
          </p:nvCxnSpPr>
          <p:spPr>
            <a:xfrm rot="16200000" flipV="1">
              <a:off x="9107234" y="2021475"/>
              <a:ext cx="521960" cy="1444562"/>
            </a:xfrm>
            <a:prstGeom prst="bentConnector3">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8" name="Elbow Connector 117"/>
            <p:cNvCxnSpPr>
              <a:stCxn id="48" idx="0"/>
              <a:endCxn id="42" idx="2"/>
            </p:cNvCxnSpPr>
            <p:nvPr/>
          </p:nvCxnSpPr>
          <p:spPr>
            <a:xfrm rot="5400000" flipH="1" flipV="1">
              <a:off x="6485932" y="3549072"/>
              <a:ext cx="512927" cy="567148"/>
            </a:xfrm>
            <a:prstGeom prst="bentConnector3">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0" name="Elbow Connector 119"/>
            <p:cNvCxnSpPr>
              <a:stCxn id="49" idx="0"/>
              <a:endCxn id="42" idx="2"/>
            </p:cNvCxnSpPr>
            <p:nvPr/>
          </p:nvCxnSpPr>
          <p:spPr>
            <a:xfrm rot="16200000" flipV="1">
              <a:off x="7095761" y="3506390"/>
              <a:ext cx="505650" cy="645234"/>
            </a:xfrm>
            <a:prstGeom prst="bentConnector3">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2" name="Elbow Connector 121"/>
            <p:cNvCxnSpPr>
              <a:stCxn id="42" idx="0"/>
              <a:endCxn id="41" idx="2"/>
            </p:cNvCxnSpPr>
            <p:nvPr/>
          </p:nvCxnSpPr>
          <p:spPr>
            <a:xfrm rot="5400000" flipH="1" flipV="1">
              <a:off x="7574998" y="1933747"/>
              <a:ext cx="521906" cy="1619964"/>
            </a:xfrm>
            <a:prstGeom prst="bentConnector3">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a:stCxn id="51" idx="0"/>
              <a:endCxn id="43" idx="2"/>
            </p:cNvCxnSpPr>
            <p:nvPr/>
          </p:nvCxnSpPr>
          <p:spPr>
            <a:xfrm flipV="1">
              <a:off x="10082254" y="3576236"/>
              <a:ext cx="8241" cy="512873"/>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9" name="Elbow Connector 158"/>
            <p:cNvCxnSpPr>
              <a:stCxn id="86" idx="3"/>
              <a:endCxn id="41" idx="1"/>
            </p:cNvCxnSpPr>
            <p:nvPr/>
          </p:nvCxnSpPr>
          <p:spPr>
            <a:xfrm flipV="1">
              <a:off x="2973860" y="2155751"/>
              <a:ext cx="4681473" cy="1664"/>
            </a:xfrm>
            <a:prstGeom prst="bentConnector3">
              <a:avLst>
                <a:gd name="adj1" fmla="val 50000"/>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1" name="Elbow Connector 160"/>
            <p:cNvCxnSpPr>
              <a:stCxn id="85" idx="3"/>
              <a:endCxn id="41" idx="1"/>
            </p:cNvCxnSpPr>
            <p:nvPr/>
          </p:nvCxnSpPr>
          <p:spPr>
            <a:xfrm>
              <a:off x="2974907" y="1239203"/>
              <a:ext cx="4680426" cy="916548"/>
            </a:xfrm>
            <a:prstGeom prst="bentConnector3">
              <a:avLst>
                <a:gd name="adj1" fmla="val 8463"/>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6" name="Elbow Connector 165"/>
            <p:cNvCxnSpPr>
              <a:stCxn id="84" idx="3"/>
              <a:endCxn id="41" idx="1"/>
            </p:cNvCxnSpPr>
            <p:nvPr/>
          </p:nvCxnSpPr>
          <p:spPr>
            <a:xfrm>
              <a:off x="2973861" y="1542372"/>
              <a:ext cx="4681472" cy="613379"/>
            </a:xfrm>
            <a:prstGeom prst="bentConnector3">
              <a:avLst>
                <a:gd name="adj1" fmla="val 8472"/>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9" name="Elbow Connector 168"/>
            <p:cNvCxnSpPr>
              <a:stCxn id="87" idx="3"/>
              <a:endCxn id="41" idx="1"/>
            </p:cNvCxnSpPr>
            <p:nvPr/>
          </p:nvCxnSpPr>
          <p:spPr>
            <a:xfrm>
              <a:off x="2973860" y="1847525"/>
              <a:ext cx="4681473" cy="308226"/>
            </a:xfrm>
            <a:prstGeom prst="bentConnector3">
              <a:avLst>
                <a:gd name="adj1" fmla="val 8472"/>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2" name="Elbow Connector 171"/>
            <p:cNvCxnSpPr>
              <a:stCxn id="60" idx="3"/>
              <a:endCxn id="41" idx="1"/>
            </p:cNvCxnSpPr>
            <p:nvPr/>
          </p:nvCxnSpPr>
          <p:spPr>
            <a:xfrm flipV="1">
              <a:off x="2973858" y="2155751"/>
              <a:ext cx="4681475" cy="315639"/>
            </a:xfrm>
            <a:prstGeom prst="bentConnector3">
              <a:avLst>
                <a:gd name="adj1" fmla="val 8472"/>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5" name="Elbow Connector 174"/>
            <p:cNvCxnSpPr>
              <a:stCxn id="90" idx="3"/>
              <a:endCxn id="41" idx="1"/>
            </p:cNvCxnSpPr>
            <p:nvPr/>
          </p:nvCxnSpPr>
          <p:spPr>
            <a:xfrm flipV="1">
              <a:off x="2973858" y="2155751"/>
              <a:ext cx="4681475" cy="621936"/>
            </a:xfrm>
            <a:prstGeom prst="bentConnector3">
              <a:avLst>
                <a:gd name="adj1" fmla="val 8472"/>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8" name="Elbow Connector 177"/>
            <p:cNvCxnSpPr>
              <a:stCxn id="91" idx="3"/>
              <a:endCxn id="41" idx="1"/>
            </p:cNvCxnSpPr>
            <p:nvPr/>
          </p:nvCxnSpPr>
          <p:spPr>
            <a:xfrm flipV="1">
              <a:off x="2973858" y="2155751"/>
              <a:ext cx="4681475" cy="927340"/>
            </a:xfrm>
            <a:prstGeom prst="bentConnector3">
              <a:avLst>
                <a:gd name="adj1" fmla="val 8472"/>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a:stCxn id="40" idx="2"/>
              <a:endCxn id="41" idx="0"/>
            </p:cNvCxnSpPr>
            <p:nvPr/>
          </p:nvCxnSpPr>
          <p:spPr>
            <a:xfrm>
              <a:off x="8640604" y="1654015"/>
              <a:ext cx="5329" cy="174711"/>
            </a:xfrm>
            <a:prstGeom prst="line">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2" name="Elbow Connector 211"/>
            <p:cNvCxnSpPr>
              <a:stCxn id="47" idx="0"/>
            </p:cNvCxnSpPr>
            <p:nvPr/>
          </p:nvCxnSpPr>
          <p:spPr>
            <a:xfrm rot="5400000" flipH="1" flipV="1">
              <a:off x="5477885" y="2535928"/>
              <a:ext cx="1340283" cy="1755886"/>
            </a:xfrm>
            <a:prstGeom prst="bentConnector2">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4" name="Elbow Connector 213"/>
            <p:cNvCxnSpPr>
              <a:stCxn id="46" idx="0"/>
            </p:cNvCxnSpPr>
            <p:nvPr/>
          </p:nvCxnSpPr>
          <p:spPr>
            <a:xfrm rot="5400000" flipH="1" flipV="1">
              <a:off x="4528493" y="3344358"/>
              <a:ext cx="255572" cy="1224869"/>
            </a:xfrm>
            <a:prstGeom prst="bentConnector2">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6" name="Elbow Connector 215"/>
            <p:cNvCxnSpPr>
              <a:stCxn id="45" idx="0"/>
            </p:cNvCxnSpPr>
            <p:nvPr/>
          </p:nvCxnSpPr>
          <p:spPr>
            <a:xfrm rot="5400000" flipH="1" flipV="1">
              <a:off x="3320433" y="3345508"/>
              <a:ext cx="260789" cy="1227784"/>
            </a:xfrm>
            <a:prstGeom prst="bentConnector2">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9" name="Elbow Connector 218"/>
            <p:cNvCxnSpPr>
              <a:stCxn id="44" idx="0"/>
            </p:cNvCxnSpPr>
            <p:nvPr/>
          </p:nvCxnSpPr>
          <p:spPr>
            <a:xfrm rot="5400000" flipH="1" flipV="1">
              <a:off x="2095191" y="3342463"/>
              <a:ext cx="252827" cy="1225913"/>
            </a:xfrm>
            <a:prstGeom prst="bentConnector2">
              <a:avLst/>
            </a:prstGeom>
            <a:ln w="222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93" name="Slide Number Placeholder 3"/>
          <p:cNvSpPr>
            <a:spLocks noGrp="1"/>
          </p:cNvSpPr>
          <p:nvPr>
            <p:ph type="sldNum" sz="quarter" idx="12"/>
          </p:nvPr>
        </p:nvSpPr>
        <p:spPr>
          <a:xfrm>
            <a:off x="-26851" y="6600590"/>
            <a:ext cx="918882" cy="222436"/>
          </a:xfrm>
        </p:spPr>
        <p:txBody>
          <a:bodyPr/>
          <a:lstStyle/>
          <a:p>
            <a:fld id="{E31375A4-56A4-47D6-9801-1991572033F7}" type="slidenum">
              <a:rPr lang="en-US" smtClean="0"/>
              <a:t>13</a:t>
            </a:fld>
            <a:endParaRPr lang="en-US"/>
          </a:p>
        </p:txBody>
      </p:sp>
      <p:pic>
        <p:nvPicPr>
          <p:cNvPr id="101" name="Picture 10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03346" y="6244282"/>
            <a:ext cx="965885" cy="551934"/>
          </a:xfrm>
          <a:prstGeom prst="rect">
            <a:avLst/>
          </a:prstGeom>
        </p:spPr>
      </p:pic>
      <p:sp>
        <p:nvSpPr>
          <p:cNvPr id="103" name="Title 1"/>
          <p:cNvSpPr txBox="1">
            <a:spLocks/>
          </p:cNvSpPr>
          <p:nvPr/>
        </p:nvSpPr>
        <p:spPr>
          <a:xfrm>
            <a:off x="1295400" y="121889"/>
            <a:ext cx="9601200" cy="457121"/>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r>
              <a:rPr lang="en-US" smtClean="0"/>
              <a:t>Organisational Struture </a:t>
            </a:r>
            <a:endParaRPr lang="en-US" dirty="0"/>
          </a:p>
        </p:txBody>
      </p:sp>
    </p:spTree>
    <p:extLst>
      <p:ext uri="{BB962C8B-B14F-4D97-AF65-F5344CB8AC3E}">
        <p14:creationId xmlns:p14="http://schemas.microsoft.com/office/powerpoint/2010/main" val="1038728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344706" y="152400"/>
            <a:ext cx="9323294" cy="762000"/>
          </a:xfrm>
        </p:spPr>
        <p:txBody>
          <a:bodyPr>
            <a:normAutofit/>
          </a:bodyPr>
          <a:lstStyle/>
          <a:p>
            <a:pPr eaLnBrk="1" hangingPunct="1"/>
            <a:r>
              <a:rPr lang="en-US" i="0" dirty="0" smtClean="0">
                <a:solidFill>
                  <a:schemeClr val="tx1"/>
                </a:solidFill>
                <a:latin typeface="Berlin Sans FB Demi" pitchFamily="34" charset="0"/>
              </a:rPr>
              <a:t>About Universal Access/Universal Service</a:t>
            </a:r>
          </a:p>
        </p:txBody>
      </p:sp>
      <p:sp>
        <p:nvSpPr>
          <p:cNvPr id="5123" name="Rectangle 3"/>
          <p:cNvSpPr>
            <a:spLocks noGrp="1" noChangeArrowheads="1"/>
          </p:cNvSpPr>
          <p:nvPr>
            <p:ph type="body" idx="1"/>
          </p:nvPr>
        </p:nvSpPr>
        <p:spPr>
          <a:xfrm>
            <a:off x="1905000" y="990600"/>
            <a:ext cx="8458200" cy="5334000"/>
          </a:xfrm>
        </p:spPr>
        <p:txBody>
          <a:bodyPr/>
          <a:lstStyle/>
          <a:p>
            <a:pPr algn="just" eaLnBrk="1" hangingPunct="1">
              <a:lnSpc>
                <a:spcPct val="80000"/>
              </a:lnSpc>
            </a:pPr>
            <a:r>
              <a:rPr lang="en-US" sz="2400" dirty="0">
                <a:latin typeface="Bell MT" panose="02020503060305020303" pitchFamily="18" charset="0"/>
              </a:rPr>
              <a:t>The Universal Service Fund (USF) is a global phenomenon with over 50 countries as signatories to an International Telecommunications Union (ITU) agreement to set aside funds to provide access to technology to the citizenry of their country no matter where they live.</a:t>
            </a:r>
          </a:p>
          <a:p>
            <a:pPr algn="just" eaLnBrk="1" hangingPunct="1">
              <a:lnSpc>
                <a:spcPct val="80000"/>
              </a:lnSpc>
            </a:pPr>
            <a:endParaRPr lang="en-US" sz="2400" dirty="0">
              <a:latin typeface="Bell MT" panose="02020503060305020303" pitchFamily="18" charset="0"/>
            </a:endParaRPr>
          </a:p>
          <a:p>
            <a:pPr marL="342900" lvl="1" indent="-342900" algn="just">
              <a:lnSpc>
                <a:spcPct val="80000"/>
              </a:lnSpc>
              <a:buFontTx/>
              <a:buChar char="•"/>
            </a:pPr>
            <a:r>
              <a:rPr lang="en-US" dirty="0">
                <a:latin typeface="Bell MT" panose="02020503060305020303" pitchFamily="18" charset="0"/>
              </a:rPr>
              <a:t>The World Summit </a:t>
            </a:r>
            <a:r>
              <a:rPr lang="en-US" dirty="0" smtClean="0">
                <a:latin typeface="Bell MT" panose="02020503060305020303" pitchFamily="18" charset="0"/>
              </a:rPr>
              <a:t>on </a:t>
            </a:r>
            <a:r>
              <a:rPr lang="en-US" dirty="0">
                <a:latin typeface="Bell MT" panose="02020503060305020303" pitchFamily="18" charset="0"/>
              </a:rPr>
              <a:t>Information Society (WSIS) declares that - everyone, everywhere should have the opportunity to participate and no one should be excluded from the benefits the Information society offers.</a:t>
            </a:r>
          </a:p>
          <a:p>
            <a:pPr marL="342900" lvl="1" indent="-342900" algn="just">
              <a:lnSpc>
                <a:spcPct val="80000"/>
              </a:lnSpc>
              <a:buFontTx/>
              <a:buChar char="•"/>
            </a:pPr>
            <a:endParaRPr lang="en-US" dirty="0">
              <a:latin typeface="Bell MT" panose="02020503060305020303" pitchFamily="18" charset="0"/>
            </a:endParaRPr>
          </a:p>
          <a:p>
            <a:pPr marL="342900" lvl="1" indent="-342900" algn="just">
              <a:lnSpc>
                <a:spcPct val="80000"/>
              </a:lnSpc>
              <a:buFontTx/>
              <a:buChar char="•"/>
            </a:pPr>
            <a:r>
              <a:rPr lang="en-US" dirty="0">
                <a:latin typeface="Bell MT" panose="02020503060305020303" pitchFamily="18" charset="0"/>
              </a:rPr>
              <a:t>Universal Service Fund (USF) is an opportunity for every National Government to extend the benefits of the Information Society to all communities</a:t>
            </a:r>
          </a:p>
          <a:p>
            <a:pPr marL="0" lvl="1" indent="0" algn="just">
              <a:lnSpc>
                <a:spcPct val="80000"/>
              </a:lnSpc>
              <a:buNone/>
            </a:pPr>
            <a:endParaRPr lang="en-US" dirty="0">
              <a:latin typeface="Bell MT" panose="02020503060305020303" pitchFamily="18" charset="0"/>
            </a:endParaRPr>
          </a:p>
          <a:p>
            <a:pPr marL="342900" lvl="1" indent="-342900" algn="just">
              <a:lnSpc>
                <a:spcPct val="80000"/>
              </a:lnSpc>
              <a:buFontTx/>
              <a:buChar char="•"/>
            </a:pPr>
            <a:endParaRPr lang="en-US" sz="2000" dirty="0">
              <a:latin typeface="Bell MT" panose="02020503060305020303" pitchFamily="18" charset="0"/>
            </a:endParaRPr>
          </a:p>
          <a:p>
            <a:pPr algn="just" eaLnBrk="1" hangingPunct="1">
              <a:lnSpc>
                <a:spcPct val="80000"/>
              </a:lnSpc>
            </a:pPr>
            <a:endParaRPr lang="en-GB" sz="2000" dirty="0">
              <a:latin typeface="Berlin Sans FB Demi" pitchFamily="34" charset="0"/>
            </a:endParaRPr>
          </a:p>
          <a:p>
            <a:pPr algn="just" eaLnBrk="1" hangingPunct="1">
              <a:lnSpc>
                <a:spcPct val="80000"/>
              </a:lnSpc>
            </a:pPr>
            <a:endParaRPr lang="en-GB" sz="1800" dirty="0">
              <a:latin typeface="Berlin Sans FB Demi" pitchFamily="34" charset="0"/>
            </a:endParaRPr>
          </a:p>
          <a:p>
            <a:pPr algn="just" eaLnBrk="1" hangingPunct="1">
              <a:lnSpc>
                <a:spcPct val="80000"/>
              </a:lnSpc>
            </a:pPr>
            <a:endParaRPr lang="en-US" sz="1800" dirty="0">
              <a:latin typeface="Berlin Sans FB Demi" pitchFamily="34" charset="0"/>
            </a:endParaRPr>
          </a:p>
          <a:p>
            <a:endParaRPr lang="en-GB" sz="2400" dirty="0"/>
          </a:p>
          <a:p>
            <a:pPr eaLnBrk="1" hangingPunct="1">
              <a:lnSpc>
                <a:spcPct val="80000"/>
              </a:lnSpc>
            </a:pPr>
            <a:endParaRPr lang="en-US" sz="2400" b="1" dirty="0"/>
          </a:p>
        </p:txBody>
      </p:sp>
      <p:sp>
        <p:nvSpPr>
          <p:cNvPr id="5" name="Slide Number Placeholder 3"/>
          <p:cNvSpPr>
            <a:spLocks noGrp="1"/>
          </p:cNvSpPr>
          <p:nvPr>
            <p:ph type="sldNum" sz="quarter" idx="4294967295"/>
          </p:nvPr>
        </p:nvSpPr>
        <p:spPr>
          <a:xfrm>
            <a:off x="5791200" y="6492876"/>
            <a:ext cx="457200" cy="365125"/>
          </a:xfrm>
          <a:prstGeom prst="rect">
            <a:avLst/>
          </a:prstGeom>
        </p:spPr>
        <p:style>
          <a:lnRef idx="2">
            <a:schemeClr val="accent2"/>
          </a:lnRef>
          <a:fillRef idx="1">
            <a:schemeClr val="lt1"/>
          </a:fillRef>
          <a:effectRef idx="0">
            <a:schemeClr val="accent2"/>
          </a:effectRef>
          <a:fontRef idx="minor">
            <a:schemeClr val="dk1"/>
          </a:fontRef>
        </p:style>
        <p:txBody>
          <a:bodyPr/>
          <a:lstStyle/>
          <a:p>
            <a:pPr algn="ctr">
              <a:defRPr/>
            </a:pPr>
            <a:fld id="{765E5942-9966-40A6-85D8-637E377D32FA}" type="slidenum">
              <a:rPr lang="en-US" smtClean="0"/>
              <a:pPr algn="ctr">
                <a:defRPr/>
              </a:pPr>
              <a:t>14</a:t>
            </a:fld>
            <a:endParaRPr lang="en-US" dirty="0"/>
          </a:p>
        </p:txBody>
      </p:sp>
    </p:spTree>
    <p:extLst>
      <p:ext uri="{BB962C8B-B14F-4D97-AF65-F5344CB8AC3E}">
        <p14:creationId xmlns:p14="http://schemas.microsoft.com/office/powerpoint/2010/main" val="145504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28600" y="1066800"/>
            <a:ext cx="8610600" cy="5181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2400" dirty="0" smtClean="0">
                <a:latin typeface="Bell MT" panose="02020503060305020303" pitchFamily="18" charset="0"/>
              </a:rPr>
              <a:t>The Universal Service Provision Fund (USPF) is Nigeria’s response to the Agreement with a mandate derived from section 112 of Nigerian Communications Act (NCA) 2003 to:</a:t>
            </a:r>
          </a:p>
          <a:p>
            <a:pPr algn="just">
              <a:buFontTx/>
              <a:buNone/>
            </a:pPr>
            <a:endParaRPr lang="en-US" sz="2400" dirty="0" smtClean="0">
              <a:latin typeface="Bell MT" panose="02020503060305020303" pitchFamily="18" charset="0"/>
            </a:endParaRPr>
          </a:p>
          <a:p>
            <a:pPr lvl="1" algn="just"/>
            <a:r>
              <a:rPr lang="en-GB" dirty="0" smtClean="0">
                <a:latin typeface="Bell MT" panose="02020503060305020303" pitchFamily="18" charset="0"/>
              </a:rPr>
              <a:t>Promote the </a:t>
            </a:r>
            <a:r>
              <a:rPr lang="en-GB" b="1" dirty="0" smtClean="0">
                <a:latin typeface="Bell MT" panose="02020503060305020303" pitchFamily="18" charset="0"/>
              </a:rPr>
              <a:t>widespread availability </a:t>
            </a:r>
            <a:r>
              <a:rPr lang="en-GB" dirty="0" smtClean="0">
                <a:latin typeface="Bell MT" panose="02020503060305020303" pitchFamily="18" charset="0"/>
              </a:rPr>
              <a:t>and </a:t>
            </a:r>
            <a:r>
              <a:rPr lang="en-GB" b="1" dirty="0" smtClean="0">
                <a:latin typeface="Bell MT" panose="02020503060305020303" pitchFamily="18" charset="0"/>
              </a:rPr>
              <a:t>usage of network </a:t>
            </a:r>
            <a:r>
              <a:rPr lang="en-GB" dirty="0" smtClean="0">
                <a:latin typeface="Bell MT" panose="02020503060305020303" pitchFamily="18" charset="0"/>
              </a:rPr>
              <a:t>services and applications services throughout Nigeria by providing funding through subsidies and grants for the provision of network facilities and network services and application services to </a:t>
            </a:r>
            <a:r>
              <a:rPr lang="en-GB" b="1" dirty="0" smtClean="0">
                <a:latin typeface="Bell MT" panose="02020503060305020303" pitchFamily="18" charset="0"/>
              </a:rPr>
              <a:t>rural, unserved and underserved areas or to underserved groups within an institution or a community</a:t>
            </a:r>
            <a:endParaRPr lang="en-US" b="1" dirty="0" smtClean="0">
              <a:latin typeface="Bell MT" panose="02020503060305020303" pitchFamily="18" charset="0"/>
            </a:endParaRPr>
          </a:p>
          <a:p>
            <a:pPr marL="0" indent="0" algn="just">
              <a:buFont typeface="Arial" panose="020B0604020202020204" pitchFamily="34" charset="0"/>
              <a:buNone/>
            </a:pPr>
            <a:endParaRPr lang="en-US" dirty="0" smtClean="0">
              <a:latin typeface="Berlin Sans FB Demi" pitchFamily="34" charset="0"/>
            </a:endParaRPr>
          </a:p>
          <a:p>
            <a:pPr algn="just"/>
            <a:endParaRPr lang="en-US" dirty="0" smtClean="0">
              <a:latin typeface="Berlin Sans FB Demi" pitchFamily="34" charset="0"/>
            </a:endParaRPr>
          </a:p>
          <a:p>
            <a:pPr algn="just"/>
            <a:endParaRPr lang="en-US" sz="2400" dirty="0" smtClean="0">
              <a:latin typeface="Berlin Sans FB Demi" pitchFamily="34" charset="0"/>
            </a:endParaRPr>
          </a:p>
          <a:p>
            <a:pPr>
              <a:lnSpc>
                <a:spcPct val="80000"/>
              </a:lnSpc>
            </a:pPr>
            <a:endParaRPr lang="en-US" sz="2400" dirty="0">
              <a:latin typeface="Berlin Sans FB Demi" pitchFamily="34" charset="0"/>
            </a:endParaRPr>
          </a:p>
        </p:txBody>
      </p:sp>
      <p:sp>
        <p:nvSpPr>
          <p:cNvPr id="5" name="Rectangle 2"/>
          <p:cNvSpPr txBox="1">
            <a:spLocks noChangeArrowheads="1"/>
          </p:cNvSpPr>
          <p:nvPr/>
        </p:nvSpPr>
        <p:spPr>
          <a:xfrm>
            <a:off x="550433" y="304800"/>
            <a:ext cx="9323294" cy="762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latin typeface="Berlin Sans FB Demi" pitchFamily="34" charset="0"/>
              </a:rPr>
              <a:t>About USPF</a:t>
            </a:r>
            <a:endParaRPr lang="en-US" dirty="0">
              <a:latin typeface="Berlin Sans FB Demi" pitchFamily="34" charset="0"/>
            </a:endParaRPr>
          </a:p>
        </p:txBody>
      </p:sp>
    </p:spTree>
    <p:extLst>
      <p:ext uri="{BB962C8B-B14F-4D97-AF65-F5344CB8AC3E}">
        <p14:creationId xmlns:p14="http://schemas.microsoft.com/office/powerpoint/2010/main" val="1309436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275123" y="1042419"/>
            <a:ext cx="7218795" cy="4968552"/>
            <a:chOff x="4766065" y="1181112"/>
            <a:chExt cx="5820220" cy="4122924"/>
          </a:xfrm>
        </p:grpSpPr>
        <p:grpSp>
          <p:nvGrpSpPr>
            <p:cNvPr id="15" name="Group 14"/>
            <p:cNvGrpSpPr/>
            <p:nvPr/>
          </p:nvGrpSpPr>
          <p:grpSpPr>
            <a:xfrm>
              <a:off x="4766065" y="1181112"/>
              <a:ext cx="3657598" cy="4122924"/>
              <a:chOff x="2783633" y="1052736"/>
              <a:chExt cx="3657598" cy="4122924"/>
            </a:xfrm>
          </p:grpSpPr>
          <p:grpSp>
            <p:nvGrpSpPr>
              <p:cNvPr id="2" name="Group 1"/>
              <p:cNvGrpSpPr/>
              <p:nvPr/>
            </p:nvGrpSpPr>
            <p:grpSpPr>
              <a:xfrm>
                <a:off x="2783633" y="1052736"/>
                <a:ext cx="3657598" cy="4122924"/>
                <a:chOff x="2743199" y="1603151"/>
                <a:chExt cx="3657598" cy="4008775"/>
              </a:xfrm>
              <a:effectLst>
                <a:glow rad="228600">
                  <a:schemeClr val="bg1">
                    <a:alpha val="40000"/>
                  </a:schemeClr>
                </a:glow>
                <a:outerShdw blurRad="330200" dir="5400000" sx="90000" sy="-19000" rotWithShape="0">
                  <a:prstClr val="black">
                    <a:alpha val="30000"/>
                  </a:prstClr>
                </a:outerShdw>
              </a:effectLst>
              <a:scene3d>
                <a:camera prst="perspectiveRelaxedModerately"/>
                <a:lightRig rig="threePt" dir="t"/>
              </a:scene3d>
            </p:grpSpPr>
            <p:sp>
              <p:nvSpPr>
                <p:cNvPr id="3" name="Pie 3"/>
                <p:cNvSpPr>
                  <a:spLocks noChangeAspect="1"/>
                </p:cNvSpPr>
                <p:nvPr/>
              </p:nvSpPr>
              <p:spPr>
                <a:xfrm>
                  <a:off x="2743199" y="1603151"/>
                  <a:ext cx="3657598" cy="2285999"/>
                </a:xfrm>
                <a:custGeom>
                  <a:avLst/>
                  <a:gdLst/>
                  <a:ahLst/>
                  <a:cxnLst/>
                  <a:rect l="l" t="t" r="r" b="b"/>
                  <a:pathLst>
                    <a:path w="3657598" h="2285999">
                      <a:moveTo>
                        <a:pt x="3657542" y="1829973"/>
                      </a:moveTo>
                      <a:cubicBezTo>
                        <a:pt x="3657600" y="1830565"/>
                        <a:pt x="3657599" y="1831157"/>
                        <a:pt x="3657598" y="1831749"/>
                      </a:cubicBezTo>
                      <a:lnTo>
                        <a:pt x="3657452" y="1831749"/>
                      </a:lnTo>
                      <a:close/>
                      <a:moveTo>
                        <a:pt x="3411698" y="912992"/>
                      </a:moveTo>
                      <a:cubicBezTo>
                        <a:pt x="3569284" y="1185349"/>
                        <a:pt x="3656566" y="1498311"/>
                        <a:pt x="3657343" y="1823691"/>
                      </a:cubicBezTo>
                      <a:lnTo>
                        <a:pt x="3651439" y="1713787"/>
                      </a:lnTo>
                      <a:cubicBezTo>
                        <a:pt x="3651447" y="1709436"/>
                        <a:pt x="3651169" y="1705103"/>
                        <a:pt x="3650740" y="1700783"/>
                      </a:cubicBezTo>
                      <a:cubicBezTo>
                        <a:pt x="3650560" y="1690641"/>
                        <a:pt x="3649521" y="1680600"/>
                        <a:pt x="3647772" y="1670660"/>
                      </a:cubicBezTo>
                      <a:cubicBezTo>
                        <a:pt x="3625849" y="1400608"/>
                        <a:pt x="3543687" y="1142475"/>
                        <a:pt x="3411698" y="912992"/>
                      </a:cubicBezTo>
                      <a:close/>
                      <a:moveTo>
                        <a:pt x="1831460" y="2"/>
                      </a:moveTo>
                      <a:cubicBezTo>
                        <a:pt x="2124415" y="428"/>
                        <a:pt x="2417268" y="71162"/>
                        <a:pt x="2683337" y="213040"/>
                      </a:cubicBezTo>
                      <a:cubicBezTo>
                        <a:pt x="2617584" y="185887"/>
                        <a:pt x="2548083" y="175615"/>
                        <a:pt x="2480210" y="180427"/>
                      </a:cubicBezTo>
                      <a:cubicBezTo>
                        <a:pt x="2333787" y="190806"/>
                        <a:pt x="2194939" y="271381"/>
                        <a:pt x="2115994" y="408117"/>
                      </a:cubicBezTo>
                      <a:cubicBezTo>
                        <a:pt x="2103852" y="429148"/>
                        <a:pt x="2093569" y="450742"/>
                        <a:pt x="2086635" y="473303"/>
                      </a:cubicBezTo>
                      <a:cubicBezTo>
                        <a:pt x="1424378" y="568142"/>
                        <a:pt x="915786" y="1137548"/>
                        <a:pt x="914543" y="1826014"/>
                      </a:cubicBezTo>
                      <a:cubicBezTo>
                        <a:pt x="914821" y="1826941"/>
                        <a:pt x="914824" y="1827870"/>
                        <a:pt x="914824" y="1828799"/>
                      </a:cubicBezTo>
                      <a:cubicBezTo>
                        <a:pt x="914824" y="2081304"/>
                        <a:pt x="710034" y="2285999"/>
                        <a:pt x="457412" y="2285999"/>
                      </a:cubicBezTo>
                      <a:cubicBezTo>
                        <a:pt x="204790" y="2285999"/>
                        <a:pt x="0" y="2081304"/>
                        <a:pt x="0" y="1828799"/>
                      </a:cubicBezTo>
                      <a:lnTo>
                        <a:pt x="239" y="1826433"/>
                      </a:lnTo>
                      <a:lnTo>
                        <a:pt x="3" y="1826433"/>
                      </a:lnTo>
                      <a:cubicBezTo>
                        <a:pt x="849" y="1172997"/>
                        <a:pt x="350270" y="569659"/>
                        <a:pt x="916620" y="243734"/>
                      </a:cubicBezTo>
                      <a:cubicBezTo>
                        <a:pt x="1199795" y="80771"/>
                        <a:pt x="1515687" y="-457"/>
                        <a:pt x="1831460" y="2"/>
                      </a:cubicBezTo>
                      <a:close/>
                    </a:path>
                  </a:pathLst>
                </a:custGeom>
                <a:solidFill>
                  <a:schemeClr val="accent3">
                    <a:lumMod val="75000"/>
                  </a:schemeClr>
                </a:solidFill>
                <a:ln w="28575">
                  <a:noFill/>
                </a:ln>
                <a:sp3d extrusionH="457200">
                  <a:bevelT w="127000" h="63500" prst="slope"/>
                  <a:extrusionClr>
                    <a:schemeClr val="accent3">
                      <a:lumMod val="75000"/>
                    </a:schemeClr>
                  </a:extrusionClr>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e 3"/>
                <p:cNvSpPr>
                  <a:spLocks noChangeAspect="1"/>
                </p:cNvSpPr>
                <p:nvPr/>
              </p:nvSpPr>
              <p:spPr>
                <a:xfrm rot="7200000">
                  <a:off x="3334567" y="2627424"/>
                  <a:ext cx="3657598" cy="2285999"/>
                </a:xfrm>
                <a:custGeom>
                  <a:avLst/>
                  <a:gdLst/>
                  <a:ahLst/>
                  <a:cxnLst/>
                  <a:rect l="l" t="t" r="r" b="b"/>
                  <a:pathLst>
                    <a:path w="3657598" h="2285999">
                      <a:moveTo>
                        <a:pt x="3657343" y="1823692"/>
                      </a:moveTo>
                      <a:lnTo>
                        <a:pt x="3651439" y="1713793"/>
                      </a:lnTo>
                      <a:cubicBezTo>
                        <a:pt x="3651446" y="1709438"/>
                        <a:pt x="3651169" y="1705103"/>
                        <a:pt x="3650740" y="1700780"/>
                      </a:cubicBezTo>
                      <a:cubicBezTo>
                        <a:pt x="3650559" y="1690640"/>
                        <a:pt x="3649521" y="1680601"/>
                        <a:pt x="3647772" y="1670663"/>
                      </a:cubicBezTo>
                      <a:cubicBezTo>
                        <a:pt x="3625855" y="1400672"/>
                        <a:pt x="3543725" y="1142595"/>
                        <a:pt x="3411811" y="913137"/>
                      </a:cubicBezTo>
                      <a:cubicBezTo>
                        <a:pt x="3569317" y="1185471"/>
                        <a:pt x="3656565" y="1498374"/>
                        <a:pt x="3657343" y="1823692"/>
                      </a:cubicBezTo>
                      <a:close/>
                      <a:moveTo>
                        <a:pt x="3657452" y="1831750"/>
                      </a:moveTo>
                      <a:lnTo>
                        <a:pt x="3657542" y="1829973"/>
                      </a:lnTo>
                      <a:cubicBezTo>
                        <a:pt x="3657600" y="1830565"/>
                        <a:pt x="3657599" y="1831157"/>
                        <a:pt x="3657598" y="1831749"/>
                      </a:cubicBezTo>
                      <a:close/>
                      <a:moveTo>
                        <a:pt x="78119" y="2084424"/>
                      </a:moveTo>
                      <a:cubicBezTo>
                        <a:pt x="28799" y="2011455"/>
                        <a:pt x="0" y="1923489"/>
                        <a:pt x="0" y="1828800"/>
                      </a:cubicBezTo>
                      <a:lnTo>
                        <a:pt x="239" y="1826434"/>
                      </a:lnTo>
                      <a:lnTo>
                        <a:pt x="3" y="1826434"/>
                      </a:lnTo>
                      <a:cubicBezTo>
                        <a:pt x="849" y="1172997"/>
                        <a:pt x="350270" y="569659"/>
                        <a:pt x="916620" y="243734"/>
                      </a:cubicBezTo>
                      <a:cubicBezTo>
                        <a:pt x="1199795" y="80771"/>
                        <a:pt x="1515687" y="-457"/>
                        <a:pt x="1831460" y="2"/>
                      </a:cubicBezTo>
                      <a:cubicBezTo>
                        <a:pt x="2117662" y="418"/>
                        <a:pt x="2403768" y="67939"/>
                        <a:pt x="2663597" y="205893"/>
                      </a:cubicBezTo>
                      <a:cubicBezTo>
                        <a:pt x="2460236" y="133291"/>
                        <a:pt x="2227914" y="214266"/>
                        <a:pt x="2115993" y="408117"/>
                      </a:cubicBezTo>
                      <a:cubicBezTo>
                        <a:pt x="2103851" y="429148"/>
                        <a:pt x="2093568" y="450742"/>
                        <a:pt x="2086634" y="473303"/>
                      </a:cubicBezTo>
                      <a:cubicBezTo>
                        <a:pt x="1424377" y="568143"/>
                        <a:pt x="915786" y="1137549"/>
                        <a:pt x="914543" y="1826014"/>
                      </a:cubicBezTo>
                      <a:cubicBezTo>
                        <a:pt x="914821" y="1826942"/>
                        <a:pt x="914824" y="1827871"/>
                        <a:pt x="914824" y="1828800"/>
                      </a:cubicBezTo>
                      <a:cubicBezTo>
                        <a:pt x="914824" y="2081304"/>
                        <a:pt x="710034" y="2285999"/>
                        <a:pt x="457412" y="2285999"/>
                      </a:cubicBezTo>
                      <a:cubicBezTo>
                        <a:pt x="299523" y="2285999"/>
                        <a:pt x="160319" y="2206040"/>
                        <a:pt x="78119" y="2084424"/>
                      </a:cubicBezTo>
                      <a:close/>
                    </a:path>
                  </a:pathLst>
                </a:custGeom>
                <a:gradFill flip="none" rotWithShape="1">
                  <a:gsLst>
                    <a:gs pos="0">
                      <a:srgbClr val="751515"/>
                    </a:gs>
                    <a:gs pos="30000">
                      <a:srgbClr val="C2280E"/>
                    </a:gs>
                    <a:gs pos="75000">
                      <a:srgbClr val="F34803"/>
                    </a:gs>
                  </a:gsLst>
                  <a:lin ang="0" scaled="1"/>
                  <a:tileRect/>
                </a:gradFill>
                <a:ln w="28575">
                  <a:noFill/>
                </a:ln>
                <a:sp3d extrusionH="457200">
                  <a:bevelT w="127000" h="63500" prst="slope"/>
                  <a:extrusionClr>
                    <a:srgbClr val="751515"/>
                  </a:extrusionClr>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e 3"/>
                <p:cNvSpPr>
                  <a:spLocks noChangeAspect="1"/>
                </p:cNvSpPr>
                <p:nvPr/>
              </p:nvSpPr>
              <p:spPr>
                <a:xfrm rot="14400000">
                  <a:off x="2151837" y="2640127"/>
                  <a:ext cx="3657598" cy="2285999"/>
                </a:xfrm>
                <a:custGeom>
                  <a:avLst/>
                  <a:gdLst/>
                  <a:ahLst/>
                  <a:cxnLst/>
                  <a:rect l="l" t="t" r="r" b="b"/>
                  <a:pathLst>
                    <a:path w="3657598" h="2285999">
                      <a:moveTo>
                        <a:pt x="2703690" y="223945"/>
                      </a:moveTo>
                      <a:cubicBezTo>
                        <a:pt x="2492167" y="122868"/>
                        <a:pt x="2235473" y="201172"/>
                        <a:pt x="2115994" y="408116"/>
                      </a:cubicBezTo>
                      <a:cubicBezTo>
                        <a:pt x="2103852" y="429147"/>
                        <a:pt x="2093568" y="450742"/>
                        <a:pt x="2086635" y="473303"/>
                      </a:cubicBezTo>
                      <a:cubicBezTo>
                        <a:pt x="1424378" y="568143"/>
                        <a:pt x="915785" y="1137548"/>
                        <a:pt x="914543" y="1826014"/>
                      </a:cubicBezTo>
                      <a:cubicBezTo>
                        <a:pt x="914821" y="1826941"/>
                        <a:pt x="914824" y="1827870"/>
                        <a:pt x="914824" y="1828799"/>
                      </a:cubicBezTo>
                      <a:cubicBezTo>
                        <a:pt x="914824" y="2081304"/>
                        <a:pt x="710034" y="2285999"/>
                        <a:pt x="457412" y="2285999"/>
                      </a:cubicBezTo>
                      <a:cubicBezTo>
                        <a:pt x="204790" y="2285999"/>
                        <a:pt x="0" y="2081304"/>
                        <a:pt x="0" y="1828799"/>
                      </a:cubicBezTo>
                      <a:lnTo>
                        <a:pt x="239" y="1826433"/>
                      </a:lnTo>
                      <a:lnTo>
                        <a:pt x="3" y="1826433"/>
                      </a:lnTo>
                      <a:cubicBezTo>
                        <a:pt x="849" y="1172997"/>
                        <a:pt x="350270" y="569659"/>
                        <a:pt x="916620" y="243734"/>
                      </a:cubicBezTo>
                      <a:cubicBezTo>
                        <a:pt x="1199795" y="80771"/>
                        <a:pt x="1515687" y="-457"/>
                        <a:pt x="1831460" y="2"/>
                      </a:cubicBezTo>
                      <a:cubicBezTo>
                        <a:pt x="2131890" y="439"/>
                        <a:pt x="2432214" y="74818"/>
                        <a:pt x="2703690" y="223945"/>
                      </a:cubicBezTo>
                      <a:close/>
                      <a:moveTo>
                        <a:pt x="3646130" y="1660112"/>
                      </a:moveTo>
                      <a:lnTo>
                        <a:pt x="3642820" y="1638854"/>
                      </a:lnTo>
                      <a:cubicBezTo>
                        <a:pt x="3619263" y="1380207"/>
                        <a:pt x="3538463" y="1133386"/>
                        <a:pt x="3411699" y="912994"/>
                      </a:cubicBezTo>
                      <a:cubicBezTo>
                        <a:pt x="3542636" y="1139282"/>
                        <a:pt x="3625030" y="1393606"/>
                        <a:pt x="3646130" y="1660112"/>
                      </a:cubicBezTo>
                      <a:close/>
                      <a:moveTo>
                        <a:pt x="3657343" y="1823691"/>
                      </a:moveTo>
                      <a:cubicBezTo>
                        <a:pt x="3657211" y="1768657"/>
                        <a:pt x="3654605" y="1713979"/>
                        <a:pt x="3646130" y="1660112"/>
                      </a:cubicBezTo>
                      <a:cubicBezTo>
                        <a:pt x="3653689" y="1713660"/>
                        <a:pt x="3657159" y="1768289"/>
                        <a:pt x="3657343" y="1823691"/>
                      </a:cubicBezTo>
                      <a:close/>
                      <a:moveTo>
                        <a:pt x="3657598" y="1831749"/>
                      </a:moveTo>
                      <a:lnTo>
                        <a:pt x="3657452" y="1831749"/>
                      </a:lnTo>
                      <a:lnTo>
                        <a:pt x="3657542" y="1829973"/>
                      </a:lnTo>
                      <a:cubicBezTo>
                        <a:pt x="3657600" y="1830565"/>
                        <a:pt x="3657599" y="1831157"/>
                        <a:pt x="3657598" y="1831749"/>
                      </a:cubicBezTo>
                      <a:close/>
                    </a:path>
                  </a:pathLst>
                </a:custGeom>
                <a:gradFill>
                  <a:gsLst>
                    <a:gs pos="0">
                      <a:srgbClr val="815419"/>
                    </a:gs>
                    <a:gs pos="20000">
                      <a:srgbClr val="CC9700"/>
                    </a:gs>
                    <a:gs pos="81000">
                      <a:srgbClr val="FFEC5D"/>
                    </a:gs>
                  </a:gsLst>
                  <a:lin ang="0" scaled="1"/>
                </a:gradFill>
                <a:ln w="28575">
                  <a:noFill/>
                </a:ln>
                <a:sp3d extrusionH="457200">
                  <a:bevelT w="127000" h="63500" prst="slope"/>
                  <a:extrusionClr>
                    <a:srgbClr val="815419"/>
                  </a:extrusionClr>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p:cNvSpPr txBox="1"/>
              <p:nvPr/>
            </p:nvSpPr>
            <p:spPr>
              <a:xfrm rot="18633122">
                <a:off x="2885872" y="2270124"/>
                <a:ext cx="1384909" cy="297777"/>
              </a:xfrm>
              <a:prstGeom prst="rect">
                <a:avLst/>
              </a:prstGeom>
              <a:noFill/>
            </p:spPr>
            <p:txBody>
              <a:bodyPr wrap="square" rtlCol="0">
                <a:spAutoFit/>
              </a:bodyPr>
              <a:lstStyle/>
              <a:p>
                <a:r>
                  <a:rPr lang="en-GB" dirty="0"/>
                  <a:t>Availability</a:t>
                </a:r>
              </a:p>
            </p:txBody>
          </p:sp>
          <p:sp>
            <p:nvSpPr>
              <p:cNvPr id="7" name="TextBox 6"/>
              <p:cNvSpPr txBox="1"/>
              <p:nvPr/>
            </p:nvSpPr>
            <p:spPr>
              <a:xfrm rot="3319304">
                <a:off x="5144603" y="2589218"/>
                <a:ext cx="1480601" cy="297777"/>
              </a:xfrm>
              <a:prstGeom prst="rect">
                <a:avLst/>
              </a:prstGeom>
              <a:noFill/>
            </p:spPr>
            <p:txBody>
              <a:bodyPr wrap="square" rtlCol="0">
                <a:spAutoFit/>
              </a:bodyPr>
              <a:lstStyle/>
              <a:p>
                <a:r>
                  <a:rPr lang="en-GB" dirty="0"/>
                  <a:t>Affordability</a:t>
                </a:r>
              </a:p>
            </p:txBody>
          </p:sp>
          <p:sp>
            <p:nvSpPr>
              <p:cNvPr id="8" name="TextBox 7"/>
              <p:cNvSpPr txBox="1"/>
              <p:nvPr/>
            </p:nvSpPr>
            <p:spPr>
              <a:xfrm>
                <a:off x="3825280" y="4034126"/>
                <a:ext cx="1585040" cy="306473"/>
              </a:xfrm>
              <a:prstGeom prst="rect">
                <a:avLst/>
              </a:prstGeom>
              <a:noFill/>
            </p:spPr>
            <p:txBody>
              <a:bodyPr wrap="square" rtlCol="0">
                <a:spAutoFit/>
              </a:bodyPr>
              <a:lstStyle/>
              <a:p>
                <a:r>
                  <a:rPr lang="en-GB" dirty="0"/>
                  <a:t>Accessibility</a:t>
                </a:r>
              </a:p>
            </p:txBody>
          </p:sp>
        </p:grpSp>
        <p:grpSp>
          <p:nvGrpSpPr>
            <p:cNvPr id="16" name="Group 15"/>
            <p:cNvGrpSpPr/>
            <p:nvPr/>
          </p:nvGrpSpPr>
          <p:grpSpPr>
            <a:xfrm>
              <a:off x="8799700" y="2527553"/>
              <a:ext cx="1786585" cy="1295368"/>
              <a:chOff x="3853622" y="1166097"/>
              <a:chExt cx="1769782" cy="1439081"/>
            </a:xfrm>
          </p:grpSpPr>
          <p:sp>
            <p:nvSpPr>
              <p:cNvPr id="12" name="Curved Up Arrow 11"/>
              <p:cNvSpPr/>
              <p:nvPr/>
            </p:nvSpPr>
            <p:spPr>
              <a:xfrm>
                <a:off x="3853622" y="1873658"/>
                <a:ext cx="1769782" cy="73152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14" name="Group 13"/>
              <p:cNvGrpSpPr/>
              <p:nvPr/>
            </p:nvGrpSpPr>
            <p:grpSpPr>
              <a:xfrm>
                <a:off x="4228884" y="1166097"/>
                <a:ext cx="1293759" cy="1116111"/>
                <a:chOff x="4212799" y="1078423"/>
                <a:chExt cx="1310148" cy="1152842"/>
              </a:xfrm>
            </p:grpSpPr>
            <p:sp>
              <p:nvSpPr>
                <p:cNvPr id="11" name="TextBox 10"/>
                <p:cNvSpPr txBox="1"/>
                <p:nvPr/>
              </p:nvSpPr>
              <p:spPr>
                <a:xfrm>
                  <a:off x="4212799" y="1078423"/>
                  <a:ext cx="1008112" cy="351680"/>
                </a:xfrm>
                <a:prstGeom prst="rect">
                  <a:avLst/>
                </a:prstGeom>
                <a:noFill/>
              </p:spPr>
              <p:txBody>
                <a:bodyPr wrap="square" rtlCol="0">
                  <a:spAutoFit/>
                </a:bodyPr>
                <a:lstStyle/>
                <a:p>
                  <a:r>
                    <a:rPr lang="en-GB" dirty="0"/>
                    <a:t>GRANTS</a:t>
                  </a:r>
                </a:p>
              </p:txBody>
            </p:sp>
            <p:sp>
              <p:nvSpPr>
                <p:cNvPr id="13" name="TextBox 12"/>
                <p:cNvSpPr txBox="1"/>
                <p:nvPr/>
              </p:nvSpPr>
              <p:spPr>
                <a:xfrm>
                  <a:off x="4225880" y="1879585"/>
                  <a:ext cx="1297067" cy="351680"/>
                </a:xfrm>
                <a:prstGeom prst="rect">
                  <a:avLst/>
                </a:prstGeom>
                <a:noFill/>
              </p:spPr>
              <p:txBody>
                <a:bodyPr wrap="square" rtlCol="0">
                  <a:spAutoFit/>
                </a:bodyPr>
                <a:lstStyle/>
                <a:p>
                  <a:r>
                    <a:rPr lang="en-GB" dirty="0"/>
                    <a:t>SUBSIDIES</a:t>
                  </a:r>
                </a:p>
              </p:txBody>
            </p:sp>
          </p:grpSp>
        </p:grpSp>
      </p:grpSp>
      <p:grpSp>
        <p:nvGrpSpPr>
          <p:cNvPr id="24" name="Group 23"/>
          <p:cNvGrpSpPr/>
          <p:nvPr/>
        </p:nvGrpSpPr>
        <p:grpSpPr>
          <a:xfrm rot="5400000">
            <a:off x="9017947" y="1017620"/>
            <a:ext cx="2213371" cy="3752013"/>
            <a:chOff x="6727644" y="1359861"/>
            <a:chExt cx="2213371" cy="3752013"/>
          </a:xfrm>
        </p:grpSpPr>
        <p:grpSp>
          <p:nvGrpSpPr>
            <p:cNvPr id="23" name="Group 22"/>
            <p:cNvGrpSpPr/>
            <p:nvPr/>
          </p:nvGrpSpPr>
          <p:grpSpPr>
            <a:xfrm>
              <a:off x="6727644" y="1359861"/>
              <a:ext cx="2213371" cy="3627437"/>
              <a:chOff x="6653759" y="1179671"/>
              <a:chExt cx="2213371" cy="3627437"/>
            </a:xfrm>
          </p:grpSpPr>
          <p:sp>
            <p:nvSpPr>
              <p:cNvPr id="19" name="Block Arc 18"/>
              <p:cNvSpPr/>
              <p:nvPr/>
            </p:nvSpPr>
            <p:spPr>
              <a:xfrm rot="16200000">
                <a:off x="6561465" y="1355555"/>
                <a:ext cx="2481550" cy="2129781"/>
              </a:xfrm>
              <a:prstGeom prst="blockArc">
                <a:avLst>
                  <a:gd name="adj1" fmla="val 10549591"/>
                  <a:gd name="adj2" fmla="val 764058"/>
                  <a:gd name="adj3" fmla="val 2490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0" name="Block Arc 19"/>
              <p:cNvSpPr/>
              <p:nvPr/>
            </p:nvSpPr>
            <p:spPr>
              <a:xfrm rot="5400000">
                <a:off x="6484774" y="2424753"/>
                <a:ext cx="2551340" cy="2213370"/>
              </a:xfrm>
              <a:prstGeom prst="blockArc">
                <a:avLst>
                  <a:gd name="adj1" fmla="val 10657419"/>
                  <a:gd name="adj2" fmla="val 255519"/>
                  <a:gd name="adj3" fmla="val 249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TextBox 20"/>
              <p:cNvSpPr txBox="1"/>
              <p:nvPr/>
            </p:nvSpPr>
            <p:spPr>
              <a:xfrm rot="16032702">
                <a:off x="6458665" y="2190600"/>
                <a:ext cx="1749432" cy="459690"/>
              </a:xfrm>
              <a:prstGeom prst="rect">
                <a:avLst/>
              </a:prstGeom>
              <a:noFill/>
            </p:spPr>
            <p:txBody>
              <a:bodyPr wrap="square" rtlCol="0">
                <a:prstTxWarp prst="textArchUp">
                  <a:avLst>
                    <a:gd name="adj" fmla="val 10279960"/>
                  </a:avLst>
                </a:prstTxWarp>
                <a:spAutoFit/>
              </a:bodyPr>
              <a:lstStyle/>
              <a:p>
                <a:r>
                  <a:rPr lang="en-GB" sz="2000" dirty="0" smtClean="0"/>
                  <a:t>ECONOMIC EMPOWERMENT</a:t>
                </a:r>
                <a:endParaRPr lang="en-GB" sz="2000" dirty="0"/>
              </a:p>
            </p:txBody>
          </p:sp>
        </p:grpSp>
        <p:sp>
          <p:nvSpPr>
            <p:cNvPr id="22" name="TextBox 21"/>
            <p:cNvSpPr txBox="1"/>
            <p:nvPr/>
          </p:nvSpPr>
          <p:spPr>
            <a:xfrm rot="16200000">
              <a:off x="6757361" y="3254321"/>
              <a:ext cx="3252753" cy="462354"/>
            </a:xfrm>
            <a:prstGeom prst="rect">
              <a:avLst/>
            </a:prstGeom>
            <a:noFill/>
          </p:spPr>
          <p:txBody>
            <a:bodyPr wrap="square" rtlCol="0">
              <a:prstTxWarp prst="textArchDown">
                <a:avLst>
                  <a:gd name="adj" fmla="val 22695"/>
                </a:avLst>
              </a:prstTxWarp>
              <a:spAutoFit/>
              <a:scene3d>
                <a:camera prst="orthographicFront">
                  <a:rot lat="0" lon="18600000" rev="0"/>
                </a:camera>
                <a:lightRig rig="threePt" dir="t"/>
              </a:scene3d>
            </a:bodyPr>
            <a:lstStyle/>
            <a:p>
              <a:r>
                <a:rPr lang="en-GB" sz="2000" dirty="0"/>
                <a:t>I</a:t>
              </a:r>
              <a:r>
                <a:rPr lang="en-GB" sz="2000" dirty="0" smtClean="0"/>
                <a:t>NCLUSIVE DEVELOPMENT</a:t>
              </a:r>
            </a:p>
            <a:p>
              <a:endParaRPr lang="en-GB" sz="2000" dirty="0"/>
            </a:p>
          </p:txBody>
        </p:sp>
      </p:grpSp>
      <p:sp>
        <p:nvSpPr>
          <p:cNvPr id="9" name="TextBox 8"/>
          <p:cNvSpPr txBox="1"/>
          <p:nvPr/>
        </p:nvSpPr>
        <p:spPr>
          <a:xfrm>
            <a:off x="753036" y="381386"/>
            <a:ext cx="2779958" cy="400110"/>
          </a:xfrm>
          <a:prstGeom prst="rect">
            <a:avLst/>
          </a:prstGeom>
          <a:noFill/>
        </p:spPr>
        <p:txBody>
          <a:bodyPr wrap="square" rtlCol="0">
            <a:spAutoFit/>
          </a:bodyPr>
          <a:lstStyle/>
          <a:p>
            <a:r>
              <a:rPr lang="en-GB" sz="2000" dirty="0" smtClean="0"/>
              <a:t>USPF DELIVERS ICT……</a:t>
            </a:r>
            <a:endParaRPr lang="en-GB" sz="2000" dirty="0"/>
          </a:p>
        </p:txBody>
      </p:sp>
      <p:sp>
        <p:nvSpPr>
          <p:cNvPr id="25" name="Curved Right Arrow 24"/>
          <p:cNvSpPr/>
          <p:nvPr/>
        </p:nvSpPr>
        <p:spPr>
          <a:xfrm rot="5400000">
            <a:off x="5922120" y="1822242"/>
            <a:ext cx="712884" cy="221451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7" name="Down Arrow 26"/>
          <p:cNvSpPr/>
          <p:nvPr/>
        </p:nvSpPr>
        <p:spPr>
          <a:xfrm>
            <a:off x="1795636" y="811594"/>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Down Arrow 27"/>
          <p:cNvSpPr/>
          <p:nvPr/>
        </p:nvSpPr>
        <p:spPr>
          <a:xfrm>
            <a:off x="5847508" y="855074"/>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5306485" y="432686"/>
            <a:ext cx="1737641" cy="400110"/>
          </a:xfrm>
          <a:prstGeom prst="rect">
            <a:avLst/>
          </a:prstGeom>
          <a:noFill/>
        </p:spPr>
        <p:txBody>
          <a:bodyPr wrap="square" rtlCol="0">
            <a:spAutoFit/>
          </a:bodyPr>
          <a:lstStyle/>
          <a:p>
            <a:r>
              <a:rPr lang="en-GB" sz="2000" dirty="0" smtClean="0"/>
              <a:t>THROUGH……</a:t>
            </a:r>
            <a:endParaRPr lang="en-GB" sz="2000" dirty="0"/>
          </a:p>
        </p:txBody>
      </p:sp>
      <p:sp>
        <p:nvSpPr>
          <p:cNvPr id="30" name="Down Arrow 29"/>
          <p:cNvSpPr/>
          <p:nvPr/>
        </p:nvSpPr>
        <p:spPr>
          <a:xfrm>
            <a:off x="10201166" y="74952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9675280" y="194527"/>
            <a:ext cx="1737641" cy="400110"/>
          </a:xfrm>
          <a:prstGeom prst="rect">
            <a:avLst/>
          </a:prstGeom>
          <a:noFill/>
        </p:spPr>
        <p:txBody>
          <a:bodyPr wrap="square" rtlCol="0">
            <a:spAutoFit/>
          </a:bodyPr>
          <a:lstStyle/>
          <a:p>
            <a:r>
              <a:rPr lang="en-GB" sz="2000" dirty="0" smtClean="0"/>
              <a:t>TO DRIVE……</a:t>
            </a:r>
            <a:endParaRPr lang="en-GB" sz="2000" dirty="0"/>
          </a:p>
        </p:txBody>
      </p:sp>
    </p:spTree>
    <p:extLst>
      <p:ext uri="{BB962C8B-B14F-4D97-AF65-F5344CB8AC3E}">
        <p14:creationId xmlns:p14="http://schemas.microsoft.com/office/powerpoint/2010/main" val="285483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1" name="Text Box 15"/>
          <p:cNvSpPr txBox="1">
            <a:spLocks noChangeArrowheads="1"/>
          </p:cNvSpPr>
          <p:nvPr/>
        </p:nvSpPr>
        <p:spPr bwMode="auto">
          <a:xfrm>
            <a:off x="8594726" y="2017713"/>
            <a:ext cx="1158875" cy="366712"/>
          </a:xfrm>
          <a:prstGeom prst="rect">
            <a:avLst/>
          </a:prstGeom>
          <a:noFill/>
          <a:ln w="9525">
            <a:noFill/>
            <a:miter lim="800000"/>
            <a:headEnd/>
            <a:tailEnd/>
          </a:ln>
        </p:spPr>
        <p:txBody>
          <a:bodyPr>
            <a:spAutoFit/>
          </a:bodyPr>
          <a:lstStyle/>
          <a:p>
            <a:endParaRPr lang="en-US"/>
          </a:p>
        </p:txBody>
      </p:sp>
      <p:sp>
        <p:nvSpPr>
          <p:cNvPr id="15" name="Slide Number Placeholder 3"/>
          <p:cNvSpPr txBox="1">
            <a:spLocks/>
          </p:cNvSpPr>
          <p:nvPr/>
        </p:nvSpPr>
        <p:spPr>
          <a:xfrm>
            <a:off x="5791200" y="6492876"/>
            <a:ext cx="457200" cy="365125"/>
          </a:xfrm>
          <a:prstGeom prst="rect">
            <a:avLst/>
          </a:prstGeom>
        </p:spPr>
        <p:style>
          <a:lnRef idx="2">
            <a:schemeClr val="accent2"/>
          </a:lnRef>
          <a:fillRef idx="1">
            <a:schemeClr val="lt1"/>
          </a:fillRef>
          <a:effectRef idx="0">
            <a:schemeClr val="accent2"/>
          </a:effectRef>
          <a:fontRef idx="minor">
            <a:schemeClr val="dk1"/>
          </a:fontRef>
        </p:style>
        <p:txBody>
          <a:bodyPr/>
          <a:lstStyle/>
          <a:p>
            <a:pPr fontAlgn="base">
              <a:spcBef>
                <a:spcPct val="0"/>
              </a:spcBef>
              <a:spcAft>
                <a:spcPct val="0"/>
              </a:spcAft>
              <a:defRPr/>
            </a:pPr>
            <a:fld id="{765E5942-9966-40A6-85D8-637E377D32FA}" type="slidenum">
              <a:rPr lang="en-US"/>
              <a:pPr fontAlgn="base">
                <a:spcBef>
                  <a:spcPct val="0"/>
                </a:spcBef>
                <a:spcAft>
                  <a:spcPct val="0"/>
                </a:spcAft>
                <a:defRPr/>
              </a:pPr>
              <a:t>17</a:t>
            </a:fld>
            <a:endParaRPr lang="en-US" dirty="0"/>
          </a:p>
        </p:txBody>
      </p:sp>
      <p:sp>
        <p:nvSpPr>
          <p:cNvPr id="16" name="Rectangle 2"/>
          <p:cNvSpPr txBox="1">
            <a:spLocks noChangeArrowheads="1"/>
          </p:cNvSpPr>
          <p:nvPr/>
        </p:nvSpPr>
        <p:spPr bwMode="auto">
          <a:xfrm>
            <a:off x="1828800" y="168457"/>
            <a:ext cx="413419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0" hangingPunct="0">
              <a:defRPr/>
            </a:pPr>
            <a:endParaRPr lang="en-US" sz="3600" b="1" i="1" kern="0" dirty="0">
              <a:latin typeface="Berlin Sans FB Demi" pitchFamily="34" charset="0"/>
              <a:ea typeface="+mj-ea"/>
              <a:cs typeface="+mj-cs"/>
            </a:endParaRPr>
          </a:p>
        </p:txBody>
      </p:sp>
      <p:sp>
        <p:nvSpPr>
          <p:cNvPr id="9" name="Rectangle 8"/>
          <p:cNvSpPr/>
          <p:nvPr/>
        </p:nvSpPr>
        <p:spPr>
          <a:xfrm>
            <a:off x="1828800" y="1143001"/>
            <a:ext cx="8610600" cy="1600438"/>
          </a:xfrm>
          <a:prstGeom prst="rect">
            <a:avLst/>
          </a:prstGeom>
        </p:spPr>
        <p:txBody>
          <a:bodyPr wrap="square">
            <a:spAutoFit/>
          </a:bodyPr>
          <a:lstStyle/>
          <a:p>
            <a:pPr algn="just"/>
            <a:r>
              <a:rPr lang="en-US" sz="2000" dirty="0" smtClean="0">
                <a:latin typeface="Bell MT" panose="02020503060305020303" pitchFamily="18" charset="0"/>
              </a:rPr>
              <a:t>The USPF has two broad </a:t>
            </a:r>
            <a:r>
              <a:rPr lang="en-US" sz="2000" dirty="0" err="1" smtClean="0">
                <a:latin typeface="Bell MT" panose="02020503060305020303" pitchFamily="18" charset="0"/>
              </a:rPr>
              <a:t>programmes</a:t>
            </a:r>
            <a:r>
              <a:rPr lang="en-US" sz="2000" dirty="0" smtClean="0">
                <a:latin typeface="Bell MT" panose="02020503060305020303" pitchFamily="18" charset="0"/>
              </a:rPr>
              <a:t> complementing each other </a:t>
            </a:r>
            <a:r>
              <a:rPr lang="en-US" sz="2000" dirty="0">
                <a:latin typeface="Bell MT" panose="02020503060305020303" pitchFamily="18" charset="0"/>
              </a:rPr>
              <a:t>in promoting Universal Access and Universal Service that facilitate Connectivity for Development (C4D</a:t>
            </a:r>
            <a:r>
              <a:rPr lang="en-US" sz="2000" dirty="0" smtClean="0">
                <a:latin typeface="Bell MT" panose="02020503060305020303" pitchFamily="18" charset="0"/>
              </a:rPr>
              <a:t>):</a:t>
            </a:r>
            <a:endParaRPr lang="en-US" sz="2400" dirty="0">
              <a:latin typeface="Bell MT" panose="02020503060305020303" pitchFamily="18" charset="0"/>
            </a:endParaRPr>
          </a:p>
          <a:p>
            <a:pPr algn="just">
              <a:buNone/>
            </a:pPr>
            <a:endParaRPr lang="en-US" sz="2000" dirty="0">
              <a:latin typeface="Berlin Sans FB Demi" pitchFamily="34" charset="0"/>
            </a:endParaRPr>
          </a:p>
          <a:p>
            <a:pPr marL="685800" indent="-171450" algn="just">
              <a:defRPr/>
            </a:pPr>
            <a:endParaRPr lang="en-GB" dirty="0"/>
          </a:p>
        </p:txBody>
      </p:sp>
      <p:sp>
        <p:nvSpPr>
          <p:cNvPr id="11" name="TextBox 10"/>
          <p:cNvSpPr txBox="1"/>
          <p:nvPr/>
        </p:nvSpPr>
        <p:spPr>
          <a:xfrm>
            <a:off x="1978391" y="2201069"/>
            <a:ext cx="4000528" cy="523220"/>
          </a:xfrm>
          <a:prstGeom prst="rect">
            <a:avLst/>
          </a:prstGeom>
          <a:noFill/>
        </p:spPr>
        <p:txBody>
          <a:bodyPr wrap="square" rtlCol="0">
            <a:spAutoFit/>
          </a:bodyPr>
          <a:lstStyle/>
          <a:p>
            <a:r>
              <a:rPr lang="en-US" sz="2800" b="1" dirty="0">
                <a:solidFill>
                  <a:schemeClr val="accent6">
                    <a:lumMod val="75000"/>
                  </a:schemeClr>
                </a:solidFill>
                <a:latin typeface="Corbel" pitchFamily="34" charset="0"/>
              </a:rPr>
              <a:t>          Connectivity</a:t>
            </a:r>
          </a:p>
        </p:txBody>
      </p:sp>
      <p:sp>
        <p:nvSpPr>
          <p:cNvPr id="12" name="TextBox 11"/>
          <p:cNvSpPr txBox="1"/>
          <p:nvPr/>
        </p:nvSpPr>
        <p:spPr>
          <a:xfrm>
            <a:off x="6438872" y="2129676"/>
            <a:ext cx="4000528" cy="523220"/>
          </a:xfrm>
          <a:prstGeom prst="rect">
            <a:avLst/>
          </a:prstGeom>
          <a:noFill/>
        </p:spPr>
        <p:txBody>
          <a:bodyPr wrap="square" rtlCol="0">
            <a:spAutoFit/>
          </a:bodyPr>
          <a:lstStyle/>
          <a:p>
            <a:r>
              <a:rPr lang="en-US" sz="2800" b="1" dirty="0">
                <a:solidFill>
                  <a:schemeClr val="accent6">
                    <a:lumMod val="75000"/>
                  </a:schemeClr>
                </a:solidFill>
                <a:latin typeface="Corbel" pitchFamily="34" charset="0"/>
              </a:rPr>
              <a:t>            Access</a:t>
            </a:r>
          </a:p>
        </p:txBody>
      </p:sp>
      <p:sp>
        <p:nvSpPr>
          <p:cNvPr id="13" name="Freeform 2"/>
          <p:cNvSpPr>
            <a:spLocks/>
          </p:cNvSpPr>
          <p:nvPr/>
        </p:nvSpPr>
        <p:spPr bwMode="blackWhite">
          <a:xfrm>
            <a:off x="1959429" y="2721668"/>
            <a:ext cx="4643470" cy="2644246"/>
          </a:xfrm>
          <a:custGeom>
            <a:avLst/>
            <a:gdLst>
              <a:gd name="T0" fmla="*/ 2147483647 w 1934"/>
              <a:gd name="T1" fmla="*/ 2147483647 h 1970"/>
              <a:gd name="T2" fmla="*/ 0 w 1934"/>
              <a:gd name="T3" fmla="*/ 2147483647 h 1970"/>
              <a:gd name="T4" fmla="*/ 0 w 1934"/>
              <a:gd name="T5" fmla="*/ 0 h 1970"/>
              <a:gd name="T6" fmla="*/ 2147483647 w 1934"/>
              <a:gd name="T7" fmla="*/ 0 h 1970"/>
              <a:gd name="T8" fmla="*/ 2147483647 w 1934"/>
              <a:gd name="T9" fmla="*/ 2147483647 h 1970"/>
              <a:gd name="T10" fmla="*/ 2147483647 w 1934"/>
              <a:gd name="T11" fmla="*/ 2147483647 h 1970"/>
              <a:gd name="T12" fmla="*/ 2147483647 w 1934"/>
              <a:gd name="T13" fmla="*/ 2147483647 h 1970"/>
              <a:gd name="T14" fmla="*/ 2147483647 w 1934"/>
              <a:gd name="T15" fmla="*/ 2147483647 h 1970"/>
              <a:gd name="T16" fmla="*/ 2147483647 w 1934"/>
              <a:gd name="T17" fmla="*/ 2147483647 h 1970"/>
              <a:gd name="T18" fmla="*/ 2147483647 w 1934"/>
              <a:gd name="T19" fmla="*/ 2147483647 h 1970"/>
              <a:gd name="T20" fmla="*/ 2147483647 w 1934"/>
              <a:gd name="T21" fmla="*/ 2147483647 h 1970"/>
              <a:gd name="T22" fmla="*/ 2147483647 w 1934"/>
              <a:gd name="T23" fmla="*/ 2147483647 h 1970"/>
              <a:gd name="T24" fmla="*/ 2147483647 w 1934"/>
              <a:gd name="T25" fmla="*/ 2147483647 h 1970"/>
              <a:gd name="T26" fmla="*/ 2147483647 w 1934"/>
              <a:gd name="T27" fmla="*/ 2147483647 h 1970"/>
              <a:gd name="T28" fmla="*/ 2147483647 w 1934"/>
              <a:gd name="T29" fmla="*/ 2147483647 h 1970"/>
              <a:gd name="T30" fmla="*/ 2147483647 w 1934"/>
              <a:gd name="T31" fmla="*/ 2147483647 h 197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34"/>
              <a:gd name="T49" fmla="*/ 0 h 1970"/>
              <a:gd name="T50" fmla="*/ 1934 w 1934"/>
              <a:gd name="T51" fmla="*/ 1970 h 197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34" h="1970">
                <a:moveTo>
                  <a:pt x="1518" y="1969"/>
                </a:moveTo>
                <a:lnTo>
                  <a:pt x="0" y="1969"/>
                </a:lnTo>
                <a:lnTo>
                  <a:pt x="0" y="0"/>
                </a:lnTo>
                <a:lnTo>
                  <a:pt x="1699" y="0"/>
                </a:lnTo>
                <a:lnTo>
                  <a:pt x="1648" y="525"/>
                </a:lnTo>
                <a:lnTo>
                  <a:pt x="1734" y="525"/>
                </a:lnTo>
                <a:lnTo>
                  <a:pt x="1734" y="276"/>
                </a:lnTo>
                <a:lnTo>
                  <a:pt x="1933" y="703"/>
                </a:lnTo>
                <a:lnTo>
                  <a:pt x="1734" y="1104"/>
                </a:lnTo>
                <a:lnTo>
                  <a:pt x="1734" y="855"/>
                </a:lnTo>
                <a:lnTo>
                  <a:pt x="1622" y="855"/>
                </a:lnTo>
                <a:lnTo>
                  <a:pt x="1596" y="1104"/>
                </a:lnTo>
                <a:lnTo>
                  <a:pt x="1596" y="864"/>
                </a:lnTo>
                <a:lnTo>
                  <a:pt x="1397" y="1256"/>
                </a:lnTo>
                <a:lnTo>
                  <a:pt x="1556" y="1597"/>
                </a:lnTo>
                <a:lnTo>
                  <a:pt x="1518" y="1969"/>
                </a:lnTo>
              </a:path>
            </a:pathLst>
          </a:custGeom>
          <a:solidFill>
            <a:schemeClr val="accent1">
              <a:lumMod val="40000"/>
              <a:lumOff val="60000"/>
            </a:schemeClr>
          </a:solidFill>
        </p:spPr>
        <p:txBody>
          <a:bodyPr vert="horz" rtlCol="0" anchor="t">
            <a:noAutofit/>
          </a:bodyPr>
          <a:lstStyle/>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kern="0" dirty="0">
                <a:solidFill>
                  <a:srgbClr val="002060"/>
                </a:solidFill>
                <a:latin typeface="Corbel" pitchFamily="34" charset="0"/>
              </a:rPr>
              <a:t>Mostly subsidy provision</a:t>
            </a:r>
          </a:p>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kern="0" dirty="0">
                <a:solidFill>
                  <a:srgbClr val="002060"/>
                </a:solidFill>
                <a:latin typeface="Corbel" pitchFamily="34" charset="0"/>
              </a:rPr>
              <a:t>Lowering the entry level in rural    areas</a:t>
            </a:r>
          </a:p>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kern="0" dirty="0">
                <a:solidFill>
                  <a:srgbClr val="002060"/>
                </a:solidFill>
                <a:latin typeface="Corbel" pitchFamily="34" charset="0"/>
              </a:rPr>
              <a:t>Increase availability of                 services </a:t>
            </a:r>
          </a:p>
        </p:txBody>
      </p:sp>
      <p:sp>
        <p:nvSpPr>
          <p:cNvPr id="14" name="Freeform 3"/>
          <p:cNvSpPr>
            <a:spLocks/>
          </p:cNvSpPr>
          <p:nvPr/>
        </p:nvSpPr>
        <p:spPr bwMode="blackWhite">
          <a:xfrm>
            <a:off x="5323242" y="2721668"/>
            <a:ext cx="4786346" cy="2616912"/>
          </a:xfrm>
          <a:custGeom>
            <a:avLst/>
            <a:gdLst>
              <a:gd name="T0" fmla="*/ 2147483647 w 1934"/>
              <a:gd name="T1" fmla="*/ 0 h 1970"/>
              <a:gd name="T2" fmla="*/ 2147483647 w 1934"/>
              <a:gd name="T3" fmla="*/ 0 h 1970"/>
              <a:gd name="T4" fmla="*/ 2147483647 w 1934"/>
              <a:gd name="T5" fmla="*/ 2147483647 h 1970"/>
              <a:gd name="T6" fmla="*/ 2147483647 w 1934"/>
              <a:gd name="T7" fmla="*/ 2147483647 h 1970"/>
              <a:gd name="T8" fmla="*/ 2147483647 w 1934"/>
              <a:gd name="T9" fmla="*/ 2147483647 h 1970"/>
              <a:gd name="T10" fmla="*/ 2147483647 w 1934"/>
              <a:gd name="T11" fmla="*/ 2147483647 h 1970"/>
              <a:gd name="T12" fmla="*/ 2147483647 w 1934"/>
              <a:gd name="T13" fmla="*/ 2147483647 h 1970"/>
              <a:gd name="T14" fmla="*/ 0 w 1934"/>
              <a:gd name="T15" fmla="*/ 2147483647 h 1970"/>
              <a:gd name="T16" fmla="*/ 2147483647 w 1934"/>
              <a:gd name="T17" fmla="*/ 2147483647 h 1970"/>
              <a:gd name="T18" fmla="*/ 2147483647 w 1934"/>
              <a:gd name="T19" fmla="*/ 2147483647 h 1970"/>
              <a:gd name="T20" fmla="*/ 2147483647 w 1934"/>
              <a:gd name="T21" fmla="*/ 2147483647 h 1970"/>
              <a:gd name="T22" fmla="*/ 2147483647 w 1934"/>
              <a:gd name="T23" fmla="*/ 2147483647 h 1970"/>
              <a:gd name="T24" fmla="*/ 2147483647 w 1934"/>
              <a:gd name="T25" fmla="*/ 2147483647 h 1970"/>
              <a:gd name="T26" fmla="*/ 2147483647 w 1934"/>
              <a:gd name="T27" fmla="*/ 2147483647 h 1970"/>
              <a:gd name="T28" fmla="*/ 2147483647 w 1934"/>
              <a:gd name="T29" fmla="*/ 2147483647 h 1970"/>
              <a:gd name="T30" fmla="*/ 2147483647 w 1934"/>
              <a:gd name="T31" fmla="*/ 0 h 197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34"/>
              <a:gd name="T49" fmla="*/ 0 h 1970"/>
              <a:gd name="T50" fmla="*/ 1934 w 1934"/>
              <a:gd name="T51" fmla="*/ 1970 h 197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34" h="1970">
                <a:moveTo>
                  <a:pt x="414" y="0"/>
                </a:moveTo>
                <a:lnTo>
                  <a:pt x="1933" y="0"/>
                </a:lnTo>
                <a:lnTo>
                  <a:pt x="1933" y="1969"/>
                </a:lnTo>
                <a:lnTo>
                  <a:pt x="241" y="1969"/>
                </a:lnTo>
                <a:lnTo>
                  <a:pt x="284" y="1434"/>
                </a:lnTo>
                <a:lnTo>
                  <a:pt x="198" y="1434"/>
                </a:lnTo>
                <a:lnTo>
                  <a:pt x="198" y="1683"/>
                </a:lnTo>
                <a:lnTo>
                  <a:pt x="0" y="1265"/>
                </a:lnTo>
                <a:lnTo>
                  <a:pt x="198" y="864"/>
                </a:lnTo>
                <a:lnTo>
                  <a:pt x="198" y="1113"/>
                </a:lnTo>
                <a:lnTo>
                  <a:pt x="310" y="1113"/>
                </a:lnTo>
                <a:lnTo>
                  <a:pt x="345" y="864"/>
                </a:lnTo>
                <a:lnTo>
                  <a:pt x="336" y="1095"/>
                </a:lnTo>
                <a:lnTo>
                  <a:pt x="535" y="694"/>
                </a:lnTo>
                <a:lnTo>
                  <a:pt x="379" y="374"/>
                </a:lnTo>
                <a:lnTo>
                  <a:pt x="414" y="0"/>
                </a:lnTo>
              </a:path>
            </a:pathLst>
          </a:custGeom>
          <a:solidFill>
            <a:schemeClr val="tx2">
              <a:lumMod val="60000"/>
              <a:lumOff val="40000"/>
            </a:schemeClr>
          </a:solidFill>
        </p:spPr>
        <p:txBody>
          <a:bodyPr vert="horz" rtlCol="0" anchor="ctr">
            <a:noAutofit/>
          </a:bodyPr>
          <a:lstStyle/>
          <a:p>
            <a:pPr marL="465138" indent="-465138">
              <a:lnSpc>
                <a:spcPct val="114000"/>
              </a:lnSpc>
              <a:spcBef>
                <a:spcPts val="600"/>
              </a:spcBef>
              <a:spcAft>
                <a:spcPts val="600"/>
              </a:spcAft>
              <a:buClr>
                <a:srgbClr val="475A8D">
                  <a:lumMod val="50000"/>
                </a:srgbClr>
              </a:buClr>
              <a:buSzPct val="75000"/>
              <a:buFont typeface="Wingdings" pitchFamily="2" charset="2"/>
              <a:buChar char="q"/>
              <a:defRPr/>
            </a:pPr>
            <a:endParaRPr lang="en-GB" sz="2000" b="1" kern="0" dirty="0">
              <a:solidFill>
                <a:srgbClr val="002060"/>
              </a:solidFill>
              <a:latin typeface="Corbel" pitchFamily="34" charset="0"/>
            </a:endParaRPr>
          </a:p>
        </p:txBody>
      </p:sp>
      <p:sp>
        <p:nvSpPr>
          <p:cNvPr id="17" name="TextBox 16"/>
          <p:cNvSpPr txBox="1"/>
          <p:nvPr/>
        </p:nvSpPr>
        <p:spPr>
          <a:xfrm>
            <a:off x="6664718" y="2675820"/>
            <a:ext cx="3548836" cy="3043910"/>
          </a:xfrm>
          <a:prstGeom prst="rect">
            <a:avLst/>
          </a:prstGeom>
          <a:solidFill>
            <a:schemeClr val="tx2">
              <a:lumMod val="60000"/>
              <a:lumOff val="40000"/>
            </a:schemeClr>
          </a:solidFill>
        </p:spPr>
        <p:txBody>
          <a:bodyPr wrap="square" rtlCol="0">
            <a:spAutoFit/>
          </a:bodyPr>
          <a:lstStyle/>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dirty="0">
                <a:solidFill>
                  <a:srgbClr val="002060"/>
                </a:solidFill>
                <a:latin typeface="Corbel" pitchFamily="34" charset="0"/>
              </a:rPr>
              <a:t>Mostly grant provision</a:t>
            </a:r>
          </a:p>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dirty="0">
                <a:solidFill>
                  <a:srgbClr val="002060"/>
                </a:solidFill>
                <a:latin typeface="Corbel" pitchFamily="34" charset="0"/>
              </a:rPr>
              <a:t>Create demand</a:t>
            </a:r>
          </a:p>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dirty="0">
                <a:solidFill>
                  <a:srgbClr val="002060"/>
                </a:solidFill>
                <a:latin typeface="Corbel" pitchFamily="34" charset="0"/>
              </a:rPr>
              <a:t>Result in viability of projects</a:t>
            </a:r>
          </a:p>
          <a:p>
            <a:pPr marL="284163" indent="-284163">
              <a:lnSpc>
                <a:spcPct val="114000"/>
              </a:lnSpc>
              <a:spcBef>
                <a:spcPts val="600"/>
              </a:spcBef>
              <a:spcAft>
                <a:spcPts val="600"/>
              </a:spcAft>
              <a:buClr>
                <a:srgbClr val="475A8D">
                  <a:lumMod val="50000"/>
                </a:srgbClr>
              </a:buClr>
              <a:buSzPct val="75000"/>
              <a:buFont typeface="Wingdings" pitchFamily="2" charset="2"/>
              <a:buChar char="q"/>
              <a:defRPr/>
            </a:pPr>
            <a:r>
              <a:rPr lang="en-GB" sz="2000" b="1" dirty="0">
                <a:solidFill>
                  <a:srgbClr val="002060"/>
                </a:solidFill>
                <a:latin typeface="Corbel" pitchFamily="34" charset="0"/>
              </a:rPr>
              <a:t>Sustainability of projects by the new “digital lifestyle’’</a:t>
            </a:r>
          </a:p>
          <a:p>
            <a:endParaRPr lang="en-US" sz="2000" dirty="0">
              <a:solidFill>
                <a:prstClr val="black"/>
              </a:solidFill>
              <a:latin typeface="Tw Cen MT"/>
            </a:endParaRPr>
          </a:p>
        </p:txBody>
      </p:sp>
      <p:sp>
        <p:nvSpPr>
          <p:cNvPr id="18" name="Rectangle 22"/>
          <p:cNvSpPr>
            <a:spLocks noChangeArrowheads="1"/>
          </p:cNvSpPr>
          <p:nvPr/>
        </p:nvSpPr>
        <p:spPr bwMode="auto">
          <a:xfrm>
            <a:off x="1888048" y="5440049"/>
            <a:ext cx="4096406" cy="1014607"/>
          </a:xfrm>
          <a:prstGeom prst="rect">
            <a:avLst/>
          </a:prstGeom>
          <a:solidFill>
            <a:srgbClr val="00338D"/>
          </a:solidFill>
          <a:ln w="9525" algn="ctr">
            <a:solidFill>
              <a:srgbClr val="0C2D83"/>
            </a:solidFill>
            <a:round/>
            <a:headEnd/>
            <a:tailEnd/>
          </a:ln>
        </p:spPr>
        <p:txBody>
          <a:bodyPr anchor="ctr"/>
          <a:lstStyle/>
          <a:p>
            <a:pPr algn="ctr">
              <a:defRPr/>
            </a:pPr>
            <a:r>
              <a:rPr lang="en-US" sz="1200" b="1" dirty="0">
                <a:solidFill>
                  <a:srgbClr val="FFFF00"/>
                </a:solidFill>
                <a:latin typeface="Bell MT" panose="02020503060305020303" pitchFamily="18" charset="0"/>
              </a:rPr>
              <a:t>BTRAIN (Backbone Transmission Infrastructure)</a:t>
            </a:r>
          </a:p>
          <a:p>
            <a:pPr algn="ctr">
              <a:defRPr/>
            </a:pPr>
            <a:r>
              <a:rPr lang="en-US" sz="1200" b="1" dirty="0">
                <a:solidFill>
                  <a:srgbClr val="FFFF00"/>
                </a:solidFill>
                <a:latin typeface="Bell MT" panose="02020503060305020303" pitchFamily="18" charset="0"/>
              </a:rPr>
              <a:t>AMPE (Accelerated Mobile Expansion Programme) – BTS</a:t>
            </a:r>
          </a:p>
          <a:p>
            <a:pPr algn="ctr">
              <a:defRPr/>
            </a:pPr>
            <a:r>
              <a:rPr lang="en-US" sz="1200" b="1" dirty="0" err="1">
                <a:solidFill>
                  <a:srgbClr val="FFFF00"/>
                </a:solidFill>
                <a:latin typeface="Bell MT" panose="02020503060305020303" pitchFamily="18" charset="0"/>
              </a:rPr>
              <a:t>UnICC</a:t>
            </a:r>
            <a:r>
              <a:rPr lang="en-US" sz="1200" b="1" dirty="0">
                <a:solidFill>
                  <a:srgbClr val="FFFF00"/>
                </a:solidFill>
                <a:latin typeface="Bell MT" panose="02020503060305020303" pitchFamily="18" charset="0"/>
              </a:rPr>
              <a:t> (University Inter Campus Connectivity)</a:t>
            </a:r>
          </a:p>
          <a:p>
            <a:pPr algn="ctr">
              <a:defRPr/>
            </a:pPr>
            <a:r>
              <a:rPr lang="en-US" sz="1200" b="1" dirty="0" err="1">
                <a:solidFill>
                  <a:srgbClr val="FFFF00"/>
                </a:solidFill>
                <a:latin typeface="Bell MT" panose="02020503060305020303" pitchFamily="18" charset="0"/>
              </a:rPr>
              <a:t>RuBI</a:t>
            </a:r>
            <a:r>
              <a:rPr lang="en-US" sz="1200" b="1" dirty="0">
                <a:solidFill>
                  <a:srgbClr val="FFFF00"/>
                </a:solidFill>
                <a:latin typeface="Bell MT" panose="02020503060305020303" pitchFamily="18" charset="0"/>
              </a:rPr>
              <a:t> (Rural Broadband Initiative)</a:t>
            </a:r>
          </a:p>
          <a:p>
            <a:pPr algn="ctr">
              <a:defRPr/>
            </a:pPr>
            <a:endParaRPr lang="en-US" sz="1200" b="1" dirty="0">
              <a:solidFill>
                <a:srgbClr val="FFFF00"/>
              </a:solidFill>
              <a:latin typeface="Bell MT" panose="02020503060305020303" pitchFamily="18" charset="0"/>
            </a:endParaRPr>
          </a:p>
        </p:txBody>
      </p:sp>
      <p:sp>
        <p:nvSpPr>
          <p:cNvPr id="19" name="Rectangle 22"/>
          <p:cNvSpPr>
            <a:spLocks noChangeArrowheads="1"/>
          </p:cNvSpPr>
          <p:nvPr/>
        </p:nvSpPr>
        <p:spPr bwMode="auto">
          <a:xfrm>
            <a:off x="6210300" y="5440049"/>
            <a:ext cx="3982208" cy="1014607"/>
          </a:xfrm>
          <a:prstGeom prst="rect">
            <a:avLst/>
          </a:prstGeom>
          <a:solidFill>
            <a:srgbClr val="00338D"/>
          </a:solidFill>
          <a:ln w="9525" algn="ctr">
            <a:solidFill>
              <a:srgbClr val="0C2D83"/>
            </a:solidFill>
            <a:round/>
            <a:headEnd/>
            <a:tailEnd/>
          </a:ln>
        </p:spPr>
        <p:txBody>
          <a:bodyPr anchor="ctr"/>
          <a:lstStyle/>
          <a:p>
            <a:pPr algn="ctr">
              <a:defRPr/>
            </a:pPr>
            <a:endParaRPr lang="en-US" sz="1200" b="1" dirty="0">
              <a:solidFill>
                <a:srgbClr val="FFFF00"/>
              </a:solidFill>
              <a:latin typeface="Bell MT" panose="02020503060305020303" pitchFamily="18" charset="0"/>
            </a:endParaRPr>
          </a:p>
          <a:p>
            <a:pPr algn="ctr">
              <a:defRPr/>
            </a:pPr>
            <a:endParaRPr lang="en-US" sz="1200" b="1" dirty="0">
              <a:solidFill>
                <a:srgbClr val="FFFF00"/>
              </a:solidFill>
              <a:latin typeface="Bell MT" panose="02020503060305020303" pitchFamily="18" charset="0"/>
            </a:endParaRPr>
          </a:p>
          <a:p>
            <a:pPr algn="ctr">
              <a:defRPr/>
            </a:pPr>
            <a:r>
              <a:rPr lang="en-US" sz="1200" b="1" dirty="0">
                <a:solidFill>
                  <a:srgbClr val="FFFF00"/>
                </a:solidFill>
                <a:latin typeface="Bell MT" panose="02020503060305020303" pitchFamily="18" charset="0"/>
              </a:rPr>
              <a:t>SKC - School  Knowledge Centre</a:t>
            </a:r>
          </a:p>
          <a:p>
            <a:pPr algn="ctr">
              <a:defRPr/>
            </a:pPr>
            <a:r>
              <a:rPr lang="en-US" sz="1200" b="1" dirty="0">
                <a:solidFill>
                  <a:srgbClr val="FFFF00"/>
                </a:solidFill>
                <a:latin typeface="Bell MT" panose="02020503060305020303" pitchFamily="18" charset="0"/>
              </a:rPr>
              <a:t>TIKC -Tertiary Institutions Knowledge Centre</a:t>
            </a:r>
          </a:p>
          <a:p>
            <a:pPr algn="ctr">
              <a:defRPr/>
            </a:pPr>
            <a:r>
              <a:rPr lang="en-US" sz="1200" b="1" dirty="0">
                <a:solidFill>
                  <a:srgbClr val="FFFF00"/>
                </a:solidFill>
                <a:latin typeface="Bell MT" panose="02020503060305020303" pitchFamily="18" charset="0"/>
              </a:rPr>
              <a:t>CRC – Community Resource Centre</a:t>
            </a:r>
          </a:p>
          <a:p>
            <a:pPr algn="ctr">
              <a:defRPr/>
            </a:pPr>
            <a:r>
              <a:rPr lang="en-US" sz="1200" b="1" dirty="0">
                <a:solidFill>
                  <a:srgbClr val="FFFF00"/>
                </a:solidFill>
                <a:latin typeface="Bell MT" panose="02020503060305020303" pitchFamily="18" charset="0"/>
              </a:rPr>
              <a:t>IRC – Information Resource Centre</a:t>
            </a:r>
          </a:p>
          <a:p>
            <a:pPr algn="ctr">
              <a:defRPr/>
            </a:pPr>
            <a:r>
              <a:rPr lang="en-US" sz="1200" b="1" dirty="0" smtClean="0">
                <a:solidFill>
                  <a:srgbClr val="FFFF00"/>
                </a:solidFill>
                <a:latin typeface="Bell MT" panose="02020503060305020303" pitchFamily="18" charset="0"/>
              </a:rPr>
              <a:t>E-Accessibility</a:t>
            </a:r>
            <a:endParaRPr lang="en-US" sz="1200" b="1" dirty="0">
              <a:solidFill>
                <a:srgbClr val="FFFF00"/>
              </a:solidFill>
              <a:latin typeface="Bell MT" panose="02020503060305020303" pitchFamily="18" charset="0"/>
            </a:endParaRPr>
          </a:p>
          <a:p>
            <a:pPr algn="ctr">
              <a:defRPr/>
            </a:pPr>
            <a:endParaRPr lang="en-US" sz="1200" b="1" dirty="0">
              <a:solidFill>
                <a:srgbClr val="FFFF00"/>
              </a:solidFill>
              <a:latin typeface="Bell MT" panose="02020503060305020303" pitchFamily="18" charset="0"/>
            </a:endParaRPr>
          </a:p>
          <a:p>
            <a:pPr algn="ctr">
              <a:defRPr/>
            </a:pPr>
            <a:endParaRPr lang="en-US" b="1" dirty="0">
              <a:solidFill>
                <a:srgbClr val="FFFF00"/>
              </a:solidFill>
              <a:latin typeface="Corbel" pitchFamily="34" charset="0"/>
            </a:endParaRPr>
          </a:p>
        </p:txBody>
      </p:sp>
      <p:sp>
        <p:nvSpPr>
          <p:cNvPr id="20" name="Rectangle 2"/>
          <p:cNvSpPr txBox="1">
            <a:spLocks noChangeArrowheads="1"/>
          </p:cNvSpPr>
          <p:nvPr/>
        </p:nvSpPr>
        <p:spPr>
          <a:xfrm>
            <a:off x="1866584" y="215560"/>
            <a:ext cx="9323294" cy="762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smtClean="0">
                <a:latin typeface="Berlin Sans FB Demi" pitchFamily="34" charset="0"/>
              </a:rPr>
              <a:t>Programmes</a:t>
            </a:r>
            <a:r>
              <a:rPr lang="en-US" dirty="0" smtClean="0">
                <a:latin typeface="Berlin Sans FB Demi" pitchFamily="34" charset="0"/>
              </a:rPr>
              <a:t> and Projects</a:t>
            </a:r>
            <a:endParaRPr lang="en-US" dirty="0">
              <a:latin typeface="Berlin Sans FB Demi" pitchFamily="34" charset="0"/>
            </a:endParaRPr>
          </a:p>
        </p:txBody>
      </p:sp>
    </p:spTree>
    <p:extLst>
      <p:ext uri="{BB962C8B-B14F-4D97-AF65-F5344CB8AC3E}">
        <p14:creationId xmlns:p14="http://schemas.microsoft.com/office/powerpoint/2010/main" val="2110426562"/>
      </p:ext>
    </p:extLst>
  </p:cSld>
  <p:clrMapOvr>
    <a:masterClrMapping/>
  </p:clrMapOvr>
  <p:transition>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Approach/Methodology</a:t>
            </a:r>
            <a:endParaRPr lang="en-GB" dirty="0"/>
          </a:p>
        </p:txBody>
      </p:sp>
      <p:sp>
        <p:nvSpPr>
          <p:cNvPr id="3" name="Text Placeholder 2"/>
          <p:cNvSpPr>
            <a:spLocks noGrp="1"/>
          </p:cNvSpPr>
          <p:nvPr>
            <p:ph type="body" idx="1"/>
          </p:nvPr>
        </p:nvSpPr>
        <p:spPr/>
        <p:txBody>
          <a:bodyPr/>
          <a:lstStyle/>
          <a:p>
            <a:r>
              <a:rPr lang="en-US" dirty="0" smtClean="0"/>
              <a:t>Nigerian Communications Commission (NCC)</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3903581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987244" y="570699"/>
            <a:ext cx="9601200" cy="585069"/>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r>
              <a:rPr lang="en-US" dirty="0" smtClean="0"/>
              <a:t>Implementation Approach and Methodology</a:t>
            </a:r>
            <a:endParaRPr lang="en-US" dirty="0"/>
          </a:p>
        </p:txBody>
      </p:sp>
      <p:sp>
        <p:nvSpPr>
          <p:cNvPr id="3" name="TextBox 2"/>
          <p:cNvSpPr txBox="1"/>
          <p:nvPr/>
        </p:nvSpPr>
        <p:spPr>
          <a:xfrm>
            <a:off x="987350" y="1163905"/>
            <a:ext cx="9601093" cy="6063198"/>
          </a:xfrm>
          <a:prstGeom prst="rect">
            <a:avLst/>
          </a:prstGeom>
          <a:noFill/>
        </p:spPr>
        <p:txBody>
          <a:bodyPr wrap="square" rtlCol="0">
            <a:spAutoFit/>
          </a:bodyPr>
          <a:lstStyle/>
          <a:p>
            <a:pPr algn="just"/>
            <a:endParaRPr lang="en-US" sz="1600" dirty="0" smtClean="0"/>
          </a:p>
          <a:p>
            <a:pPr algn="just"/>
            <a:r>
              <a:rPr lang="en-US" sz="1600" dirty="0" smtClean="0"/>
              <a:t>The communications industry is a very dynamic industry. To keep up with this dynamism, Commission has adopted the following approaches to ensure implementation of its mandates:</a:t>
            </a:r>
          </a:p>
          <a:p>
            <a:pPr algn="just"/>
            <a:r>
              <a:rPr lang="en-US" sz="1600" dirty="0" smtClean="0"/>
              <a:t> </a:t>
            </a:r>
          </a:p>
          <a:p>
            <a:pPr algn="just"/>
            <a:r>
              <a:rPr lang="en-US" sz="1600" b="1" dirty="0" smtClean="0"/>
              <a:t>1.	</a:t>
            </a:r>
            <a:r>
              <a:rPr lang="en-US" sz="2000" b="1" dirty="0" smtClean="0"/>
              <a:t>Development of Five (5) Strategic Management Plan</a:t>
            </a:r>
          </a:p>
          <a:p>
            <a:pPr algn="just">
              <a:buClr>
                <a:schemeClr val="accent1"/>
              </a:buClr>
            </a:pPr>
            <a:r>
              <a:rPr lang="en-US" sz="2000" b="1" dirty="0" smtClean="0"/>
              <a:t>	T</a:t>
            </a:r>
            <a:r>
              <a:rPr lang="en-US" sz="2000" dirty="0" smtClean="0"/>
              <a:t>his enables the Commission to </a:t>
            </a:r>
            <a:r>
              <a:rPr lang="en-US" sz="2000" dirty="0" err="1" smtClean="0"/>
              <a:t>prioritise</a:t>
            </a:r>
            <a:r>
              <a:rPr lang="en-US" sz="2000" dirty="0" smtClean="0"/>
              <a:t>, </a:t>
            </a:r>
            <a:r>
              <a:rPr lang="en-US" sz="2000" dirty="0"/>
              <a:t>focus energy and resources, </a:t>
            </a:r>
            <a:r>
              <a:rPr lang="en-US" sz="2000" dirty="0" smtClean="0"/>
              <a:t>	ensure all stakeholders</a:t>
            </a:r>
            <a:r>
              <a:rPr lang="en-US" sz="2000" dirty="0"/>
              <a:t> are working </a:t>
            </a:r>
            <a:r>
              <a:rPr lang="en-US" sz="2000" dirty="0" smtClean="0"/>
              <a:t>towards the actualization of the our 	mandate. Currently, we have a five year plan (2014 – 2018), </a:t>
            </a:r>
            <a:r>
              <a:rPr lang="en-US" sz="2000" dirty="0"/>
              <a:t>with the </a:t>
            </a:r>
            <a:r>
              <a:rPr lang="en-US" sz="2000" dirty="0" smtClean="0"/>
              <a:t>	overarching </a:t>
            </a:r>
            <a:r>
              <a:rPr lang="en-US" sz="2000" dirty="0"/>
              <a:t>objective of “improving Stakeholders satisfaction” in all </a:t>
            </a:r>
            <a:r>
              <a:rPr lang="en-US" sz="2000" dirty="0" smtClean="0"/>
              <a:t>frontier.</a:t>
            </a:r>
          </a:p>
          <a:p>
            <a:pPr algn="just">
              <a:buClr>
                <a:schemeClr val="accent1"/>
              </a:buClr>
            </a:pPr>
            <a:endParaRPr lang="en-US" sz="2000" dirty="0" smtClean="0"/>
          </a:p>
          <a:p>
            <a:pPr algn="just">
              <a:buClr>
                <a:schemeClr val="accent1"/>
              </a:buClr>
            </a:pPr>
            <a:r>
              <a:rPr lang="en-US" sz="2000" b="1" dirty="0" smtClean="0"/>
              <a:t>2.	Licensing Framework</a:t>
            </a:r>
          </a:p>
          <a:p>
            <a:pPr algn="just">
              <a:buClr>
                <a:schemeClr val="accent1"/>
              </a:buClr>
            </a:pPr>
            <a:r>
              <a:rPr lang="en-US" sz="2000" b="1" dirty="0" smtClean="0"/>
              <a:t> 	</a:t>
            </a:r>
            <a:r>
              <a:rPr lang="en-US" sz="2000" dirty="0" smtClean="0"/>
              <a:t>Licensing </a:t>
            </a:r>
            <a:r>
              <a:rPr lang="en-US" sz="2000" dirty="0"/>
              <a:t>is one of the key instruments for the </a:t>
            </a:r>
            <a:r>
              <a:rPr lang="en-US" sz="2000" dirty="0" smtClean="0"/>
              <a:t>	actualization </a:t>
            </a:r>
            <a:r>
              <a:rPr lang="en-US" sz="2000" dirty="0"/>
              <a:t>of the </a:t>
            </a:r>
            <a:r>
              <a:rPr lang="en-US" sz="2000" dirty="0" smtClean="0"/>
              <a:t>	Commission’s </a:t>
            </a:r>
            <a:r>
              <a:rPr lang="en-US" sz="2000" dirty="0"/>
              <a:t>mandate of regulating and promoting </a:t>
            </a:r>
            <a:r>
              <a:rPr lang="en-US" sz="2000" dirty="0" smtClean="0"/>
              <a:t>private </a:t>
            </a:r>
            <a:r>
              <a:rPr lang="en-US" sz="2000" dirty="0"/>
              <a:t>sector </a:t>
            </a:r>
            <a:r>
              <a:rPr lang="en-US" sz="2000" dirty="0" smtClean="0"/>
              <a:t>	participation </a:t>
            </a:r>
            <a:r>
              <a:rPr lang="en-US" sz="2000" dirty="0"/>
              <a:t>in the deregulated communications industry.  </a:t>
            </a:r>
            <a:r>
              <a:rPr lang="en-US" sz="2000" dirty="0" smtClean="0"/>
              <a:t>Our </a:t>
            </a:r>
            <a:r>
              <a:rPr lang="en-US" sz="2000" dirty="0"/>
              <a:t>licensing </a:t>
            </a:r>
            <a:r>
              <a:rPr lang="en-US" sz="2000" dirty="0" smtClean="0"/>
              <a:t>	framework </a:t>
            </a:r>
            <a:r>
              <a:rPr lang="en-US" sz="2000" dirty="0"/>
              <a:t>ensure all operators of telecommunications </a:t>
            </a:r>
            <a:r>
              <a:rPr lang="en-US" sz="2000" dirty="0" smtClean="0"/>
              <a:t>services must 	obtain </a:t>
            </a:r>
            <a:r>
              <a:rPr lang="en-US" sz="2000" dirty="0"/>
              <a:t>a license before commencement of operations and </a:t>
            </a:r>
            <a:r>
              <a:rPr lang="en-US" sz="2000" dirty="0" smtClean="0"/>
              <a:t>must </a:t>
            </a:r>
            <a:r>
              <a:rPr lang="en-US" sz="2000" dirty="0"/>
              <a:t>comply with </a:t>
            </a:r>
            <a:r>
              <a:rPr lang="en-US" sz="2000" dirty="0" smtClean="0"/>
              <a:t>	the </a:t>
            </a:r>
            <a:r>
              <a:rPr lang="en-US" sz="2000" dirty="0"/>
              <a:t>stipulated requirements.  </a:t>
            </a:r>
          </a:p>
          <a:p>
            <a:pPr marL="457200" indent="-457200" algn="just">
              <a:buClr>
                <a:schemeClr val="accent1"/>
              </a:buClr>
              <a:buAutoNum type="arabicPeriod"/>
            </a:pPr>
            <a:endParaRPr lang="en-US" sz="2000" dirty="0" smtClean="0"/>
          </a:p>
          <a:p>
            <a:pPr marL="285750" indent="-285750" algn="just">
              <a:buClr>
                <a:schemeClr val="accent1"/>
              </a:buClr>
              <a:buFont typeface="Wingdings" panose="05000000000000000000" pitchFamily="2" charset="2"/>
              <a:buChar char="§"/>
            </a:pPr>
            <a:endParaRPr lang="en-US" sz="2400" dirty="0" smtClean="0"/>
          </a:p>
          <a:p>
            <a:pPr algn="just">
              <a:buClr>
                <a:schemeClr val="accent1"/>
              </a:buClr>
            </a:pPr>
            <a:endParaRPr lang="en-U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5" name="Slide Number Placeholder 4"/>
          <p:cNvSpPr>
            <a:spLocks noGrp="1"/>
          </p:cNvSpPr>
          <p:nvPr>
            <p:ph type="sldNum" sz="quarter" idx="12"/>
          </p:nvPr>
        </p:nvSpPr>
        <p:spPr>
          <a:xfrm>
            <a:off x="213834" y="6409031"/>
            <a:ext cx="918882" cy="222436"/>
          </a:xfrm>
        </p:spPr>
        <p:txBody>
          <a:bodyPr/>
          <a:lstStyle/>
          <a:p>
            <a:fld id="{E31375A4-56A4-47D6-9801-1991572033F7}" type="slidenum">
              <a:rPr lang="en-US" smtClean="0"/>
              <a:t>19</a:t>
            </a:fld>
            <a:endParaRPr lang="en-US" dirty="0"/>
          </a:p>
        </p:txBody>
      </p:sp>
    </p:spTree>
    <p:extLst>
      <p:ext uri="{BB962C8B-B14F-4D97-AF65-F5344CB8AC3E}">
        <p14:creationId xmlns:p14="http://schemas.microsoft.com/office/powerpoint/2010/main" val="4085075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285103"/>
            <a:ext cx="9601200" cy="4695567"/>
          </a:xfrm>
        </p:spPr>
        <p:txBody>
          <a:bodyPr numCol="1">
            <a:noAutofit/>
          </a:bodyPr>
          <a:lstStyle/>
          <a:p>
            <a:r>
              <a:rPr lang="en-US" sz="2400" dirty="0" smtClean="0"/>
              <a:t>Introduction</a:t>
            </a:r>
          </a:p>
          <a:p>
            <a:r>
              <a:rPr lang="en-US" sz="2400" dirty="0" smtClean="0"/>
              <a:t>Enabling laws</a:t>
            </a:r>
          </a:p>
          <a:p>
            <a:r>
              <a:rPr lang="en-US" sz="2400" dirty="0" smtClean="0"/>
              <a:t>Mandates of Nigerian Communications Commission </a:t>
            </a:r>
          </a:p>
          <a:p>
            <a:r>
              <a:rPr lang="en-US" sz="2400" dirty="0" smtClean="0"/>
              <a:t>Structure </a:t>
            </a:r>
            <a:r>
              <a:rPr lang="en-US" sz="2400" dirty="0"/>
              <a:t>of </a:t>
            </a:r>
            <a:r>
              <a:rPr lang="en-US" sz="2400" dirty="0" smtClean="0"/>
              <a:t>the </a:t>
            </a:r>
            <a:r>
              <a:rPr lang="en-US" sz="2400" dirty="0"/>
              <a:t>Nigerian Communications Commission</a:t>
            </a:r>
            <a:r>
              <a:rPr lang="en-US" sz="2400" dirty="0" smtClean="0"/>
              <a:t> </a:t>
            </a:r>
          </a:p>
          <a:p>
            <a:r>
              <a:rPr lang="en-US" sz="2400" dirty="0" smtClean="0"/>
              <a:t>Implementation approach and methodology</a:t>
            </a:r>
          </a:p>
          <a:p>
            <a:r>
              <a:rPr lang="en-US" sz="2400" dirty="0" smtClean="0"/>
              <a:t>Scorecards</a:t>
            </a:r>
          </a:p>
          <a:p>
            <a:r>
              <a:rPr lang="en-US" sz="2400" dirty="0" smtClean="0"/>
              <a:t>Challenges and possible solutions </a:t>
            </a:r>
          </a:p>
          <a:p>
            <a:r>
              <a:rPr lang="en-US" sz="2400" dirty="0" smtClean="0"/>
              <a:t>Conclusion</a:t>
            </a:r>
          </a:p>
          <a:p>
            <a:endParaRPr lang="en-US" sz="2400" dirty="0" smtClean="0"/>
          </a:p>
          <a:p>
            <a:endParaRPr lang="en-US" sz="2400" dirty="0" smtClean="0"/>
          </a:p>
          <a:p>
            <a:endParaRPr lang="en-US" sz="2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5" name="Slide Number Placeholder 4"/>
          <p:cNvSpPr>
            <a:spLocks noGrp="1"/>
          </p:cNvSpPr>
          <p:nvPr>
            <p:ph type="sldNum" sz="quarter" idx="12"/>
          </p:nvPr>
        </p:nvSpPr>
        <p:spPr>
          <a:xfrm>
            <a:off x="631624" y="6297813"/>
            <a:ext cx="918882" cy="222436"/>
          </a:xfrm>
        </p:spPr>
        <p:txBody>
          <a:bodyPr/>
          <a:lstStyle/>
          <a:p>
            <a:fld id="{E31375A4-56A4-47D6-9801-1991572033F7}" type="slidenum">
              <a:rPr lang="en-US" smtClean="0"/>
              <a:pPr/>
              <a:t>2</a:t>
            </a:fld>
            <a:endParaRPr lang="en-US" dirty="0"/>
          </a:p>
        </p:txBody>
      </p:sp>
      <p:sp>
        <p:nvSpPr>
          <p:cNvPr id="6" name="Title 1"/>
          <p:cNvSpPr txBox="1">
            <a:spLocks/>
          </p:cNvSpPr>
          <p:nvPr/>
        </p:nvSpPr>
        <p:spPr>
          <a:xfrm>
            <a:off x="1295400" y="385213"/>
            <a:ext cx="8094519" cy="89989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r>
              <a:rPr lang="en-US" sz="4400" dirty="0" smtClean="0"/>
              <a:t>Presentation Outline </a:t>
            </a:r>
            <a:endParaRPr lang="en-US" sz="4400" dirty="0"/>
          </a:p>
        </p:txBody>
      </p:sp>
    </p:spTree>
    <p:extLst>
      <p:ext uri="{BB962C8B-B14F-4D97-AF65-F5344CB8AC3E}">
        <p14:creationId xmlns:p14="http://schemas.microsoft.com/office/powerpoint/2010/main" val="3984617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39078" y="1434876"/>
            <a:ext cx="10062272" cy="4708981"/>
          </a:xfrm>
          <a:prstGeom prst="rect">
            <a:avLst/>
          </a:prstGeom>
          <a:noFill/>
        </p:spPr>
        <p:txBody>
          <a:bodyPr wrap="square" rtlCol="0">
            <a:spAutoFit/>
          </a:bodyPr>
          <a:lstStyle/>
          <a:p>
            <a:pPr algn="just"/>
            <a:r>
              <a:rPr lang="en-US" sz="2000" b="1" dirty="0" smtClean="0"/>
              <a:t>3. 	Regulations </a:t>
            </a:r>
            <a:r>
              <a:rPr lang="en-US" sz="2000" b="1" dirty="0"/>
              <a:t>and </a:t>
            </a:r>
            <a:r>
              <a:rPr lang="en-US" sz="2000" b="1" dirty="0" smtClean="0"/>
              <a:t>Guidelines</a:t>
            </a:r>
            <a:r>
              <a:rPr lang="en-US" sz="2000" dirty="0" smtClean="0"/>
              <a:t> </a:t>
            </a:r>
          </a:p>
          <a:p>
            <a:pPr algn="just"/>
            <a:r>
              <a:rPr lang="en-US" sz="2000" dirty="0" smtClean="0"/>
              <a:t>	The NCA 2003 empowers the Commission to issue Regulations and Guidelines 	on critical issues in the industry. Over the years, as technology and new 	business practices unfold, the Commission has issued a number of Regulations 	and Guidelines 	through </a:t>
            </a:r>
            <a:r>
              <a:rPr lang="en-GB" sz="2000" dirty="0" smtClean="0"/>
              <a:t>engagement with stakeholders </a:t>
            </a:r>
            <a:r>
              <a:rPr lang="en-GB" sz="2000" dirty="0"/>
              <a:t>from conception to </a:t>
            </a:r>
            <a:r>
              <a:rPr lang="en-GB" sz="2000" dirty="0" smtClean="0"/>
              <a:t>	actualisation</a:t>
            </a:r>
            <a:r>
              <a:rPr lang="en-US" sz="2000" dirty="0" smtClean="0"/>
              <a:t>. </a:t>
            </a:r>
            <a:r>
              <a:rPr lang="en-US" sz="2000" dirty="0"/>
              <a:t>These </a:t>
            </a:r>
            <a:r>
              <a:rPr lang="en-US" sz="2000" dirty="0" smtClean="0"/>
              <a:t>Regulations </a:t>
            </a:r>
            <a:r>
              <a:rPr lang="en-US" sz="2000" dirty="0"/>
              <a:t>and Guidelines can </a:t>
            </a:r>
            <a:r>
              <a:rPr lang="en-US" sz="2000" dirty="0" smtClean="0"/>
              <a:t>be found on our website.</a:t>
            </a:r>
          </a:p>
          <a:p>
            <a:pPr algn="just"/>
            <a:endParaRPr lang="en-US" sz="2000" dirty="0" smtClean="0"/>
          </a:p>
          <a:p>
            <a:pPr algn="just"/>
            <a:endParaRPr lang="en-US" sz="2000" dirty="0"/>
          </a:p>
          <a:p>
            <a:pPr marL="457200" indent="-457200" algn="just">
              <a:buAutoNum type="arabicPeriod" startAt="4"/>
            </a:pPr>
            <a:r>
              <a:rPr lang="en-US" sz="2000" b="1" dirty="0" smtClean="0"/>
              <a:t>      Compliance Monitoring</a:t>
            </a:r>
            <a:endParaRPr lang="en-US" sz="2000" dirty="0" smtClean="0"/>
          </a:p>
          <a:p>
            <a:pPr algn="just"/>
            <a:r>
              <a:rPr lang="en-US" sz="2000" dirty="0"/>
              <a:t>	</a:t>
            </a:r>
            <a:r>
              <a:rPr lang="en-US" sz="2000" dirty="0" smtClean="0"/>
              <a:t>This is a critical components of the Commission’s activities. It is designed to 	ensure 	that operators and licensees are in compliance and adherence to the 	conditions of each license and all associated </a:t>
            </a:r>
            <a:r>
              <a:rPr lang="en-US" sz="2000" dirty="0"/>
              <a:t>R</a:t>
            </a:r>
            <a:r>
              <a:rPr lang="en-US" sz="2000" dirty="0" smtClean="0"/>
              <a:t>egulations and Guidelines. </a:t>
            </a:r>
          </a:p>
          <a:p>
            <a:pPr algn="just"/>
            <a:endParaRPr lang="en-US" sz="2000" dirty="0"/>
          </a:p>
          <a:p>
            <a:pPr algn="just"/>
            <a:endParaRPr lang="en-US" sz="2000" dirty="0" smtClean="0"/>
          </a:p>
          <a:p>
            <a:pPr algn="just"/>
            <a:endParaRPr lang="en-US" sz="20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6" name="Slide Number Placeholder 5"/>
          <p:cNvSpPr>
            <a:spLocks noGrp="1"/>
          </p:cNvSpPr>
          <p:nvPr>
            <p:ph type="sldNum" sz="quarter" idx="12"/>
          </p:nvPr>
        </p:nvSpPr>
        <p:spPr>
          <a:xfrm>
            <a:off x="606911" y="6282388"/>
            <a:ext cx="918882" cy="222436"/>
          </a:xfrm>
        </p:spPr>
        <p:txBody>
          <a:bodyPr/>
          <a:lstStyle/>
          <a:p>
            <a:fld id="{E31375A4-56A4-47D6-9801-1991572033F7}" type="slidenum">
              <a:rPr lang="en-US" smtClean="0"/>
              <a:t>20</a:t>
            </a:fld>
            <a:endParaRPr lang="en-US" dirty="0"/>
          </a:p>
        </p:txBody>
      </p:sp>
      <p:sp>
        <p:nvSpPr>
          <p:cNvPr id="8" name="Title 1"/>
          <p:cNvSpPr txBox="1">
            <a:spLocks/>
          </p:cNvSpPr>
          <p:nvPr/>
        </p:nvSpPr>
        <p:spPr>
          <a:xfrm>
            <a:off x="486668" y="215570"/>
            <a:ext cx="11806922" cy="659027"/>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sz="3600" dirty="0"/>
          </a:p>
        </p:txBody>
      </p:sp>
      <p:sp>
        <p:nvSpPr>
          <p:cNvPr id="10" name="Title 1"/>
          <p:cNvSpPr txBox="1">
            <a:spLocks/>
          </p:cNvSpPr>
          <p:nvPr/>
        </p:nvSpPr>
        <p:spPr>
          <a:xfrm>
            <a:off x="739078" y="403500"/>
            <a:ext cx="10404141" cy="585069"/>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r>
              <a:rPr lang="en-US" dirty="0" smtClean="0"/>
              <a:t>Implementation Approach and Methodology Cont’d</a:t>
            </a:r>
            <a:endParaRPr lang="en-US" dirty="0"/>
          </a:p>
        </p:txBody>
      </p:sp>
    </p:spTree>
    <p:extLst>
      <p:ext uri="{BB962C8B-B14F-4D97-AF65-F5344CB8AC3E}">
        <p14:creationId xmlns:p14="http://schemas.microsoft.com/office/powerpoint/2010/main" val="3165731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650788" y="6289679"/>
            <a:ext cx="918882" cy="222436"/>
          </a:xfrm>
        </p:spPr>
        <p:txBody>
          <a:bodyPr/>
          <a:lstStyle/>
          <a:p>
            <a:fld id="{E31375A4-56A4-47D6-9801-1991572033F7}" type="slidenum">
              <a:rPr lang="en-US" smtClean="0"/>
              <a:t>21</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5" name="Rectangle 4"/>
          <p:cNvSpPr/>
          <p:nvPr/>
        </p:nvSpPr>
        <p:spPr>
          <a:xfrm>
            <a:off x="754698" y="1238467"/>
            <a:ext cx="9966566" cy="4801314"/>
          </a:xfrm>
          <a:prstGeom prst="rect">
            <a:avLst/>
          </a:prstGeom>
        </p:spPr>
        <p:txBody>
          <a:bodyPr wrap="square">
            <a:spAutoFit/>
          </a:bodyPr>
          <a:lstStyle/>
          <a:p>
            <a:pPr algn="just"/>
            <a:r>
              <a:rPr lang="en-US" b="1" dirty="0"/>
              <a:t>5</a:t>
            </a:r>
            <a:r>
              <a:rPr lang="en-US" dirty="0"/>
              <a:t>. </a:t>
            </a:r>
            <a:r>
              <a:rPr lang="en-US" dirty="0" smtClean="0"/>
              <a:t>	</a:t>
            </a:r>
            <a:r>
              <a:rPr lang="en-US" b="1" dirty="0" smtClean="0"/>
              <a:t>Compliance Enforcement</a:t>
            </a:r>
            <a:endParaRPr lang="en-US" dirty="0" smtClean="0"/>
          </a:p>
          <a:p>
            <a:pPr algn="just"/>
            <a:r>
              <a:rPr lang="en-US" dirty="0" smtClean="0"/>
              <a:t>	Where </a:t>
            </a:r>
            <a:r>
              <a:rPr lang="en-US" dirty="0"/>
              <a:t>breaches are identified and necessary efforts to rectify them are not observed, </a:t>
            </a:r>
            <a:r>
              <a:rPr lang="en-US" dirty="0" smtClean="0"/>
              <a:t>	sanctions </a:t>
            </a:r>
            <a:r>
              <a:rPr lang="en-US" dirty="0"/>
              <a:t>are imposed and enforced. </a:t>
            </a:r>
            <a:endParaRPr lang="en-US" dirty="0" smtClean="0"/>
          </a:p>
          <a:p>
            <a:pPr algn="just"/>
            <a:endParaRPr lang="en-US" dirty="0"/>
          </a:p>
          <a:p>
            <a:pPr algn="just"/>
            <a:r>
              <a:rPr lang="en-US" b="1" dirty="0"/>
              <a:t>6. </a:t>
            </a:r>
            <a:r>
              <a:rPr lang="en-US" b="1" dirty="0" smtClean="0"/>
              <a:t>	Consumer Education and Protection</a:t>
            </a:r>
            <a:endParaRPr lang="en-US" dirty="0" smtClean="0"/>
          </a:p>
          <a:p>
            <a:pPr algn="just"/>
            <a:r>
              <a:rPr lang="en-US" dirty="0" smtClean="0"/>
              <a:t>	A </a:t>
            </a:r>
            <a:r>
              <a:rPr lang="en-US" dirty="0"/>
              <a:t>key responsibility of the Commission is the protection of the right of consumers. To </a:t>
            </a:r>
            <a:r>
              <a:rPr lang="en-US" dirty="0" smtClean="0"/>
              <a:t>	achieve</a:t>
            </a:r>
            <a:r>
              <a:rPr lang="en-US" dirty="0"/>
              <a:t>, this, several platforms were created where consumers can be protected, </a:t>
            </a:r>
            <a:r>
              <a:rPr lang="en-US" dirty="0" smtClean="0"/>
              <a:t>	informed </a:t>
            </a:r>
            <a:r>
              <a:rPr lang="en-US" dirty="0"/>
              <a:t>and educated of their right to service and redress where necessary</a:t>
            </a:r>
            <a:r>
              <a:rPr lang="en-US" dirty="0" smtClean="0"/>
              <a:t>. The 	Commission also provides second level consumer complaints resolution services. </a:t>
            </a:r>
          </a:p>
          <a:p>
            <a:pPr algn="just"/>
            <a:endParaRPr lang="en-US" dirty="0"/>
          </a:p>
          <a:p>
            <a:pPr marL="342900" lvl="1" indent="-342900" algn="just">
              <a:buAutoNum type="arabicPeriod" startAt="7"/>
            </a:pPr>
            <a:r>
              <a:rPr lang="en-US" b="1" dirty="0" smtClean="0"/>
              <a:t>        Universal </a:t>
            </a:r>
            <a:r>
              <a:rPr lang="en-US" b="1" dirty="0"/>
              <a:t>Service Provision </a:t>
            </a:r>
            <a:r>
              <a:rPr lang="en-US" b="1" dirty="0" smtClean="0"/>
              <a:t>Fund</a:t>
            </a:r>
            <a:r>
              <a:rPr lang="en-US" dirty="0" smtClean="0"/>
              <a:t> </a:t>
            </a:r>
          </a:p>
          <a:p>
            <a:pPr marL="0" lvl="1" algn="just"/>
            <a:r>
              <a:rPr lang="en-US" dirty="0" smtClean="0"/>
              <a:t>	This </a:t>
            </a:r>
            <a:r>
              <a:rPr lang="en-US" dirty="0"/>
              <a:t>is a special purpose vehicle mandated by law </a:t>
            </a:r>
            <a:r>
              <a:rPr lang="en-US" dirty="0" smtClean="0"/>
              <a:t>to p</a:t>
            </a:r>
            <a:r>
              <a:rPr lang="en-GB" dirty="0" err="1" smtClean="0"/>
              <a:t>romote</a:t>
            </a:r>
            <a:r>
              <a:rPr lang="en-GB" dirty="0" smtClean="0"/>
              <a:t> </a:t>
            </a:r>
            <a:r>
              <a:rPr lang="en-GB" dirty="0"/>
              <a:t>the widespread </a:t>
            </a:r>
            <a:r>
              <a:rPr lang="en-GB" dirty="0" smtClean="0"/>
              <a:t>	availability </a:t>
            </a:r>
            <a:r>
              <a:rPr lang="en-GB" dirty="0"/>
              <a:t>and usage of network services and applications services throughout Nigeria </a:t>
            </a:r>
            <a:r>
              <a:rPr lang="en-GB" dirty="0" smtClean="0"/>
              <a:t>	by </a:t>
            </a:r>
            <a:r>
              <a:rPr lang="en-GB" dirty="0"/>
              <a:t>providing funding through subsidies and grants for the provision of network facilities </a:t>
            </a:r>
            <a:r>
              <a:rPr lang="en-GB" dirty="0" smtClean="0"/>
              <a:t>	and </a:t>
            </a:r>
            <a:r>
              <a:rPr lang="en-GB" dirty="0"/>
              <a:t>network services and application services to rural, unserved and underserved </a:t>
            </a:r>
            <a:r>
              <a:rPr lang="en-GB" dirty="0" smtClean="0"/>
              <a:t>	areas </a:t>
            </a:r>
            <a:r>
              <a:rPr lang="en-GB" dirty="0"/>
              <a:t>or to underserved groups within an institution or a community</a:t>
            </a:r>
            <a:endParaRPr lang="en-US" dirty="0"/>
          </a:p>
          <a:p>
            <a:pPr algn="just"/>
            <a:endParaRPr lang="en-US" dirty="0"/>
          </a:p>
        </p:txBody>
      </p:sp>
      <p:sp>
        <p:nvSpPr>
          <p:cNvPr id="8" name="Title 1"/>
          <p:cNvSpPr txBox="1">
            <a:spLocks/>
          </p:cNvSpPr>
          <p:nvPr/>
        </p:nvSpPr>
        <p:spPr>
          <a:xfrm>
            <a:off x="904010" y="403500"/>
            <a:ext cx="10239209" cy="585069"/>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r>
              <a:rPr lang="en-US" dirty="0" smtClean="0"/>
              <a:t>Implementation Approach and Methodology Cont’d</a:t>
            </a:r>
            <a:endParaRPr lang="en-US" dirty="0"/>
          </a:p>
        </p:txBody>
      </p:sp>
    </p:spTree>
    <p:extLst>
      <p:ext uri="{BB962C8B-B14F-4D97-AF65-F5344CB8AC3E}">
        <p14:creationId xmlns:p14="http://schemas.microsoft.com/office/powerpoint/2010/main" val="337555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04800"/>
            <a:ext cx="7543800" cy="1600200"/>
          </a:xfrm>
        </p:spPr>
        <p:txBody>
          <a:bodyPr/>
          <a:lstStyle/>
          <a:p>
            <a:r>
              <a:rPr lang="en-US" sz="3600" dirty="0">
                <a:latin typeface="Algerian" panose="04020705040A02060702" pitchFamily="82" charset="0"/>
              </a:rPr>
              <a:t>Membership of statutory Committees /International Bodies</a:t>
            </a:r>
          </a:p>
        </p:txBody>
      </p:sp>
      <p:sp>
        <p:nvSpPr>
          <p:cNvPr id="3" name="Content Placeholder 2"/>
          <p:cNvSpPr>
            <a:spLocks noGrp="1"/>
          </p:cNvSpPr>
          <p:nvPr>
            <p:ph idx="1"/>
          </p:nvPr>
        </p:nvSpPr>
        <p:spPr>
          <a:xfrm>
            <a:off x="2514600" y="2057400"/>
            <a:ext cx="7924800" cy="4572000"/>
          </a:xfrm>
        </p:spPr>
        <p:txBody>
          <a:bodyPr/>
          <a:lstStyle/>
          <a:p>
            <a:pPr marL="0" indent="0" algn="just">
              <a:buNone/>
            </a:pPr>
            <a:r>
              <a:rPr lang="en-US" dirty="0" smtClean="0"/>
              <a:t>To maintain Nigeria’s position as a </a:t>
            </a:r>
            <a:r>
              <a:rPr lang="en-US" dirty="0"/>
              <a:t>leader in the Global ICT Community </a:t>
            </a:r>
            <a:r>
              <a:rPr lang="en-US" dirty="0" smtClean="0"/>
              <a:t>and to </a:t>
            </a:r>
            <a:r>
              <a:rPr lang="en-US" dirty="0"/>
              <a:t>ensure </a:t>
            </a:r>
            <a:r>
              <a:rPr lang="en-US" dirty="0" smtClean="0"/>
              <a:t>steady </a:t>
            </a:r>
            <a:r>
              <a:rPr lang="en-US" dirty="0"/>
              <a:t>flow of Foreign Direct Investment (FDI) </a:t>
            </a:r>
            <a:r>
              <a:rPr lang="en-US" dirty="0" smtClean="0"/>
              <a:t>a </a:t>
            </a:r>
            <a:r>
              <a:rPr lang="en-US" dirty="0"/>
              <a:t>number of partnerships are </a:t>
            </a:r>
            <a:r>
              <a:rPr lang="en-US" dirty="0" smtClean="0"/>
              <a:t>maintained:</a:t>
            </a:r>
          </a:p>
          <a:p>
            <a:pPr marL="0" indent="0" algn="just">
              <a:buNone/>
            </a:pPr>
            <a:endParaRPr lang="en-US" dirty="0" smtClean="0"/>
          </a:p>
          <a:p>
            <a:pPr marL="0" indent="0" algn="just">
              <a:buNone/>
            </a:pPr>
            <a:r>
              <a:rPr lang="en-US" dirty="0" smtClean="0"/>
              <a:t>1. </a:t>
            </a:r>
            <a:r>
              <a:rPr lang="en-US" b="1" i="1" dirty="0" smtClean="0"/>
              <a:t>ITU </a:t>
            </a:r>
            <a:r>
              <a:rPr lang="en-US" b="1" i="1" dirty="0"/>
              <a:t>(International Telecommunications Union</a:t>
            </a:r>
            <a:r>
              <a:rPr lang="en-US" b="1" i="1" dirty="0" smtClean="0"/>
              <a:t>): </a:t>
            </a:r>
          </a:p>
          <a:p>
            <a:pPr marL="0" indent="0" algn="just">
              <a:buNone/>
            </a:pPr>
            <a:r>
              <a:rPr lang="en-US" dirty="0"/>
              <a:t>Nigeria became a member of the ITU on 11th April, 1961. Nigeria was elected into the Council of the ITU in 2010.  </a:t>
            </a:r>
          </a:p>
          <a:p>
            <a:pPr marL="0" indent="0" algn="just">
              <a:buNone/>
            </a:pPr>
            <a:endParaRPr lang="en-US" dirty="0"/>
          </a:p>
          <a:p>
            <a:pPr marL="0" indent="0" algn="just">
              <a:buNone/>
            </a:pPr>
            <a:r>
              <a:rPr lang="en-US" dirty="0"/>
              <a:t>Nigeria has become a key player in the decision making mechanism of the ITU ensuring that Nigeria’s and indeed Africa’s interests are supported by the ITU.</a:t>
            </a:r>
          </a:p>
          <a:p>
            <a:pPr marL="0" lvl="1" indent="0">
              <a:buNone/>
            </a:pPr>
            <a:endParaRPr lang="en-US" dirty="0"/>
          </a:p>
          <a:p>
            <a:pPr marL="0" indent="0">
              <a:buNone/>
            </a:pPr>
            <a:endParaRPr lang="en-US" dirty="0"/>
          </a:p>
        </p:txBody>
      </p:sp>
    </p:spTree>
    <p:extLst>
      <p:ext uri="{BB962C8B-B14F-4D97-AF65-F5344CB8AC3E}">
        <p14:creationId xmlns:p14="http://schemas.microsoft.com/office/powerpoint/2010/main" val="2871663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4600" y="1264227"/>
            <a:ext cx="7620000" cy="5029200"/>
          </a:xfrm>
        </p:spPr>
        <p:txBody>
          <a:bodyPr>
            <a:normAutofit/>
          </a:bodyPr>
          <a:lstStyle/>
          <a:p>
            <a:pPr marL="0" indent="0">
              <a:buNone/>
            </a:pPr>
            <a:endParaRPr lang="en-US" dirty="0" smtClean="0"/>
          </a:p>
          <a:p>
            <a:pPr marL="0" indent="0">
              <a:buNone/>
            </a:pPr>
            <a:r>
              <a:rPr lang="en-US" dirty="0" smtClean="0"/>
              <a:t>2. </a:t>
            </a:r>
            <a:r>
              <a:rPr lang="en-US" b="1" i="1" dirty="0"/>
              <a:t>Commonwealth Telecommunications </a:t>
            </a:r>
            <a:r>
              <a:rPr lang="en-US" b="1" i="1" dirty="0" err="1"/>
              <a:t>Organisation</a:t>
            </a:r>
            <a:r>
              <a:rPr lang="en-US" b="1" i="1" dirty="0"/>
              <a:t> (</a:t>
            </a:r>
            <a:r>
              <a:rPr lang="en-US" b="1" i="1" dirty="0" smtClean="0"/>
              <a:t>CTO)</a:t>
            </a:r>
          </a:p>
          <a:p>
            <a:pPr marL="0" indent="0" algn="just">
              <a:buNone/>
            </a:pPr>
            <a:r>
              <a:rPr lang="en-US" dirty="0"/>
              <a:t>It is the oldest and largest Commonwealth organization engaged in multilateral collaboration in the field of Information and Communication Technologies (ICTs).  It supports its members in integrating ICTs to deliver effective development interventions that enrich, empower, and emancipate people within the Commonwealth and beyond. </a:t>
            </a:r>
          </a:p>
          <a:p>
            <a:pPr marL="0" indent="0" algn="just">
              <a:buNone/>
            </a:pPr>
            <a:r>
              <a:rPr lang="en-US" dirty="0"/>
              <a:t>The Commission has facilitated Nigeria’s active participation in the work of the CTO. Nigeria has sat on the Executive Committee of the CTO since 2011, as 2nd Vice-Chair, 1</a:t>
            </a:r>
            <a:r>
              <a:rPr lang="en-US" baseline="30000" dirty="0"/>
              <a:t>st</a:t>
            </a:r>
            <a:r>
              <a:rPr lang="en-US" dirty="0"/>
              <a:t> Vice Chair and Chair from 2012 to date.</a:t>
            </a:r>
          </a:p>
          <a:p>
            <a:pPr marL="0" indent="0" algn="just">
              <a:buNone/>
            </a:pPr>
            <a:r>
              <a:rPr lang="en-US" dirty="0" smtClean="0"/>
              <a:t>The </a:t>
            </a:r>
            <a:r>
              <a:rPr lang="en-US" dirty="0"/>
              <a:t>Present Secretary General of the CTO is also a Nigerian (Engr. Shola Taylor)</a:t>
            </a:r>
          </a:p>
          <a:p>
            <a:pPr marL="0" indent="0" algn="just">
              <a:buNone/>
            </a:pPr>
            <a:endParaRPr lang="en-US" dirty="0"/>
          </a:p>
        </p:txBody>
      </p:sp>
      <p:sp>
        <p:nvSpPr>
          <p:cNvPr id="4" name="Title 1"/>
          <p:cNvSpPr>
            <a:spLocks noGrp="1"/>
          </p:cNvSpPr>
          <p:nvPr>
            <p:ph type="title"/>
          </p:nvPr>
        </p:nvSpPr>
        <p:spPr>
          <a:xfrm>
            <a:off x="2590800" y="381000"/>
            <a:ext cx="7543800" cy="1447800"/>
          </a:xfrm>
        </p:spPr>
        <p:txBody>
          <a:bodyPr/>
          <a:lstStyle/>
          <a:p>
            <a:r>
              <a:rPr lang="en-US" dirty="0">
                <a:latin typeface="Algerian" panose="04020705040A02060702" pitchFamily="82" charset="0"/>
              </a:rPr>
              <a:t>Membership of statutory Committees /International Bodies Cont’d</a:t>
            </a:r>
          </a:p>
        </p:txBody>
      </p:sp>
    </p:spTree>
    <p:extLst>
      <p:ext uri="{BB962C8B-B14F-4D97-AF65-F5344CB8AC3E}">
        <p14:creationId xmlns:p14="http://schemas.microsoft.com/office/powerpoint/2010/main" val="289500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4600" y="1828800"/>
            <a:ext cx="7620000" cy="4572000"/>
          </a:xfrm>
        </p:spPr>
        <p:txBody>
          <a:bodyPr>
            <a:normAutofit fontScale="85000" lnSpcReduction="10000"/>
          </a:bodyPr>
          <a:lstStyle/>
          <a:p>
            <a:pPr marL="0" lvl="1" indent="0" algn="just">
              <a:buNone/>
            </a:pPr>
            <a:r>
              <a:rPr lang="en-US" dirty="0" smtClean="0"/>
              <a:t>3. </a:t>
            </a:r>
            <a:r>
              <a:rPr lang="en-US" sz="2000" b="1" dirty="0"/>
              <a:t>African</a:t>
            </a:r>
            <a:r>
              <a:rPr lang="en-US" b="1" dirty="0"/>
              <a:t> Telecommunications Union (ATU) </a:t>
            </a:r>
            <a:endParaRPr lang="en-US" dirty="0"/>
          </a:p>
          <a:p>
            <a:pPr marL="0" indent="0" algn="just">
              <a:buNone/>
            </a:pPr>
            <a:r>
              <a:rPr lang="en-GB" sz="1800" dirty="0"/>
              <a:t>ATU was founded in Kinshasa in 1977 as a specialized agency of the Organization of African Unity (OAU) now African Union (AU) in the field of telecommunications. </a:t>
            </a:r>
          </a:p>
          <a:p>
            <a:pPr marL="0" indent="0" algn="just">
              <a:buNone/>
            </a:pPr>
            <a:r>
              <a:rPr lang="en-GB" sz="1800" dirty="0"/>
              <a:t>The Commission has facilitated Nigeria’s election as member of the ATU Administrative Council</a:t>
            </a:r>
          </a:p>
          <a:p>
            <a:pPr marL="0" indent="0" algn="just">
              <a:buNone/>
            </a:pPr>
            <a:r>
              <a:rPr lang="en-GB" dirty="0" smtClean="0"/>
              <a:t>4. </a:t>
            </a:r>
            <a:r>
              <a:rPr lang="en-US" sz="2400" b="1" i="1" dirty="0"/>
              <a:t>West African Telecommunications Assembly (WATRA) </a:t>
            </a:r>
          </a:p>
          <a:p>
            <a:pPr marL="0" indent="0" algn="just">
              <a:buNone/>
            </a:pPr>
            <a:r>
              <a:rPr lang="en-US" sz="1800" dirty="0"/>
              <a:t>It was established in November 2004 by governments of 15 member states in the Economic Community of West African States (ECOWAS) sub-region and Mauritania.</a:t>
            </a:r>
          </a:p>
          <a:p>
            <a:pPr marL="0" indent="0" algn="just">
              <a:buNone/>
            </a:pPr>
            <a:endParaRPr lang="en-US" sz="1800" dirty="0"/>
          </a:p>
          <a:p>
            <a:pPr marL="0" indent="0" algn="just">
              <a:buNone/>
            </a:pPr>
            <a:r>
              <a:rPr lang="en-US" sz="1800" dirty="0"/>
              <a:t>WATRA is headquartered in Nigeria and the Commission has facilitated the maintenance of the headquarters. </a:t>
            </a:r>
          </a:p>
          <a:p>
            <a:pPr marL="0" indent="0" algn="just">
              <a:buNone/>
            </a:pPr>
            <a:r>
              <a:rPr lang="en-US" sz="1800" dirty="0"/>
              <a:t>Nigeria held the position of Secretary General for 8 years with Niger ascending to that position in 2014</a:t>
            </a:r>
            <a:endParaRPr lang="en-US" sz="1800" b="1" i="1" dirty="0"/>
          </a:p>
          <a:p>
            <a:pPr marL="0" indent="0">
              <a:buNone/>
            </a:pPr>
            <a:endParaRPr lang="en-US" dirty="0"/>
          </a:p>
        </p:txBody>
      </p:sp>
      <p:sp>
        <p:nvSpPr>
          <p:cNvPr id="4" name="Title 1"/>
          <p:cNvSpPr>
            <a:spLocks noGrp="1"/>
          </p:cNvSpPr>
          <p:nvPr>
            <p:ph type="title"/>
          </p:nvPr>
        </p:nvSpPr>
        <p:spPr>
          <a:xfrm>
            <a:off x="2667000" y="228600"/>
            <a:ext cx="7620000" cy="1600200"/>
          </a:xfrm>
        </p:spPr>
        <p:txBody>
          <a:bodyPr/>
          <a:lstStyle/>
          <a:p>
            <a:r>
              <a:rPr lang="en-US" sz="3600" dirty="0">
                <a:latin typeface="Algerian" panose="04020705040A02060702" pitchFamily="82" charset="0"/>
              </a:rPr>
              <a:t>Membership of statutory Committees /International Bodies Cont’d</a:t>
            </a:r>
          </a:p>
        </p:txBody>
      </p:sp>
    </p:spTree>
    <p:extLst>
      <p:ext uri="{BB962C8B-B14F-4D97-AF65-F5344CB8AC3E}">
        <p14:creationId xmlns:p14="http://schemas.microsoft.com/office/powerpoint/2010/main" val="3478628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649" y="228600"/>
            <a:ext cx="7086600" cy="1371600"/>
          </a:xfrm>
        </p:spPr>
        <p:txBody>
          <a:bodyPr>
            <a:normAutofit/>
          </a:bodyPr>
          <a:lstStyle/>
          <a:p>
            <a:r>
              <a:rPr lang="en-US" b="1" dirty="0">
                <a:latin typeface="Algerian" panose="04020705040A02060702" pitchFamily="82" charset="0"/>
              </a:rPr>
              <a:t>INTERNATIONAL ICT RECOGNITION FOR NIGERIA</a:t>
            </a:r>
          </a:p>
        </p:txBody>
      </p:sp>
      <p:sp>
        <p:nvSpPr>
          <p:cNvPr id="3" name="Content Placeholder 2"/>
          <p:cNvSpPr>
            <a:spLocks noGrp="1"/>
          </p:cNvSpPr>
          <p:nvPr>
            <p:ph idx="1"/>
          </p:nvPr>
        </p:nvSpPr>
        <p:spPr>
          <a:xfrm>
            <a:off x="2680855" y="1756063"/>
            <a:ext cx="7620000" cy="4298951"/>
          </a:xfrm>
        </p:spPr>
        <p:txBody>
          <a:bodyPr>
            <a:normAutofit lnSpcReduction="10000"/>
          </a:bodyPr>
          <a:lstStyle/>
          <a:p>
            <a:pPr marL="0" indent="0">
              <a:buNone/>
            </a:pPr>
            <a:r>
              <a:rPr lang="en-US" dirty="0" smtClean="0">
                <a:ea typeface="Tahoma" panose="020B0604030504040204" pitchFamily="34" charset="0"/>
                <a:cs typeface="Tahoma" panose="020B0604030504040204" pitchFamily="34" charset="0"/>
              </a:rPr>
              <a:t>The </a:t>
            </a:r>
            <a:r>
              <a:rPr lang="en-US" dirty="0">
                <a:ea typeface="Tahoma" panose="020B0604030504040204" pitchFamily="34" charset="0"/>
                <a:cs typeface="Tahoma" panose="020B0604030504040204" pitchFamily="34" charset="0"/>
              </a:rPr>
              <a:t>nation has also received international recognition for the following:</a:t>
            </a:r>
          </a:p>
          <a:p>
            <a:r>
              <a:rPr lang="en-US" sz="2600" dirty="0">
                <a:ea typeface="Tahoma" panose="020B0604030504040204" pitchFamily="34" charset="0"/>
                <a:cs typeface="Tahoma" panose="020B0604030504040204" pitchFamily="34" charset="0"/>
              </a:rPr>
              <a:t>Child-On-Line </a:t>
            </a:r>
            <a:r>
              <a:rPr lang="en-US" sz="2600" dirty="0" err="1">
                <a:ea typeface="Tahoma" panose="020B0604030504040204" pitchFamily="34" charset="0"/>
                <a:cs typeface="Tahoma" panose="020B0604030504040204" pitchFamily="34" charset="0"/>
              </a:rPr>
              <a:t>Programme</a:t>
            </a:r>
            <a:endParaRPr lang="en-US" sz="2600" dirty="0">
              <a:ea typeface="Tahoma" panose="020B0604030504040204" pitchFamily="34" charset="0"/>
              <a:cs typeface="Tahoma" panose="020B0604030504040204" pitchFamily="34" charset="0"/>
            </a:endParaRPr>
          </a:p>
          <a:p>
            <a:r>
              <a:rPr lang="en-US" sz="2600" dirty="0" smtClean="0"/>
              <a:t>ITU </a:t>
            </a:r>
            <a:r>
              <a:rPr lang="en-US" sz="2600" dirty="0"/>
              <a:t>WTDC – Chairman Committee 4 ( ITU – D) working methods</a:t>
            </a:r>
            <a:endParaRPr lang="en-US" sz="2600" dirty="0">
              <a:ea typeface="Tahoma" panose="020B0604030504040204" pitchFamily="34" charset="0"/>
              <a:cs typeface="Tahoma" panose="020B0604030504040204" pitchFamily="34" charset="0"/>
            </a:endParaRPr>
          </a:p>
          <a:p>
            <a:pPr lvl="0"/>
            <a:r>
              <a:rPr lang="en-US" sz="2600" dirty="0"/>
              <a:t>ITU Council Member</a:t>
            </a:r>
          </a:p>
          <a:p>
            <a:pPr lvl="0"/>
            <a:r>
              <a:rPr lang="en-US" sz="2600" dirty="0"/>
              <a:t>ATU Council Member</a:t>
            </a:r>
          </a:p>
          <a:p>
            <a:pPr lvl="0"/>
            <a:r>
              <a:rPr lang="en-US" sz="2600" dirty="0"/>
              <a:t>WRC – Chairman </a:t>
            </a:r>
          </a:p>
          <a:p>
            <a:pPr lvl="0"/>
            <a:r>
              <a:rPr lang="en-US" sz="2600" dirty="0"/>
              <a:t>ITU – R Joint Task Group 4-5-6-7 </a:t>
            </a:r>
          </a:p>
          <a:p>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73796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Scorecard</a:t>
            </a:r>
            <a:endParaRPr lang="en-GB" sz="7200" dirty="0"/>
          </a:p>
        </p:txBody>
      </p:sp>
      <p:sp>
        <p:nvSpPr>
          <p:cNvPr id="3" name="Text Placeholder 2"/>
          <p:cNvSpPr>
            <a:spLocks noGrp="1"/>
          </p:cNvSpPr>
          <p:nvPr>
            <p:ph type="body" idx="1"/>
          </p:nvPr>
        </p:nvSpPr>
        <p:spPr/>
        <p:txBody>
          <a:bodyPr/>
          <a:lstStyle/>
          <a:p>
            <a:r>
              <a:rPr lang="en-US" dirty="0" smtClean="0"/>
              <a:t>Nigerian Communications Commission</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233910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2065" y="291179"/>
            <a:ext cx="10105768" cy="740076"/>
          </a:xfrm>
        </p:spPr>
        <p:txBody>
          <a:bodyPr>
            <a:normAutofit/>
          </a:bodyPr>
          <a:lstStyle/>
          <a:p>
            <a:r>
              <a:rPr lang="en-US" dirty="0" smtClean="0"/>
              <a:t>Scorecard - </a:t>
            </a:r>
            <a:r>
              <a:rPr lang="en-US" dirty="0" err="1" smtClean="0"/>
              <a:t>Teledensity</a:t>
            </a:r>
            <a:endParaRPr lang="en-GB"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5" name="Slide Number Placeholder 4"/>
          <p:cNvSpPr>
            <a:spLocks noGrp="1"/>
          </p:cNvSpPr>
          <p:nvPr>
            <p:ph type="sldNum" sz="quarter" idx="12"/>
          </p:nvPr>
        </p:nvSpPr>
        <p:spPr>
          <a:xfrm>
            <a:off x="615149" y="6297813"/>
            <a:ext cx="918882" cy="222436"/>
          </a:xfrm>
        </p:spPr>
        <p:txBody>
          <a:bodyPr/>
          <a:lstStyle/>
          <a:p>
            <a:fld id="{E31375A4-56A4-47D6-9801-1991572033F7}" type="slidenum">
              <a:rPr lang="en-US" smtClean="0"/>
              <a:t>27</a:t>
            </a:fld>
            <a:endParaRPr lang="en-US" dirty="0"/>
          </a:p>
        </p:txBody>
      </p:sp>
      <p:graphicFrame>
        <p:nvGraphicFramePr>
          <p:cNvPr id="7" name="Chart 6"/>
          <p:cNvGraphicFramePr>
            <a:graphicFrameLocks/>
          </p:cNvGraphicFramePr>
          <p:nvPr>
            <p:extLst>
              <p:ext uri="{D42A27DB-BD31-4B8C-83A1-F6EECF244321}">
                <p14:modId xmlns:p14="http://schemas.microsoft.com/office/powerpoint/2010/main" val="1937862312"/>
              </p:ext>
            </p:extLst>
          </p:nvPr>
        </p:nvGraphicFramePr>
        <p:xfrm>
          <a:off x="972065" y="2005445"/>
          <a:ext cx="9688212" cy="4042064"/>
        </p:xfrm>
        <a:graphic>
          <a:graphicData uri="http://schemas.openxmlformats.org/drawingml/2006/chart">
            <c:chart xmlns:c="http://schemas.openxmlformats.org/drawingml/2006/chart" xmlns:r="http://schemas.openxmlformats.org/officeDocument/2006/relationships" r:id="rId4"/>
          </a:graphicData>
        </a:graphic>
      </p:graphicFrame>
      <p:sp>
        <p:nvSpPr>
          <p:cNvPr id="8" name="Title 1"/>
          <p:cNvSpPr txBox="1">
            <a:spLocks/>
          </p:cNvSpPr>
          <p:nvPr/>
        </p:nvSpPr>
        <p:spPr>
          <a:xfrm>
            <a:off x="1074590" y="1332591"/>
            <a:ext cx="9585687" cy="56803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r>
              <a:rPr lang="en-US" sz="2800" dirty="0" err="1" smtClean="0">
                <a:solidFill>
                  <a:schemeClr val="tx1"/>
                </a:solidFill>
              </a:rPr>
              <a:t>Teledensity</a:t>
            </a:r>
            <a:r>
              <a:rPr lang="en-US" dirty="0" smtClean="0">
                <a:solidFill>
                  <a:schemeClr val="tx1"/>
                </a:solidFill>
              </a:rPr>
              <a:t> as @ November 2015 is at 110%</a:t>
            </a:r>
            <a:endParaRPr lang="en-GB" dirty="0">
              <a:solidFill>
                <a:schemeClr val="tx1"/>
              </a:solidFill>
            </a:endParaRPr>
          </a:p>
        </p:txBody>
      </p:sp>
    </p:spTree>
    <p:extLst>
      <p:ext uri="{BB962C8B-B14F-4D97-AF65-F5344CB8AC3E}">
        <p14:creationId xmlns:p14="http://schemas.microsoft.com/office/powerpoint/2010/main" val="771649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31375A4-56A4-47D6-9801-1991572033F7}" type="slidenum">
              <a:rPr lang="en-US" smtClean="0"/>
              <a:t>28</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962297849"/>
              </p:ext>
            </p:extLst>
          </p:nvPr>
        </p:nvGraphicFramePr>
        <p:xfrm>
          <a:off x="1295400" y="2379518"/>
          <a:ext cx="9687791" cy="3657600"/>
        </p:xfrm>
        <a:graphic>
          <a:graphicData uri="http://schemas.openxmlformats.org/presentationml/2006/ole">
            <mc:AlternateContent xmlns:mc="http://schemas.openxmlformats.org/markup-compatibility/2006">
              <mc:Choice xmlns:v="urn:schemas-microsoft-com:vml" Requires="v">
                <p:oleObj spid="_x0000_s5150" name="Worksheet" r:id="rId3" imgW="4572000" imgH="2743200" progId="Excel.Sheet.12">
                  <p:link updateAutomatic="1"/>
                </p:oleObj>
              </mc:Choice>
              <mc:Fallback>
                <p:oleObj name="Worksheet" r:id="rId3" imgW="4572000" imgH="2743200" progId="Excel.Sheet.12">
                  <p:link updateAutomatic="1"/>
                  <p:pic>
                    <p:nvPicPr>
                      <p:cNvPr id="0" name=""/>
                      <p:cNvPicPr/>
                      <p:nvPr/>
                    </p:nvPicPr>
                    <p:blipFill>
                      <a:blip r:embed="rId4"/>
                      <a:stretch>
                        <a:fillRect/>
                      </a:stretch>
                    </p:blipFill>
                    <p:spPr>
                      <a:xfrm>
                        <a:off x="1295400" y="2379518"/>
                        <a:ext cx="9687791" cy="3657600"/>
                      </a:xfrm>
                      <a:prstGeom prst="rect">
                        <a:avLst/>
                      </a:prstGeom>
                    </p:spPr>
                  </p:pic>
                </p:oleObj>
              </mc:Fallback>
            </mc:AlternateContent>
          </a:graphicData>
        </a:graphic>
      </p:graphicFrame>
      <p:sp>
        <p:nvSpPr>
          <p:cNvPr id="6" name="Title 1"/>
          <p:cNvSpPr>
            <a:spLocks noGrp="1"/>
          </p:cNvSpPr>
          <p:nvPr>
            <p:ph type="title"/>
          </p:nvPr>
        </p:nvSpPr>
        <p:spPr>
          <a:xfrm>
            <a:off x="1295400" y="291178"/>
            <a:ext cx="10105768" cy="740076"/>
          </a:xfrm>
        </p:spPr>
        <p:txBody>
          <a:bodyPr>
            <a:normAutofit/>
          </a:bodyPr>
          <a:lstStyle/>
          <a:p>
            <a:r>
              <a:rPr lang="en-US" dirty="0" smtClean="0"/>
              <a:t>Scorecard – Contribution to GDP</a:t>
            </a:r>
            <a:endParaRPr lang="en-GB" dirty="0"/>
          </a:p>
        </p:txBody>
      </p:sp>
      <p:sp>
        <p:nvSpPr>
          <p:cNvPr id="7" name="Title 1"/>
          <p:cNvSpPr txBox="1">
            <a:spLocks/>
          </p:cNvSpPr>
          <p:nvPr/>
        </p:nvSpPr>
        <p:spPr>
          <a:xfrm>
            <a:off x="1378527" y="1335348"/>
            <a:ext cx="10105768" cy="740076"/>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r>
              <a:rPr lang="en-US" sz="2800" dirty="0" smtClean="0">
                <a:solidFill>
                  <a:schemeClr val="tx1"/>
                </a:solidFill>
              </a:rPr>
              <a:t>Telecommunications sector has an 9.5% contribution to GDP in 2015</a:t>
            </a:r>
            <a:endParaRPr lang="en-GB" sz="2800" dirty="0">
              <a:solidFill>
                <a:schemeClr val="tx1"/>
              </a:solidFill>
            </a:endParaRPr>
          </a:p>
        </p:txBody>
      </p:sp>
    </p:spTree>
    <p:extLst>
      <p:ext uri="{BB962C8B-B14F-4D97-AF65-F5344CB8AC3E}">
        <p14:creationId xmlns:p14="http://schemas.microsoft.com/office/powerpoint/2010/main" val="3134426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6131" y="534460"/>
            <a:ext cx="9923318" cy="814201"/>
          </a:xfrm>
        </p:spPr>
        <p:txBody>
          <a:bodyPr>
            <a:normAutofit fontScale="90000"/>
          </a:bodyPr>
          <a:lstStyle/>
          <a:p>
            <a:r>
              <a:rPr lang="en-US" sz="4000" dirty="0" smtClean="0"/>
              <a:t>Registered and Active Operators and Subscribers</a:t>
            </a:r>
            <a:endParaRPr lang="en-GB" sz="4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6" name="Slide Number Placeholder 5"/>
          <p:cNvSpPr>
            <a:spLocks noGrp="1"/>
          </p:cNvSpPr>
          <p:nvPr>
            <p:ph type="sldNum" sz="quarter" idx="12"/>
          </p:nvPr>
        </p:nvSpPr>
        <p:spPr>
          <a:xfrm>
            <a:off x="606911" y="6282388"/>
            <a:ext cx="918882" cy="222436"/>
          </a:xfrm>
        </p:spPr>
        <p:txBody>
          <a:bodyPr/>
          <a:lstStyle/>
          <a:p>
            <a:fld id="{E31375A4-56A4-47D6-9801-1991572033F7}" type="slidenum">
              <a:rPr lang="en-US" smtClean="0"/>
              <a:t>29</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889510674"/>
              </p:ext>
            </p:extLst>
          </p:nvPr>
        </p:nvGraphicFramePr>
        <p:xfrm>
          <a:off x="1445038" y="2253977"/>
          <a:ext cx="9363800" cy="3584128"/>
        </p:xfrm>
        <a:graphic>
          <a:graphicData uri="http://schemas.openxmlformats.org/drawingml/2006/table">
            <a:tbl>
              <a:tblPr>
                <a:tableStyleId>{7E9639D4-E3E2-4D34-9284-5A2195B3D0D7}</a:tableStyleId>
              </a:tblPr>
              <a:tblGrid>
                <a:gridCol w="3190010"/>
                <a:gridCol w="1577633"/>
                <a:gridCol w="1584682"/>
                <a:gridCol w="1552792"/>
                <a:gridCol w="1458683"/>
              </a:tblGrid>
              <a:tr h="141950">
                <a:tc gridSpan="5">
                  <a:txBody>
                    <a:bodyPr/>
                    <a:lstStyle/>
                    <a:p>
                      <a:pPr algn="ctr" fontAlgn="ctr"/>
                      <a:endParaRPr lang="en-US" sz="1000" u="none" strike="noStrike" dirty="0" smtClean="0">
                        <a:effectLst/>
                      </a:endParaRPr>
                    </a:p>
                  </a:txBody>
                  <a:tcPr marL="7744" marR="7744" marT="7744"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55459">
                <a:tc>
                  <a:txBody>
                    <a:bodyPr/>
                    <a:lstStyle/>
                    <a:p>
                      <a:pPr algn="l" fontAlgn="ctr"/>
                      <a:r>
                        <a:rPr lang="en-GB" sz="1100" u="none" strike="noStrike" dirty="0">
                          <a:effectLst/>
                        </a:rPr>
                        <a:t>Latest Data: Quarter 3 – 2015</a:t>
                      </a:r>
                      <a:endParaRPr lang="en-GB" sz="1100" b="0" i="0" u="none" strike="noStrike" dirty="0">
                        <a:solidFill>
                          <a:srgbClr val="000000"/>
                        </a:solidFill>
                        <a:effectLst/>
                        <a:latin typeface="Calibri" panose="020F0502020204030204" pitchFamily="34" charset="0"/>
                      </a:endParaRPr>
                    </a:p>
                  </a:txBody>
                  <a:tcPr marL="7744" marR="7744" marT="77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7744" marR="7744" marT="7744" marB="0" anchor="b">
                    <a:lnT w="12700" cap="flat" cmpd="sng" algn="ctr">
                      <a:solidFill>
                        <a:schemeClr val="tx1"/>
                      </a:solidFill>
                      <a:prstDash val="solid"/>
                      <a:round/>
                      <a:headEnd type="none" w="med" len="med"/>
                      <a:tailEnd type="none" w="med" len="med"/>
                    </a:lnT>
                  </a:tcPr>
                </a:tc>
                <a:tc>
                  <a:txBody>
                    <a:bodyPr/>
                    <a:lstStyle/>
                    <a:p>
                      <a:pPr algn="l" fontAlgn="b"/>
                      <a:r>
                        <a:rPr lang="en-GB" sz="1100" u="none" strike="noStrike">
                          <a:effectLst/>
                        </a:rPr>
                        <a:t> </a:t>
                      </a:r>
                      <a:endParaRPr lang="en-GB" sz="1100" b="0" i="0" u="none" strike="noStrike">
                        <a:solidFill>
                          <a:srgbClr val="000000"/>
                        </a:solidFill>
                        <a:effectLst/>
                        <a:latin typeface="Calibri" panose="020F0502020204030204" pitchFamily="34" charset="0"/>
                      </a:endParaRPr>
                    </a:p>
                  </a:txBody>
                  <a:tcPr marL="7744" marR="7744" marT="7744" marB="0" anchor="b">
                    <a:lnT w="12700" cap="flat" cmpd="sng" algn="ctr">
                      <a:solidFill>
                        <a:schemeClr val="tx1"/>
                      </a:solidFill>
                      <a:prstDash val="solid"/>
                      <a:round/>
                      <a:headEnd type="none" w="med" len="med"/>
                      <a:tailEnd type="none" w="med" len="med"/>
                    </a:lnT>
                  </a:tcPr>
                </a:tc>
                <a:tc>
                  <a:txBody>
                    <a:bodyPr/>
                    <a:lstStyle/>
                    <a:p>
                      <a:pPr algn="l" fontAlgn="b"/>
                      <a:r>
                        <a:rPr lang="en-GB" sz="1100" u="none" strike="noStrike" dirty="0">
                          <a:effectLst/>
                        </a:rPr>
                        <a:t> </a:t>
                      </a:r>
                      <a:endParaRPr lang="en-GB" sz="11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55459">
                <a:tc>
                  <a:txBody>
                    <a:bodyPr/>
                    <a:lstStyle/>
                    <a:p>
                      <a:pPr algn="l" fontAlgn="ctr"/>
                      <a:r>
                        <a:rPr lang="en-GB" sz="1100" b="1" u="none" strike="noStrike" dirty="0">
                          <a:solidFill>
                            <a:schemeClr val="bg1"/>
                          </a:solidFill>
                          <a:effectLst/>
                        </a:rPr>
                        <a:t>OPERATOR</a:t>
                      </a:r>
                      <a:endParaRPr lang="en-GB" sz="1100" b="1" i="0" u="none" strike="noStrike" dirty="0">
                        <a:solidFill>
                          <a:schemeClr val="bg1"/>
                        </a:solidFill>
                        <a:effectLst/>
                        <a:latin typeface="Calibri" panose="020F0502020204030204" pitchFamily="34" charset="0"/>
                      </a:endParaRPr>
                    </a:p>
                  </a:txBody>
                  <a:tcPr marL="7744" marR="7744" marT="774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1"/>
                    </a:solidFill>
                  </a:tcPr>
                </a:tc>
                <a:tc>
                  <a:txBody>
                    <a:bodyPr/>
                    <a:lstStyle/>
                    <a:p>
                      <a:pPr algn="r" fontAlgn="ctr"/>
                      <a:r>
                        <a:rPr lang="en-GB" sz="1100" b="1" u="none" strike="noStrike" dirty="0">
                          <a:solidFill>
                            <a:schemeClr val="bg1"/>
                          </a:solidFill>
                          <a:effectLst/>
                        </a:rPr>
                        <a:t>Dec-14</a:t>
                      </a:r>
                      <a:endParaRPr lang="en-GB" sz="1100" b="1" i="0" u="none" strike="noStrike" dirty="0">
                        <a:solidFill>
                          <a:schemeClr val="bg1"/>
                        </a:solidFill>
                        <a:effectLst/>
                        <a:latin typeface="Calibri" panose="020F0502020204030204" pitchFamily="34" charset="0"/>
                      </a:endParaRPr>
                    </a:p>
                  </a:txBody>
                  <a:tcPr marL="7744" marR="7744" marT="7744" marB="0" anchor="ctr">
                    <a:lnL w="12700" cap="flat" cmpd="sng" algn="ctr">
                      <a:solidFill>
                        <a:schemeClr val="tx1"/>
                      </a:solidFill>
                      <a:prstDash val="solid"/>
                      <a:round/>
                      <a:headEnd type="none" w="med" len="med"/>
                      <a:tailEnd type="none" w="med" len="med"/>
                    </a:lnL>
                    <a:solidFill>
                      <a:schemeClr val="accent1"/>
                    </a:solidFill>
                  </a:tcPr>
                </a:tc>
                <a:tc>
                  <a:txBody>
                    <a:bodyPr/>
                    <a:lstStyle/>
                    <a:p>
                      <a:pPr algn="r" fontAlgn="ctr"/>
                      <a:r>
                        <a:rPr lang="en-GB" sz="1100" b="1" u="none" strike="noStrike">
                          <a:solidFill>
                            <a:schemeClr val="bg1"/>
                          </a:solidFill>
                          <a:effectLst/>
                        </a:rPr>
                        <a:t>Mar-15</a:t>
                      </a:r>
                      <a:endParaRPr lang="en-GB" sz="1100" b="1" i="0" u="none" strike="noStrike">
                        <a:solidFill>
                          <a:schemeClr val="bg1"/>
                        </a:solidFill>
                        <a:effectLst/>
                        <a:latin typeface="Calibri" panose="020F0502020204030204" pitchFamily="34" charset="0"/>
                      </a:endParaRPr>
                    </a:p>
                  </a:txBody>
                  <a:tcPr marL="7744" marR="7744" marT="7744" marB="0" anchor="ctr">
                    <a:solidFill>
                      <a:schemeClr val="accent1"/>
                    </a:solidFill>
                  </a:tcPr>
                </a:tc>
                <a:tc>
                  <a:txBody>
                    <a:bodyPr/>
                    <a:lstStyle/>
                    <a:p>
                      <a:pPr algn="r" fontAlgn="ctr"/>
                      <a:r>
                        <a:rPr lang="en-GB" sz="1100" b="1" u="none" strike="noStrike">
                          <a:solidFill>
                            <a:schemeClr val="bg1"/>
                          </a:solidFill>
                          <a:effectLst/>
                        </a:rPr>
                        <a:t>Jun-15</a:t>
                      </a:r>
                      <a:endParaRPr lang="en-GB" sz="1100" b="1" i="0" u="none" strike="noStrike">
                        <a:solidFill>
                          <a:schemeClr val="bg1"/>
                        </a:solidFill>
                        <a:effectLst/>
                        <a:latin typeface="Calibri" panose="020F0502020204030204" pitchFamily="34" charset="0"/>
                      </a:endParaRPr>
                    </a:p>
                  </a:txBody>
                  <a:tcPr marL="7744" marR="7744" marT="7744" marB="0" anchor="ctr">
                    <a:solidFill>
                      <a:schemeClr val="accent1"/>
                    </a:solidFill>
                  </a:tcPr>
                </a:tc>
                <a:tc>
                  <a:txBody>
                    <a:bodyPr/>
                    <a:lstStyle/>
                    <a:p>
                      <a:pPr algn="r" fontAlgn="ctr"/>
                      <a:r>
                        <a:rPr lang="en-GB" sz="1100" b="1" u="none" strike="noStrike" dirty="0">
                          <a:solidFill>
                            <a:schemeClr val="bg1"/>
                          </a:solidFill>
                          <a:effectLst/>
                        </a:rPr>
                        <a:t>Sep-15</a:t>
                      </a:r>
                      <a:endParaRPr lang="en-GB" sz="1100" b="1" i="0" u="none" strike="noStrike" dirty="0">
                        <a:solidFill>
                          <a:schemeClr val="bg1"/>
                        </a:solidFill>
                        <a:effectLst/>
                        <a:latin typeface="Calibri" panose="020F0502020204030204" pitchFamily="34" charset="0"/>
                      </a:endParaRPr>
                    </a:p>
                  </a:txBody>
                  <a:tcPr marL="7744" marR="7744" marT="7744" marB="0" anchor="ctr">
                    <a:lnR w="12700" cap="flat" cmpd="sng" algn="ctr">
                      <a:solidFill>
                        <a:schemeClr val="tx1"/>
                      </a:solidFill>
                      <a:prstDash val="solid"/>
                      <a:round/>
                      <a:headEnd type="none" w="med" len="med"/>
                      <a:tailEnd type="none" w="med" len="med"/>
                    </a:lnR>
                    <a:solidFill>
                      <a:schemeClr val="accent1"/>
                    </a:solidFill>
                  </a:tcPr>
                </a:tc>
              </a:tr>
              <a:tr h="141950">
                <a:tc>
                  <a:txBody>
                    <a:bodyPr/>
                    <a:lstStyle/>
                    <a:p>
                      <a:pPr algn="l" fontAlgn="b"/>
                      <a:r>
                        <a:rPr lang="en-GB" sz="1000" u="none" strike="noStrike" dirty="0">
                          <a:effectLst/>
                        </a:rPr>
                        <a:t>MTN Nigeria Communications</a:t>
                      </a:r>
                      <a:endParaRPr lang="en-GB" sz="1000" b="1"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pPr algn="r" fontAlgn="b"/>
                      <a:r>
                        <a:rPr lang="en-GB" sz="1000" u="none" strike="noStrike" dirty="0">
                          <a:effectLst/>
                        </a:rPr>
                        <a:t>59,893,093</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2"/>
                    </a:solidFill>
                  </a:tcPr>
                </a:tc>
                <a:tc>
                  <a:txBody>
                    <a:bodyPr/>
                    <a:lstStyle/>
                    <a:p>
                      <a:pPr algn="r" fontAlgn="b"/>
                      <a:r>
                        <a:rPr lang="en-GB" sz="1000" u="none" strike="noStrike" dirty="0">
                          <a:effectLst/>
                        </a:rPr>
                        <a:t>61,149,397</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a:effectLst/>
                        </a:rPr>
                        <a:t>62,813,111</a:t>
                      </a:r>
                      <a:endParaRPr lang="en-GB" sz="1000" b="0" i="0" u="none" strike="noStrike">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62,493,732</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2"/>
                    </a:solidFill>
                  </a:tcPr>
                </a:tc>
              </a:tr>
              <a:tr h="141950">
                <a:tc>
                  <a:txBody>
                    <a:bodyPr/>
                    <a:lstStyle/>
                    <a:p>
                      <a:pPr algn="l" fontAlgn="b"/>
                      <a:r>
                        <a:rPr lang="en-GB" sz="1000" u="none" strike="noStrike" dirty="0">
                          <a:effectLst/>
                        </a:rPr>
                        <a:t>Globacom Limited </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r" fontAlgn="b"/>
                      <a:r>
                        <a:rPr lang="en-GB" sz="1000" u="none" strike="noStrike" dirty="0">
                          <a:effectLst/>
                        </a:rPr>
                        <a:t>28,219,089</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noFill/>
                  </a:tcPr>
                </a:tc>
                <a:tc>
                  <a:txBody>
                    <a:bodyPr/>
                    <a:lstStyle/>
                    <a:p>
                      <a:pPr algn="r" fontAlgn="b"/>
                      <a:r>
                        <a:rPr lang="en-GB" sz="1000" u="none" strike="noStrike" dirty="0">
                          <a:effectLst/>
                        </a:rPr>
                        <a:t>29,557,125</a:t>
                      </a:r>
                      <a:endParaRPr lang="en-GB" sz="1000" b="0" i="0" u="none" strike="noStrike" dirty="0">
                        <a:solidFill>
                          <a:srgbClr val="000000"/>
                        </a:solidFill>
                        <a:effectLst/>
                        <a:latin typeface="Calibri" panose="020F0502020204030204" pitchFamily="34" charset="0"/>
                      </a:endParaRPr>
                    </a:p>
                  </a:txBody>
                  <a:tcPr marL="7744" marR="7744" marT="7744" marB="0" anchor="b">
                    <a:noFill/>
                  </a:tcPr>
                </a:tc>
                <a:tc>
                  <a:txBody>
                    <a:bodyPr/>
                    <a:lstStyle/>
                    <a:p>
                      <a:pPr algn="r" fontAlgn="b"/>
                      <a:r>
                        <a:rPr lang="en-GB" sz="1000" u="none" strike="noStrike" dirty="0">
                          <a:effectLst/>
                        </a:rPr>
                        <a:t>31,256,677</a:t>
                      </a:r>
                      <a:endParaRPr lang="en-GB" sz="1000" b="0" i="0" u="none" strike="noStrike" dirty="0">
                        <a:solidFill>
                          <a:srgbClr val="000000"/>
                        </a:solidFill>
                        <a:effectLst/>
                        <a:latin typeface="Calibri" panose="020F0502020204030204" pitchFamily="34" charset="0"/>
                      </a:endParaRPr>
                    </a:p>
                  </a:txBody>
                  <a:tcPr marL="7744" marR="7744" marT="7744" marB="0" anchor="b">
                    <a:noFill/>
                  </a:tcPr>
                </a:tc>
                <a:tc>
                  <a:txBody>
                    <a:bodyPr/>
                    <a:lstStyle/>
                    <a:p>
                      <a:pPr algn="r" fontAlgn="b"/>
                      <a:r>
                        <a:rPr lang="en-GB" sz="1000" u="none" strike="noStrike" dirty="0">
                          <a:effectLst/>
                        </a:rPr>
                        <a:t>31,306,472</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noFill/>
                  </a:tcPr>
                </a:tc>
              </a:tr>
              <a:tr h="0">
                <a:tc>
                  <a:txBody>
                    <a:bodyPr/>
                    <a:lstStyle/>
                    <a:p>
                      <a:pPr algn="l" fontAlgn="b"/>
                      <a:r>
                        <a:rPr lang="en-GB" sz="1000" u="none" strike="noStrike" dirty="0">
                          <a:effectLst/>
                        </a:rPr>
                        <a:t>Airtel Nigeria</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pPr algn="r" fontAlgn="b"/>
                      <a:r>
                        <a:rPr lang="en-GB" sz="1000" u="none" strike="noStrike" dirty="0">
                          <a:effectLst/>
                        </a:rPr>
                        <a:t>27,556,544</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2"/>
                    </a:solidFill>
                  </a:tcPr>
                </a:tc>
                <a:tc>
                  <a:txBody>
                    <a:bodyPr/>
                    <a:lstStyle/>
                    <a:p>
                      <a:pPr algn="r" fontAlgn="b"/>
                      <a:r>
                        <a:rPr lang="en-GB" sz="1000" u="none" strike="noStrike" dirty="0">
                          <a:effectLst/>
                        </a:rPr>
                        <a:t>28,680,757</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29,564,766</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31,134,625</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2"/>
                    </a:solidFill>
                  </a:tcPr>
                </a:tc>
              </a:tr>
              <a:tr h="141950">
                <a:tc>
                  <a:txBody>
                    <a:bodyPr/>
                    <a:lstStyle/>
                    <a:p>
                      <a:pPr algn="l" fontAlgn="b"/>
                      <a:r>
                        <a:rPr lang="en-GB" sz="1000" u="none" strike="noStrike" dirty="0">
                          <a:effectLst/>
                        </a:rPr>
                        <a:t>EMTS Limited (Etisalat) </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r" fontAlgn="b"/>
                      <a:r>
                        <a:rPr lang="en-GB" sz="1000" u="none" strike="noStrike">
                          <a:effectLst/>
                        </a:rPr>
                        <a:t>21,103,749</a:t>
                      </a:r>
                      <a:endParaRPr lang="en-GB" sz="1000" b="0" i="0" u="none" strike="noStrike">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noFill/>
                  </a:tcPr>
                </a:tc>
                <a:tc>
                  <a:txBody>
                    <a:bodyPr/>
                    <a:lstStyle/>
                    <a:p>
                      <a:pPr algn="r" fontAlgn="b"/>
                      <a:r>
                        <a:rPr lang="en-GB" sz="1000" u="none" strike="noStrike" dirty="0">
                          <a:effectLst/>
                        </a:rPr>
                        <a:t>22,235,557</a:t>
                      </a:r>
                      <a:endParaRPr lang="en-GB" sz="1000" b="0" i="0" u="none" strike="noStrike" dirty="0">
                        <a:solidFill>
                          <a:srgbClr val="000000"/>
                        </a:solidFill>
                        <a:effectLst/>
                        <a:latin typeface="Calibri" panose="020F0502020204030204" pitchFamily="34" charset="0"/>
                      </a:endParaRPr>
                    </a:p>
                  </a:txBody>
                  <a:tcPr marL="7744" marR="7744" marT="7744" marB="0" anchor="b">
                    <a:noFill/>
                  </a:tcPr>
                </a:tc>
                <a:tc>
                  <a:txBody>
                    <a:bodyPr/>
                    <a:lstStyle/>
                    <a:p>
                      <a:pPr algn="r" fontAlgn="b"/>
                      <a:r>
                        <a:rPr lang="en-GB" sz="1000" u="none" strike="noStrike" dirty="0">
                          <a:effectLst/>
                        </a:rPr>
                        <a:t>22,852,232</a:t>
                      </a:r>
                      <a:endParaRPr lang="en-GB" sz="1000" b="0" i="0" u="none" strike="noStrike" dirty="0">
                        <a:solidFill>
                          <a:srgbClr val="000000"/>
                        </a:solidFill>
                        <a:effectLst/>
                        <a:latin typeface="Calibri" panose="020F0502020204030204" pitchFamily="34" charset="0"/>
                      </a:endParaRPr>
                    </a:p>
                  </a:txBody>
                  <a:tcPr marL="7744" marR="7744" marT="7744" marB="0" anchor="b">
                    <a:noFill/>
                  </a:tcPr>
                </a:tc>
                <a:tc>
                  <a:txBody>
                    <a:bodyPr/>
                    <a:lstStyle/>
                    <a:p>
                      <a:pPr algn="r" fontAlgn="b"/>
                      <a:r>
                        <a:rPr lang="en-GB" sz="1000" u="none" strike="noStrike" dirty="0">
                          <a:effectLst/>
                        </a:rPr>
                        <a:t>23,492,214</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noFill/>
                  </a:tcPr>
                </a:tc>
              </a:tr>
              <a:tr h="141950">
                <a:tc>
                  <a:txBody>
                    <a:bodyPr/>
                    <a:lstStyle/>
                    <a:p>
                      <a:pPr algn="l" fontAlgn="b"/>
                      <a:r>
                        <a:rPr lang="en-GB" sz="1000" b="1" i="1" u="none" strike="noStrike" dirty="0">
                          <a:effectLst/>
                        </a:rPr>
                        <a:t>Sub-Total (GSM)</a:t>
                      </a:r>
                      <a:endParaRPr lang="en-GB" sz="1000" b="1" i="1"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r" fontAlgn="b"/>
                      <a:r>
                        <a:rPr lang="en-GB" sz="1000" b="1" i="1" u="none" strike="noStrike">
                          <a:effectLst/>
                        </a:rPr>
                        <a:t>136,772,475</a:t>
                      </a:r>
                      <a:endParaRPr lang="en-GB" sz="1000" b="1" i="1" u="none" strike="noStrike">
                        <a:solidFill>
                          <a:srgbClr val="5B9BD5"/>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r" fontAlgn="b"/>
                      <a:r>
                        <a:rPr lang="en-GB" sz="1000" b="1" i="1" u="none" strike="noStrike" dirty="0">
                          <a:effectLst/>
                        </a:rPr>
                        <a:t>141,642,836</a:t>
                      </a:r>
                      <a:endParaRPr lang="en-GB" sz="1000" b="1" i="1" u="none" strike="noStrike" dirty="0">
                        <a:solidFill>
                          <a:srgbClr val="5B9BD5"/>
                        </a:solidFill>
                        <a:effectLst/>
                        <a:latin typeface="Calibri" panose="020F0502020204030204" pitchFamily="34" charset="0"/>
                      </a:endParaRPr>
                    </a:p>
                  </a:txBody>
                  <a:tcPr marL="7744" marR="7744" marT="7744" marB="0" anchor="b">
                    <a:solidFill>
                      <a:schemeClr val="accent1">
                        <a:lumMod val="20000"/>
                        <a:lumOff val="80000"/>
                      </a:schemeClr>
                    </a:solidFill>
                  </a:tcPr>
                </a:tc>
                <a:tc>
                  <a:txBody>
                    <a:bodyPr/>
                    <a:lstStyle/>
                    <a:p>
                      <a:pPr algn="r" fontAlgn="b"/>
                      <a:r>
                        <a:rPr lang="en-GB" sz="1000" b="1" i="1" u="none" strike="noStrike" dirty="0">
                          <a:effectLst/>
                        </a:rPr>
                        <a:t>146,486,786</a:t>
                      </a:r>
                      <a:endParaRPr lang="en-GB" sz="1000" b="1" i="1" u="none" strike="noStrike" dirty="0">
                        <a:solidFill>
                          <a:srgbClr val="5B9BD5"/>
                        </a:solidFill>
                        <a:effectLst/>
                        <a:latin typeface="Calibri" panose="020F0502020204030204" pitchFamily="34" charset="0"/>
                      </a:endParaRPr>
                    </a:p>
                  </a:txBody>
                  <a:tcPr marL="7744" marR="7744" marT="7744" marB="0" anchor="b">
                    <a:solidFill>
                      <a:schemeClr val="accent1">
                        <a:lumMod val="20000"/>
                        <a:lumOff val="80000"/>
                      </a:schemeClr>
                    </a:solidFill>
                  </a:tcPr>
                </a:tc>
                <a:tc>
                  <a:txBody>
                    <a:bodyPr/>
                    <a:lstStyle/>
                    <a:p>
                      <a:pPr algn="r" fontAlgn="b"/>
                      <a:r>
                        <a:rPr lang="en-GB" sz="1000" b="1" i="1" u="none" strike="noStrike" dirty="0">
                          <a:effectLst/>
                        </a:rPr>
                        <a:t>148,427,043</a:t>
                      </a:r>
                      <a:endParaRPr lang="en-GB" sz="1000" b="1" i="1" u="none" strike="noStrike" dirty="0">
                        <a:solidFill>
                          <a:srgbClr val="5B9BD5"/>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accent1">
                        <a:lumMod val="20000"/>
                        <a:lumOff val="80000"/>
                      </a:schemeClr>
                    </a:solidFill>
                  </a:tcPr>
                </a:tc>
              </a:tr>
              <a:tr h="141950">
                <a:tc>
                  <a:txBody>
                    <a:bodyPr/>
                    <a:lstStyle/>
                    <a:p>
                      <a:pPr algn="l" fontAlgn="b"/>
                      <a:r>
                        <a:rPr lang="en-GB" sz="1000" u="none" strike="noStrike" dirty="0" err="1">
                          <a:effectLst/>
                        </a:rPr>
                        <a:t>Visafone</a:t>
                      </a:r>
                      <a:r>
                        <a:rPr lang="en-GB" sz="1000" u="none" strike="noStrike" dirty="0">
                          <a:effectLst/>
                        </a:rPr>
                        <a:t> Limited</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pPr algn="r" fontAlgn="b"/>
                      <a:r>
                        <a:rPr lang="en-GB" sz="1000" u="none" strike="noStrike" dirty="0">
                          <a:effectLst/>
                        </a:rPr>
                        <a:t>2,170,521</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2"/>
                    </a:solidFill>
                  </a:tcPr>
                </a:tc>
                <a:tc>
                  <a:txBody>
                    <a:bodyPr/>
                    <a:lstStyle/>
                    <a:p>
                      <a:pPr algn="r" fontAlgn="b"/>
                      <a:r>
                        <a:rPr lang="en-GB" sz="1000" u="none" strike="noStrike" dirty="0">
                          <a:effectLst/>
                        </a:rPr>
                        <a:t>2,091,804</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2,095,193</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2,031,802</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2"/>
                    </a:solidFill>
                  </a:tcPr>
                </a:tc>
              </a:tr>
              <a:tr h="141950">
                <a:tc>
                  <a:txBody>
                    <a:bodyPr/>
                    <a:lstStyle/>
                    <a:p>
                      <a:pPr algn="l" fontAlgn="b"/>
                      <a:r>
                        <a:rPr lang="en-GB" sz="1000" u="none" strike="noStrike" dirty="0" err="1">
                          <a:effectLst/>
                        </a:rPr>
                        <a:t>Multilinks</a:t>
                      </a:r>
                      <a:r>
                        <a:rPr lang="en-GB" sz="1000" u="none" strike="noStrike" dirty="0">
                          <a:effectLst/>
                        </a:rPr>
                        <a:t> Telkom</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r" fontAlgn="b"/>
                      <a:r>
                        <a:rPr lang="en-GB" sz="1000" u="none" strike="noStrike" dirty="0">
                          <a:effectLst/>
                        </a:rPr>
                        <a:t>17,324</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noFill/>
                  </a:tcPr>
                </a:tc>
                <a:tc>
                  <a:txBody>
                    <a:bodyPr/>
                    <a:lstStyle/>
                    <a:p>
                      <a:pPr algn="r" fontAlgn="b"/>
                      <a:r>
                        <a:rPr lang="en-GB" sz="1000" u="none" strike="noStrike" dirty="0">
                          <a:effectLst/>
                        </a:rPr>
                        <a:t>14,481</a:t>
                      </a:r>
                      <a:endParaRPr lang="en-GB" sz="1000" b="0" i="0" u="none" strike="noStrike" dirty="0">
                        <a:solidFill>
                          <a:srgbClr val="000000"/>
                        </a:solidFill>
                        <a:effectLst/>
                        <a:latin typeface="Calibri" panose="020F0502020204030204" pitchFamily="34" charset="0"/>
                      </a:endParaRPr>
                    </a:p>
                  </a:txBody>
                  <a:tcPr marL="7744" marR="7744" marT="7744" marB="0" anchor="b">
                    <a:noFill/>
                  </a:tcPr>
                </a:tc>
                <a:tc>
                  <a:txBody>
                    <a:bodyPr/>
                    <a:lstStyle/>
                    <a:p>
                      <a:pPr algn="r" fontAlgn="b"/>
                      <a:r>
                        <a:rPr lang="en-GB" sz="1000" u="none" strike="noStrike" dirty="0">
                          <a:effectLst/>
                        </a:rPr>
                        <a:t>10,788</a:t>
                      </a:r>
                      <a:endParaRPr lang="en-GB" sz="1000" b="0" i="0" u="none" strike="noStrike" dirty="0">
                        <a:solidFill>
                          <a:srgbClr val="000000"/>
                        </a:solidFill>
                        <a:effectLst/>
                        <a:latin typeface="Calibri" panose="020F0502020204030204" pitchFamily="34" charset="0"/>
                      </a:endParaRPr>
                    </a:p>
                  </a:txBody>
                  <a:tcPr marL="7744" marR="7744" marT="7744" marB="0" anchor="b">
                    <a:noFill/>
                  </a:tcPr>
                </a:tc>
                <a:tc>
                  <a:txBody>
                    <a:bodyPr/>
                    <a:lstStyle/>
                    <a:p>
                      <a:pPr algn="r" fontAlgn="b"/>
                      <a:r>
                        <a:rPr lang="en-GB" sz="1000" u="none" strike="noStrike" dirty="0">
                          <a:effectLst/>
                        </a:rPr>
                        <a:t>10,213</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noFill/>
                  </a:tcPr>
                </a:tc>
              </a:tr>
              <a:tr h="141950">
                <a:tc>
                  <a:txBody>
                    <a:bodyPr/>
                    <a:lstStyle/>
                    <a:p>
                      <a:pPr algn="l" fontAlgn="b"/>
                      <a:r>
                        <a:rPr lang="en-GB" sz="1000" b="1" i="1" u="none" strike="noStrike" dirty="0">
                          <a:effectLst/>
                        </a:rPr>
                        <a:t>Sub-Total (GSM)</a:t>
                      </a:r>
                      <a:endParaRPr lang="en-GB" sz="1000" b="1" i="1"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r" fontAlgn="b"/>
                      <a:r>
                        <a:rPr lang="en-GB" sz="1000" b="1" i="1" u="none" strike="noStrike" dirty="0">
                          <a:effectLst/>
                        </a:rPr>
                        <a:t>2,406,382</a:t>
                      </a:r>
                      <a:endParaRPr lang="en-GB" sz="1000" b="1" i="1"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r" fontAlgn="b"/>
                      <a:r>
                        <a:rPr lang="en-GB" sz="1000" b="1" i="1" u="none" strike="noStrike" dirty="0">
                          <a:effectLst/>
                        </a:rPr>
                        <a:t>2,187,845</a:t>
                      </a:r>
                      <a:endParaRPr lang="en-GB" sz="1000" b="1" i="1" u="none" strike="noStrike" dirty="0">
                        <a:solidFill>
                          <a:srgbClr val="000000"/>
                        </a:solidFill>
                        <a:effectLst/>
                        <a:latin typeface="Calibri" panose="020F0502020204030204" pitchFamily="34" charset="0"/>
                      </a:endParaRPr>
                    </a:p>
                  </a:txBody>
                  <a:tcPr marL="7744" marR="7744" marT="7744" marB="0" anchor="b">
                    <a:solidFill>
                      <a:schemeClr val="accent1">
                        <a:lumMod val="20000"/>
                        <a:lumOff val="80000"/>
                      </a:schemeClr>
                    </a:solidFill>
                  </a:tcPr>
                </a:tc>
                <a:tc>
                  <a:txBody>
                    <a:bodyPr/>
                    <a:lstStyle/>
                    <a:p>
                      <a:pPr algn="r" fontAlgn="b"/>
                      <a:r>
                        <a:rPr lang="en-GB" sz="1000" b="1" i="1" u="none" strike="noStrike" dirty="0">
                          <a:effectLst/>
                        </a:rPr>
                        <a:t>2,106,285</a:t>
                      </a:r>
                      <a:endParaRPr lang="en-GB" sz="1000" b="1" i="1" u="none" strike="noStrike" dirty="0">
                        <a:solidFill>
                          <a:srgbClr val="000000"/>
                        </a:solidFill>
                        <a:effectLst/>
                        <a:latin typeface="Calibri" panose="020F0502020204030204" pitchFamily="34" charset="0"/>
                      </a:endParaRPr>
                    </a:p>
                  </a:txBody>
                  <a:tcPr marL="7744" marR="7744" marT="7744" marB="0" anchor="b">
                    <a:solidFill>
                      <a:schemeClr val="accent1">
                        <a:lumMod val="20000"/>
                        <a:lumOff val="80000"/>
                      </a:schemeClr>
                    </a:solidFill>
                  </a:tcPr>
                </a:tc>
                <a:tc>
                  <a:txBody>
                    <a:bodyPr/>
                    <a:lstStyle/>
                    <a:p>
                      <a:pPr algn="r" fontAlgn="b"/>
                      <a:r>
                        <a:rPr lang="en-GB" sz="1000" b="1" i="1" u="none" strike="noStrike" dirty="0">
                          <a:effectLst/>
                        </a:rPr>
                        <a:t>2,105,981</a:t>
                      </a:r>
                      <a:endParaRPr lang="en-GB" sz="1000" b="1" i="1"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accent1">
                        <a:lumMod val="20000"/>
                        <a:lumOff val="80000"/>
                      </a:schemeClr>
                    </a:solidFill>
                  </a:tcPr>
                </a:tc>
              </a:tr>
              <a:tr h="141950">
                <a:tc>
                  <a:txBody>
                    <a:bodyPr/>
                    <a:lstStyle/>
                    <a:p>
                      <a:pPr algn="l" fontAlgn="b"/>
                      <a:r>
                        <a:rPr lang="en-GB" sz="1000" u="none" strike="noStrike" dirty="0" err="1">
                          <a:effectLst/>
                        </a:rPr>
                        <a:t>Visafone</a:t>
                      </a:r>
                      <a:r>
                        <a:rPr lang="en-GB" sz="1000" u="none" strike="noStrike" dirty="0">
                          <a:effectLst/>
                        </a:rPr>
                        <a:t> Limited</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pPr algn="r" fontAlgn="b"/>
                      <a:r>
                        <a:rPr lang="en-GB" sz="1000" u="none" strike="noStrike">
                          <a:effectLst/>
                        </a:rPr>
                        <a:t>53,990</a:t>
                      </a:r>
                      <a:endParaRPr lang="en-GB" sz="1000" b="0" i="0" u="none" strike="noStrike">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2"/>
                    </a:solidFill>
                  </a:tcPr>
                </a:tc>
                <a:tc>
                  <a:txBody>
                    <a:bodyPr/>
                    <a:lstStyle/>
                    <a:p>
                      <a:pPr algn="r" fontAlgn="b"/>
                      <a:r>
                        <a:rPr lang="en-GB" sz="1000" u="none" strike="noStrike" dirty="0">
                          <a:effectLst/>
                        </a:rPr>
                        <a:t>55,123</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55,548</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63,396</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2"/>
                    </a:solidFill>
                  </a:tcPr>
                </a:tc>
              </a:tr>
              <a:tr h="141950">
                <a:tc>
                  <a:txBody>
                    <a:bodyPr/>
                    <a:lstStyle/>
                    <a:p>
                      <a:pPr algn="l" fontAlgn="b"/>
                      <a:r>
                        <a:rPr lang="en-GB" sz="1000" u="none" strike="noStrike" dirty="0" err="1">
                          <a:effectLst/>
                        </a:rPr>
                        <a:t>Multilinks</a:t>
                      </a:r>
                      <a:r>
                        <a:rPr lang="en-GB" sz="1000" u="none" strike="noStrike" dirty="0">
                          <a:effectLst/>
                        </a:rPr>
                        <a:t> Telkom</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r" fontAlgn="b"/>
                      <a:r>
                        <a:rPr lang="en-GB" sz="1000" u="none" strike="noStrike">
                          <a:effectLst/>
                        </a:rPr>
                        <a:t>5,614</a:t>
                      </a:r>
                      <a:endParaRPr lang="en-GB" sz="1000" b="0" i="0" u="none" strike="noStrike">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1"/>
                    </a:solidFill>
                  </a:tcPr>
                </a:tc>
                <a:tc>
                  <a:txBody>
                    <a:bodyPr/>
                    <a:lstStyle/>
                    <a:p>
                      <a:pPr algn="r" fontAlgn="b"/>
                      <a:r>
                        <a:rPr lang="en-GB" sz="1000" u="none" strike="noStrike" dirty="0">
                          <a:effectLst/>
                        </a:rPr>
                        <a:t>4,711</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1"/>
                    </a:solidFill>
                  </a:tcPr>
                </a:tc>
                <a:tc>
                  <a:txBody>
                    <a:bodyPr/>
                    <a:lstStyle/>
                    <a:p>
                      <a:pPr algn="r" fontAlgn="b"/>
                      <a:r>
                        <a:rPr lang="en-GB" sz="1000" u="none" strike="noStrike" dirty="0">
                          <a:effectLst/>
                        </a:rPr>
                        <a:t>3,387</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1"/>
                    </a:solidFill>
                  </a:tcPr>
                </a:tc>
                <a:tc>
                  <a:txBody>
                    <a:bodyPr/>
                    <a:lstStyle/>
                    <a:p>
                      <a:pPr algn="r" fontAlgn="b"/>
                      <a:r>
                        <a:rPr lang="en-GB" sz="1000" u="none" strike="noStrike" dirty="0">
                          <a:effectLst/>
                        </a:rPr>
                        <a:t>2,923</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1"/>
                    </a:solidFill>
                  </a:tcPr>
                </a:tc>
              </a:tr>
              <a:tr h="141950">
                <a:tc>
                  <a:txBody>
                    <a:bodyPr/>
                    <a:lstStyle/>
                    <a:p>
                      <a:pPr algn="l" fontAlgn="b"/>
                      <a:r>
                        <a:rPr lang="en-GB" sz="1000" u="none" strike="noStrike" dirty="0">
                          <a:effectLst/>
                        </a:rPr>
                        <a:t>VGC/MTN</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pPr algn="r" fontAlgn="b"/>
                      <a:r>
                        <a:rPr lang="en-GB" sz="1000" u="none" strike="noStrike">
                          <a:effectLst/>
                        </a:rPr>
                        <a:t>9,718</a:t>
                      </a:r>
                      <a:endParaRPr lang="en-GB" sz="1000" b="0" i="0" u="none" strike="noStrike">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2"/>
                    </a:solidFill>
                  </a:tcPr>
                </a:tc>
                <a:tc>
                  <a:txBody>
                    <a:bodyPr/>
                    <a:lstStyle/>
                    <a:p>
                      <a:pPr algn="r" fontAlgn="b"/>
                      <a:r>
                        <a:rPr lang="en-GB" sz="1000" u="none" strike="noStrike">
                          <a:effectLst/>
                        </a:rPr>
                        <a:t>10,986</a:t>
                      </a:r>
                      <a:endParaRPr lang="en-GB" sz="1000" b="0" i="0" u="none" strike="noStrike">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9,687</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9,731</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2"/>
                    </a:solidFill>
                  </a:tcPr>
                </a:tc>
              </a:tr>
              <a:tr h="141950">
                <a:tc>
                  <a:txBody>
                    <a:bodyPr/>
                    <a:lstStyle/>
                    <a:p>
                      <a:pPr algn="l" fontAlgn="b"/>
                      <a:r>
                        <a:rPr lang="en-GB" sz="1000" u="none" strike="noStrike" dirty="0">
                          <a:effectLst/>
                        </a:rPr>
                        <a:t>21st Century Technologies</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r" fontAlgn="b"/>
                      <a:r>
                        <a:rPr lang="en-GB" sz="1000" u="none" strike="noStrike">
                          <a:effectLst/>
                        </a:rPr>
                        <a:t>99,446</a:t>
                      </a:r>
                      <a:endParaRPr lang="en-GB" sz="1000" b="0" i="0" u="none" strike="noStrike">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1"/>
                    </a:solidFill>
                  </a:tcPr>
                </a:tc>
                <a:tc>
                  <a:txBody>
                    <a:bodyPr/>
                    <a:lstStyle/>
                    <a:p>
                      <a:pPr algn="r" fontAlgn="b"/>
                      <a:r>
                        <a:rPr lang="en-GB" sz="1000" u="none" strike="noStrike">
                          <a:effectLst/>
                        </a:rPr>
                        <a:t>99,676</a:t>
                      </a:r>
                      <a:endParaRPr lang="en-GB" sz="1000" b="0" i="0" u="none" strike="noStrike">
                        <a:solidFill>
                          <a:srgbClr val="000000"/>
                        </a:solidFill>
                        <a:effectLst/>
                        <a:latin typeface="Calibri" panose="020F0502020204030204" pitchFamily="34" charset="0"/>
                      </a:endParaRPr>
                    </a:p>
                  </a:txBody>
                  <a:tcPr marL="7744" marR="7744" marT="7744" marB="0" anchor="b">
                    <a:solidFill>
                      <a:schemeClr val="bg1"/>
                    </a:solidFill>
                  </a:tcPr>
                </a:tc>
                <a:tc>
                  <a:txBody>
                    <a:bodyPr/>
                    <a:lstStyle/>
                    <a:p>
                      <a:pPr algn="r" fontAlgn="b"/>
                      <a:r>
                        <a:rPr lang="en-GB" sz="1000" u="none" strike="noStrike" dirty="0">
                          <a:effectLst/>
                        </a:rPr>
                        <a:t>99,348</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1"/>
                    </a:solidFill>
                  </a:tcPr>
                </a:tc>
                <a:tc>
                  <a:txBody>
                    <a:bodyPr/>
                    <a:lstStyle/>
                    <a:p>
                      <a:pPr algn="r" fontAlgn="b"/>
                      <a:r>
                        <a:rPr lang="en-GB" sz="1000" u="none" strike="noStrike" dirty="0">
                          <a:effectLst/>
                        </a:rPr>
                        <a:t>100,986</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1"/>
                    </a:solidFill>
                  </a:tcPr>
                </a:tc>
              </a:tr>
              <a:tr h="141950">
                <a:tc>
                  <a:txBody>
                    <a:bodyPr/>
                    <a:lstStyle/>
                    <a:p>
                      <a:pPr algn="l" fontAlgn="b"/>
                      <a:r>
                        <a:rPr lang="en-GB" sz="1000" u="none" strike="noStrike" dirty="0">
                          <a:effectLst/>
                        </a:rPr>
                        <a:t>IPNX</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pPr algn="r" fontAlgn="b"/>
                      <a:r>
                        <a:rPr lang="en-GB" sz="1000" u="none" strike="noStrike">
                          <a:effectLst/>
                        </a:rPr>
                        <a:t>2,821</a:t>
                      </a:r>
                      <a:endParaRPr lang="en-GB" sz="1000" b="0" i="0" u="none" strike="noStrike">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2"/>
                    </a:solidFill>
                  </a:tcPr>
                </a:tc>
                <a:tc>
                  <a:txBody>
                    <a:bodyPr/>
                    <a:lstStyle/>
                    <a:p>
                      <a:pPr algn="r" fontAlgn="b"/>
                      <a:r>
                        <a:rPr lang="en-GB" sz="1000" u="none" strike="noStrike">
                          <a:effectLst/>
                        </a:rPr>
                        <a:t>2,796</a:t>
                      </a:r>
                      <a:endParaRPr lang="en-GB" sz="1000" b="0" i="0" u="none" strike="noStrike">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2,839</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a:effectLst/>
                        </a:rPr>
                        <a:t>2,879</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2"/>
                    </a:solidFill>
                  </a:tcPr>
                </a:tc>
              </a:tr>
              <a:tr h="141950">
                <a:tc>
                  <a:txBody>
                    <a:bodyPr/>
                    <a:lstStyle/>
                    <a:p>
                      <a:pPr algn="l" fontAlgn="b"/>
                      <a:r>
                        <a:rPr lang="en-GB" sz="1000" u="none" strike="noStrike" dirty="0">
                          <a:effectLst/>
                        </a:rPr>
                        <a:t>Globacom Limited </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r" fontAlgn="b"/>
                      <a:r>
                        <a:rPr lang="en-GB" sz="1000" u="none" strike="noStrike">
                          <a:effectLst/>
                        </a:rPr>
                        <a:t>11,701</a:t>
                      </a:r>
                      <a:endParaRPr lang="en-GB" sz="1000" b="0" i="0" u="none" strike="noStrike">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1"/>
                    </a:solidFill>
                  </a:tcPr>
                </a:tc>
                <a:tc>
                  <a:txBody>
                    <a:bodyPr/>
                    <a:lstStyle/>
                    <a:p>
                      <a:pPr algn="r" fontAlgn="b"/>
                      <a:r>
                        <a:rPr lang="en-GB" sz="1000" u="none" strike="noStrike">
                          <a:effectLst/>
                        </a:rPr>
                        <a:t>11,795</a:t>
                      </a:r>
                      <a:endParaRPr lang="en-GB" sz="1000" b="0" i="0" u="none" strike="noStrike">
                        <a:solidFill>
                          <a:srgbClr val="000000"/>
                        </a:solidFill>
                        <a:effectLst/>
                        <a:latin typeface="Calibri" panose="020F0502020204030204" pitchFamily="34" charset="0"/>
                      </a:endParaRPr>
                    </a:p>
                  </a:txBody>
                  <a:tcPr marL="7744" marR="7744" marT="7744" marB="0" anchor="b">
                    <a:solidFill>
                      <a:schemeClr val="bg1"/>
                    </a:solidFill>
                  </a:tcPr>
                </a:tc>
                <a:tc>
                  <a:txBody>
                    <a:bodyPr/>
                    <a:lstStyle/>
                    <a:p>
                      <a:pPr algn="r" fontAlgn="b"/>
                      <a:r>
                        <a:rPr lang="en-GB" sz="1000" u="none" strike="noStrike">
                          <a:effectLst/>
                        </a:rPr>
                        <a:t>11,834</a:t>
                      </a:r>
                      <a:endParaRPr lang="en-GB" sz="1000" b="0" i="0" u="none" strike="noStrike">
                        <a:solidFill>
                          <a:srgbClr val="000000"/>
                        </a:solidFill>
                        <a:effectLst/>
                        <a:latin typeface="Calibri" panose="020F0502020204030204" pitchFamily="34" charset="0"/>
                      </a:endParaRPr>
                    </a:p>
                  </a:txBody>
                  <a:tcPr marL="7744" marR="7744" marT="7744" marB="0" anchor="b">
                    <a:solidFill>
                      <a:schemeClr val="bg1"/>
                    </a:solidFill>
                  </a:tcPr>
                </a:tc>
                <a:tc>
                  <a:txBody>
                    <a:bodyPr/>
                    <a:lstStyle/>
                    <a:p>
                      <a:pPr algn="r" fontAlgn="b"/>
                      <a:r>
                        <a:rPr lang="en-GB" sz="1000" u="none" strike="noStrike" dirty="0">
                          <a:effectLst/>
                        </a:rPr>
                        <a:t>11,658</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1"/>
                    </a:solidFill>
                  </a:tcPr>
                </a:tc>
              </a:tr>
              <a:tr h="141950">
                <a:tc>
                  <a:txBody>
                    <a:bodyPr/>
                    <a:lstStyle/>
                    <a:p>
                      <a:pPr algn="l" fontAlgn="b"/>
                      <a:r>
                        <a:rPr lang="en-GB" sz="1000" b="1" u="none" strike="noStrike" dirty="0">
                          <a:effectLst/>
                        </a:rPr>
                        <a:t>Sub-Total (Fixed/Fixed Wireless)</a:t>
                      </a:r>
                      <a:endParaRPr lang="en-GB" sz="1000" b="1"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r" fontAlgn="b"/>
                      <a:r>
                        <a:rPr lang="en-GB" sz="1000" b="1" u="none" strike="noStrike">
                          <a:effectLst/>
                        </a:rPr>
                        <a:t>183,290</a:t>
                      </a:r>
                      <a:endParaRPr lang="en-GB" sz="1000" b="1" i="0" u="none" strike="noStrike">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r" fontAlgn="b"/>
                      <a:r>
                        <a:rPr lang="en-GB" sz="1000" b="1" u="none" strike="noStrike">
                          <a:effectLst/>
                        </a:rPr>
                        <a:t>185,087</a:t>
                      </a:r>
                      <a:endParaRPr lang="en-GB" sz="1000" b="1" i="0" u="none" strike="noStrike">
                        <a:solidFill>
                          <a:srgbClr val="000000"/>
                        </a:solidFill>
                        <a:effectLst/>
                        <a:latin typeface="Calibri" panose="020F0502020204030204" pitchFamily="34" charset="0"/>
                      </a:endParaRPr>
                    </a:p>
                  </a:txBody>
                  <a:tcPr marL="7744" marR="7744" marT="7744" marB="0" anchor="b">
                    <a:solidFill>
                      <a:schemeClr val="accent1">
                        <a:lumMod val="20000"/>
                        <a:lumOff val="80000"/>
                      </a:schemeClr>
                    </a:solidFill>
                  </a:tcPr>
                </a:tc>
                <a:tc>
                  <a:txBody>
                    <a:bodyPr/>
                    <a:lstStyle/>
                    <a:p>
                      <a:pPr algn="r" fontAlgn="b"/>
                      <a:r>
                        <a:rPr lang="en-GB" sz="1000" b="1" u="none" strike="noStrike">
                          <a:effectLst/>
                        </a:rPr>
                        <a:t>182,643</a:t>
                      </a:r>
                      <a:endParaRPr lang="en-GB" sz="1000" b="1" i="0" u="none" strike="noStrike">
                        <a:solidFill>
                          <a:srgbClr val="000000"/>
                        </a:solidFill>
                        <a:effectLst/>
                        <a:latin typeface="Calibri" panose="020F0502020204030204" pitchFamily="34" charset="0"/>
                      </a:endParaRPr>
                    </a:p>
                  </a:txBody>
                  <a:tcPr marL="7744" marR="7744" marT="7744" marB="0" anchor="b">
                    <a:solidFill>
                      <a:schemeClr val="accent1">
                        <a:lumMod val="20000"/>
                        <a:lumOff val="80000"/>
                      </a:schemeClr>
                    </a:solidFill>
                  </a:tcPr>
                </a:tc>
                <a:tc>
                  <a:txBody>
                    <a:bodyPr/>
                    <a:lstStyle/>
                    <a:p>
                      <a:pPr algn="r" fontAlgn="b"/>
                      <a:r>
                        <a:rPr lang="en-GB" sz="1000" b="1" u="none" strike="noStrike" dirty="0">
                          <a:effectLst/>
                        </a:rPr>
                        <a:t>191,573</a:t>
                      </a:r>
                      <a:endParaRPr lang="en-GB" sz="1000" b="1"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accent1">
                        <a:lumMod val="20000"/>
                        <a:lumOff val="80000"/>
                      </a:schemeClr>
                    </a:solidFill>
                  </a:tcPr>
                </a:tc>
              </a:tr>
              <a:tr h="168967">
                <a:tc>
                  <a:txBody>
                    <a:bodyPr/>
                    <a:lstStyle/>
                    <a:p>
                      <a:pPr algn="l" fontAlgn="b"/>
                      <a:r>
                        <a:rPr lang="en-GB" sz="1200" b="1" i="1" u="none" strike="noStrike" dirty="0">
                          <a:solidFill>
                            <a:schemeClr val="bg1"/>
                          </a:solidFill>
                          <a:effectLst/>
                        </a:rPr>
                        <a:t>TOTAL</a:t>
                      </a:r>
                      <a:endParaRPr lang="en-GB" sz="1200" b="1" i="1" u="none" strike="noStrike" dirty="0">
                        <a:solidFill>
                          <a:schemeClr val="bg1"/>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1"/>
                    </a:solidFill>
                  </a:tcPr>
                </a:tc>
                <a:tc>
                  <a:txBody>
                    <a:bodyPr/>
                    <a:lstStyle/>
                    <a:p>
                      <a:pPr algn="r" fontAlgn="b"/>
                      <a:r>
                        <a:rPr lang="en-GB" sz="1200" b="1" i="1" u="none" strike="noStrike" dirty="0">
                          <a:solidFill>
                            <a:schemeClr val="bg1"/>
                          </a:solidFill>
                          <a:effectLst/>
                        </a:rPr>
                        <a:t>139,143,610</a:t>
                      </a:r>
                      <a:endParaRPr lang="en-GB" sz="1200" b="1" i="1" u="none" strike="noStrike" dirty="0">
                        <a:solidFill>
                          <a:schemeClr val="bg1"/>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accent1"/>
                    </a:solidFill>
                  </a:tcPr>
                </a:tc>
                <a:tc>
                  <a:txBody>
                    <a:bodyPr/>
                    <a:lstStyle/>
                    <a:p>
                      <a:pPr algn="r" fontAlgn="b"/>
                      <a:r>
                        <a:rPr lang="en-GB" sz="1200" b="1" i="1" u="none" strike="noStrike" dirty="0">
                          <a:solidFill>
                            <a:schemeClr val="bg1"/>
                          </a:solidFill>
                          <a:effectLst/>
                        </a:rPr>
                        <a:t>143,934,208</a:t>
                      </a:r>
                      <a:endParaRPr lang="en-GB" sz="1200" b="1" i="1" u="none" strike="noStrike" dirty="0">
                        <a:solidFill>
                          <a:schemeClr val="bg1"/>
                        </a:solidFill>
                        <a:effectLst/>
                        <a:latin typeface="Calibri" panose="020F0502020204030204" pitchFamily="34" charset="0"/>
                      </a:endParaRPr>
                    </a:p>
                  </a:txBody>
                  <a:tcPr marL="7744" marR="7744" marT="7744" marB="0" anchor="b">
                    <a:solidFill>
                      <a:schemeClr val="accent1"/>
                    </a:solidFill>
                  </a:tcPr>
                </a:tc>
                <a:tc>
                  <a:txBody>
                    <a:bodyPr/>
                    <a:lstStyle/>
                    <a:p>
                      <a:pPr algn="r" fontAlgn="b"/>
                      <a:r>
                        <a:rPr lang="en-GB" sz="1200" b="1" i="1" u="none" strike="noStrike" dirty="0">
                          <a:solidFill>
                            <a:schemeClr val="bg1"/>
                          </a:solidFill>
                          <a:effectLst/>
                        </a:rPr>
                        <a:t>148,775,410</a:t>
                      </a:r>
                      <a:endParaRPr lang="en-GB" sz="1200" b="1" i="1" u="none" strike="noStrike" dirty="0">
                        <a:solidFill>
                          <a:schemeClr val="bg1"/>
                        </a:solidFill>
                        <a:effectLst/>
                        <a:latin typeface="Calibri" panose="020F0502020204030204" pitchFamily="34" charset="0"/>
                      </a:endParaRPr>
                    </a:p>
                  </a:txBody>
                  <a:tcPr marL="7744" marR="7744" marT="7744" marB="0" anchor="b">
                    <a:solidFill>
                      <a:schemeClr val="accent1"/>
                    </a:solidFill>
                  </a:tcPr>
                </a:tc>
                <a:tc>
                  <a:txBody>
                    <a:bodyPr/>
                    <a:lstStyle/>
                    <a:p>
                      <a:pPr algn="r" fontAlgn="b"/>
                      <a:r>
                        <a:rPr lang="en-GB" sz="1200" b="1" i="1" u="none" strike="noStrike" dirty="0">
                          <a:solidFill>
                            <a:schemeClr val="bg1"/>
                          </a:solidFill>
                          <a:effectLst/>
                        </a:rPr>
                        <a:t>150,660,631</a:t>
                      </a:r>
                      <a:endParaRPr lang="en-GB" sz="1200" b="1" i="1" u="none" strike="noStrike" dirty="0">
                        <a:solidFill>
                          <a:schemeClr val="bg1"/>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accent1"/>
                    </a:solidFill>
                  </a:tcPr>
                </a:tc>
              </a:tr>
              <a:tr h="141950">
                <a:tc>
                  <a:txBody>
                    <a:bodyPr/>
                    <a:lstStyle/>
                    <a:p>
                      <a:pPr algn="l" fontAlgn="b"/>
                      <a:r>
                        <a:rPr lang="en-GB" sz="1000" u="none" strike="noStrike" dirty="0">
                          <a:effectLst/>
                        </a:rPr>
                        <a:t>% of Mobile (GSM)</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pPr algn="r" fontAlgn="b"/>
                      <a:r>
                        <a:rPr lang="en-GB" sz="1000" u="none" strike="noStrike" dirty="0" smtClean="0">
                          <a:effectLst/>
                        </a:rPr>
                        <a:t>98.30</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2"/>
                    </a:solidFill>
                  </a:tcPr>
                </a:tc>
                <a:tc>
                  <a:txBody>
                    <a:bodyPr/>
                    <a:lstStyle/>
                    <a:p>
                      <a:pPr algn="r" fontAlgn="b"/>
                      <a:r>
                        <a:rPr lang="en-GB" sz="1000" u="none" strike="noStrike" dirty="0" smtClean="0">
                          <a:effectLst/>
                        </a:rPr>
                        <a:t>98.41</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smtClean="0">
                          <a:effectLst/>
                        </a:rPr>
                        <a:t>98.46</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2"/>
                    </a:solidFill>
                  </a:tcPr>
                </a:tc>
                <a:tc>
                  <a:txBody>
                    <a:bodyPr/>
                    <a:lstStyle/>
                    <a:p>
                      <a:pPr algn="r" fontAlgn="b"/>
                      <a:r>
                        <a:rPr lang="en-GB" sz="1000" u="none" strike="noStrike" dirty="0" smtClean="0">
                          <a:effectLst/>
                        </a:rPr>
                        <a:t>99.52</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2"/>
                    </a:solidFill>
                  </a:tcPr>
                </a:tc>
              </a:tr>
              <a:tr h="141950">
                <a:tc>
                  <a:txBody>
                    <a:bodyPr/>
                    <a:lstStyle/>
                    <a:p>
                      <a:pPr algn="l" fontAlgn="b"/>
                      <a:r>
                        <a:rPr lang="en-GB" sz="1000" u="none" strike="noStrike" dirty="0">
                          <a:effectLst/>
                        </a:rPr>
                        <a:t>% of Mobile (CDMA)</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algn="r" fontAlgn="b"/>
                      <a:r>
                        <a:rPr lang="en-GB" sz="1000" b="0" i="0" u="none" strike="noStrike" dirty="0" smtClean="0">
                          <a:solidFill>
                            <a:schemeClr val="tx1"/>
                          </a:solidFill>
                          <a:effectLst/>
                          <a:latin typeface="+mn-lt"/>
                        </a:rPr>
                        <a:t>1.57</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solidFill>
                      <a:schemeClr val="bg1"/>
                    </a:solidFill>
                  </a:tcPr>
                </a:tc>
                <a:tc>
                  <a:txBody>
                    <a:bodyPr/>
                    <a:lstStyle/>
                    <a:p>
                      <a:pPr algn="r" fontAlgn="b"/>
                      <a:r>
                        <a:rPr lang="en-GB" sz="1000" u="none" strike="noStrike" dirty="0" smtClean="0">
                          <a:effectLst/>
                        </a:rPr>
                        <a:t>1.46</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1"/>
                    </a:solidFill>
                  </a:tcPr>
                </a:tc>
                <a:tc>
                  <a:txBody>
                    <a:bodyPr/>
                    <a:lstStyle/>
                    <a:p>
                      <a:pPr algn="r" fontAlgn="b"/>
                      <a:r>
                        <a:rPr lang="en-GB" sz="1000" u="none" strike="noStrike" dirty="0" smtClean="0">
                          <a:effectLst/>
                        </a:rPr>
                        <a:t>1.42</a:t>
                      </a:r>
                      <a:endParaRPr lang="en-GB" sz="1000" b="0" i="0" u="none" strike="noStrike" dirty="0">
                        <a:solidFill>
                          <a:srgbClr val="000000"/>
                        </a:solidFill>
                        <a:effectLst/>
                        <a:latin typeface="Calibri" panose="020F0502020204030204" pitchFamily="34" charset="0"/>
                      </a:endParaRPr>
                    </a:p>
                  </a:txBody>
                  <a:tcPr marL="7744" marR="7744" marT="7744" marB="0" anchor="b">
                    <a:solidFill>
                      <a:schemeClr val="bg1"/>
                    </a:solidFill>
                  </a:tcPr>
                </a:tc>
                <a:tc>
                  <a:txBody>
                    <a:bodyPr/>
                    <a:lstStyle/>
                    <a:p>
                      <a:pPr algn="r" fontAlgn="b"/>
                      <a:r>
                        <a:rPr lang="en-GB" sz="1000" u="none" strike="noStrike" dirty="0" smtClean="0">
                          <a:effectLst/>
                        </a:rPr>
                        <a:t>1.36</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solidFill>
                      <a:schemeClr val="bg1"/>
                    </a:solidFill>
                  </a:tcPr>
                </a:tc>
              </a:tr>
              <a:tr h="141950">
                <a:tc>
                  <a:txBody>
                    <a:bodyPr/>
                    <a:lstStyle/>
                    <a:p>
                      <a:pPr algn="l" fontAlgn="b"/>
                      <a:r>
                        <a:rPr lang="en-GB" sz="1000" u="none" strike="noStrike" dirty="0">
                          <a:effectLst/>
                        </a:rPr>
                        <a:t>% of Fixed/Fixed Wireless</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GB" sz="1000" u="none" strike="noStrike" dirty="0" smtClean="0">
                          <a:effectLst/>
                        </a:rPr>
                        <a:t>0.13</a:t>
                      </a:r>
                      <a:endParaRPr lang="en-GB" sz="1000" b="0" i="0" u="none" strike="noStrike" dirty="0">
                        <a:solidFill>
                          <a:srgbClr val="000000"/>
                        </a:solidFill>
                        <a:effectLst/>
                        <a:latin typeface="Calibri" panose="020F0502020204030204" pitchFamily="34" charset="0"/>
                      </a:endParaRPr>
                    </a:p>
                  </a:txBody>
                  <a:tcPr marL="7744" marR="7744" marT="7744"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GB" sz="1000" u="none" strike="noStrike" dirty="0" smtClean="0">
                          <a:effectLst/>
                        </a:rPr>
                        <a:t>0.13</a:t>
                      </a:r>
                      <a:endParaRPr lang="en-GB" sz="1000" b="0" i="0" u="none" strike="noStrike" dirty="0">
                        <a:solidFill>
                          <a:srgbClr val="000000"/>
                        </a:solidFill>
                        <a:effectLst/>
                        <a:latin typeface="Calibri" panose="020F0502020204030204" pitchFamily="34" charset="0"/>
                      </a:endParaRPr>
                    </a:p>
                  </a:txBody>
                  <a:tcPr marL="7744" marR="7744" marT="7744" marB="0" anchor="b">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GB" sz="1000" u="none" strike="noStrike" dirty="0" smtClean="0">
                          <a:effectLst/>
                        </a:rPr>
                        <a:t>0.12</a:t>
                      </a:r>
                      <a:endParaRPr lang="en-GB" sz="1000" b="0" i="0" u="none" strike="noStrike" dirty="0">
                        <a:solidFill>
                          <a:srgbClr val="000000"/>
                        </a:solidFill>
                        <a:effectLst/>
                        <a:latin typeface="Calibri" panose="020F0502020204030204" pitchFamily="34" charset="0"/>
                      </a:endParaRPr>
                    </a:p>
                  </a:txBody>
                  <a:tcPr marL="7744" marR="7744" marT="7744" marB="0" anchor="b">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GB" sz="1000" u="none" strike="noStrike" dirty="0" smtClean="0">
                          <a:effectLst/>
                        </a:rPr>
                        <a:t>0.13</a:t>
                      </a:r>
                      <a:endParaRPr lang="en-GB" sz="1000" b="0" i="0" u="none" strike="noStrike" dirty="0">
                        <a:solidFill>
                          <a:srgbClr val="000000"/>
                        </a:solidFill>
                        <a:effectLst/>
                        <a:latin typeface="Calibri" panose="020F0502020204030204" pitchFamily="34" charset="0"/>
                      </a:endParaRPr>
                    </a:p>
                  </a:txBody>
                  <a:tcPr marL="7744" marR="7744" marT="7744"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2"/>
                    </a:solidFill>
                  </a:tcPr>
                </a:tc>
              </a:tr>
            </a:tbl>
          </a:graphicData>
        </a:graphic>
      </p:graphicFrame>
      <p:sp>
        <p:nvSpPr>
          <p:cNvPr id="7" name="Title 1"/>
          <p:cNvSpPr txBox="1">
            <a:spLocks/>
          </p:cNvSpPr>
          <p:nvPr/>
        </p:nvSpPr>
        <p:spPr>
          <a:xfrm>
            <a:off x="1456131" y="1424615"/>
            <a:ext cx="9381587" cy="814201"/>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pPr fontAlgn="ctr"/>
            <a:r>
              <a:rPr lang="en-GB" sz="2000" dirty="0">
                <a:solidFill>
                  <a:schemeClr val="tx1"/>
                </a:solidFill>
              </a:rPr>
              <a:t>150,660,631 </a:t>
            </a:r>
            <a:r>
              <a:rPr lang="en-GB" sz="2000" dirty="0" smtClean="0">
                <a:solidFill>
                  <a:schemeClr val="tx1"/>
                </a:solidFill>
              </a:rPr>
              <a:t> is the Total </a:t>
            </a:r>
            <a:r>
              <a:rPr lang="en-GB" sz="2000" dirty="0">
                <a:solidFill>
                  <a:schemeClr val="tx1"/>
                </a:solidFill>
              </a:rPr>
              <a:t>Number of Active Subscribers as @ September </a:t>
            </a:r>
            <a:r>
              <a:rPr lang="en-GB" sz="2000" dirty="0" smtClean="0">
                <a:solidFill>
                  <a:schemeClr val="tx1"/>
                </a:solidFill>
              </a:rPr>
              <a:t>2015. As indicated in the table below:</a:t>
            </a:r>
            <a:endParaRPr lang="en-GB" sz="2000" dirty="0">
              <a:solidFill>
                <a:schemeClr val="tx1"/>
              </a:solidFill>
            </a:endParaRPr>
          </a:p>
        </p:txBody>
      </p:sp>
    </p:spTree>
    <p:extLst>
      <p:ext uri="{BB962C8B-B14F-4D97-AF65-F5344CB8AC3E}">
        <p14:creationId xmlns:p14="http://schemas.microsoft.com/office/powerpoint/2010/main" val="1694215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7400" y="451898"/>
            <a:ext cx="10278762" cy="1142385"/>
          </a:xfrm>
        </p:spPr>
        <p:txBody>
          <a:bodyPr>
            <a:normAutofit/>
          </a:bodyPr>
          <a:lstStyle/>
          <a:p>
            <a:r>
              <a:rPr lang="en-US" sz="4000" dirty="0" smtClean="0"/>
              <a:t>Introduction</a:t>
            </a:r>
            <a:endParaRPr lang="en-US" sz="4000" dirty="0"/>
          </a:p>
        </p:txBody>
      </p:sp>
      <p:sp>
        <p:nvSpPr>
          <p:cNvPr id="4" name="TextBox 3"/>
          <p:cNvSpPr txBox="1"/>
          <p:nvPr/>
        </p:nvSpPr>
        <p:spPr>
          <a:xfrm>
            <a:off x="1371600" y="2001795"/>
            <a:ext cx="8801100" cy="2923877"/>
          </a:xfrm>
          <a:prstGeom prst="rect">
            <a:avLst/>
          </a:prstGeom>
          <a:noFill/>
        </p:spPr>
        <p:txBody>
          <a:bodyPr wrap="square" rtlCol="0">
            <a:spAutoFit/>
          </a:bodyPr>
          <a:lstStyle/>
          <a:p>
            <a:pPr algn="just">
              <a:buClr>
                <a:srgbClr val="3333CC"/>
              </a:buClr>
            </a:pPr>
            <a:r>
              <a:rPr lang="en-US" sz="2400" dirty="0" smtClean="0"/>
              <a:t>The Nigerian Communications Commission (NCC) </a:t>
            </a:r>
            <a:r>
              <a:rPr lang="en-GB" sz="2400" dirty="0" smtClean="0"/>
              <a:t>was </a:t>
            </a:r>
            <a:r>
              <a:rPr lang="en-GB" sz="2400" dirty="0"/>
              <a:t>established by Decree no. 75  of November </a:t>
            </a:r>
            <a:r>
              <a:rPr lang="en-GB" sz="2400" dirty="0" smtClean="0"/>
              <a:t>1992.</a:t>
            </a:r>
          </a:p>
          <a:p>
            <a:pPr algn="just">
              <a:buClr>
                <a:srgbClr val="3333CC"/>
              </a:buClr>
            </a:pPr>
            <a:endParaRPr lang="en-US" sz="2400" dirty="0" smtClean="0"/>
          </a:p>
          <a:p>
            <a:pPr algn="just">
              <a:buClr>
                <a:srgbClr val="3333CC"/>
              </a:buClr>
            </a:pPr>
            <a:r>
              <a:rPr lang="en-GB" sz="2400" dirty="0" smtClean="0">
                <a:solidFill>
                  <a:srgbClr val="000000"/>
                </a:solidFill>
              </a:rPr>
              <a:t>After the inauguration of the first Board, </a:t>
            </a:r>
            <a:r>
              <a:rPr lang="en-GB" sz="2400" dirty="0">
                <a:solidFill>
                  <a:srgbClr val="000000"/>
                </a:solidFill>
              </a:rPr>
              <a:t>the Commission commenced operations in </a:t>
            </a:r>
            <a:r>
              <a:rPr lang="en-GB" sz="2400" dirty="0" smtClean="0">
                <a:solidFill>
                  <a:srgbClr val="000000"/>
                </a:solidFill>
              </a:rPr>
              <a:t>1993, however,  Market </a:t>
            </a:r>
            <a:r>
              <a:rPr lang="en-GB" sz="2400" dirty="0">
                <a:solidFill>
                  <a:srgbClr val="000000"/>
                </a:solidFill>
              </a:rPr>
              <a:t>liberalization commenced fully in the year </a:t>
            </a:r>
            <a:r>
              <a:rPr lang="en-GB" sz="2400" dirty="0" smtClean="0">
                <a:solidFill>
                  <a:srgbClr val="000000"/>
                </a:solidFill>
              </a:rPr>
              <a:t>2000.</a:t>
            </a:r>
          </a:p>
          <a:p>
            <a:pPr algn="just">
              <a:buClr>
                <a:srgbClr val="3333CC"/>
              </a:buClr>
            </a:pPr>
            <a:endParaRPr lang="en-US" sz="2000" dirty="0" smtClean="0"/>
          </a:p>
          <a:p>
            <a:pPr algn="just">
              <a:buClr>
                <a:srgbClr val="3333CC"/>
              </a:buClr>
            </a:pPr>
            <a:endParaRPr lang="en-US"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3" name="Slide Number Placeholder 2"/>
          <p:cNvSpPr>
            <a:spLocks noGrp="1"/>
          </p:cNvSpPr>
          <p:nvPr>
            <p:ph type="sldNum" sz="quarter" idx="12"/>
          </p:nvPr>
        </p:nvSpPr>
        <p:spPr>
          <a:xfrm>
            <a:off x="617838" y="6297813"/>
            <a:ext cx="918882" cy="222436"/>
          </a:xfrm>
        </p:spPr>
        <p:txBody>
          <a:bodyPr/>
          <a:lstStyle/>
          <a:p>
            <a:fld id="{E31375A4-56A4-47D6-9801-1991572033F7}" type="slidenum">
              <a:rPr lang="en-US" smtClean="0"/>
              <a:t>3</a:t>
            </a:fld>
            <a:endParaRPr lang="en-US" dirty="0"/>
          </a:p>
        </p:txBody>
      </p:sp>
    </p:spTree>
    <p:extLst>
      <p:ext uri="{BB962C8B-B14F-4D97-AF65-F5344CB8AC3E}">
        <p14:creationId xmlns:p14="http://schemas.microsoft.com/office/powerpoint/2010/main" val="1476019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53830" y="6264965"/>
            <a:ext cx="918882" cy="222436"/>
          </a:xfrm>
        </p:spPr>
        <p:txBody>
          <a:bodyPr/>
          <a:lstStyle/>
          <a:p>
            <a:fld id="{E31375A4-56A4-47D6-9801-1991572033F7}" type="slidenum">
              <a:rPr lang="en-US" smtClean="0"/>
              <a:pPr/>
              <a:t>30</a:t>
            </a:fld>
            <a:endParaRPr lang="en-US" dirty="0"/>
          </a:p>
        </p:txBody>
      </p:sp>
      <p:graphicFrame>
        <p:nvGraphicFramePr>
          <p:cNvPr id="3" name="Chart 2"/>
          <p:cNvGraphicFramePr/>
          <p:nvPr>
            <p:extLst>
              <p:ext uri="{D42A27DB-BD31-4B8C-83A1-F6EECF244321}">
                <p14:modId xmlns:p14="http://schemas.microsoft.com/office/powerpoint/2010/main" val="3667692615"/>
              </p:ext>
            </p:extLst>
          </p:nvPr>
        </p:nvGraphicFramePr>
        <p:xfrm>
          <a:off x="1754659" y="1982177"/>
          <a:ext cx="9246133" cy="4529937"/>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txBox="1">
            <a:spLocks/>
          </p:cNvSpPr>
          <p:nvPr/>
        </p:nvSpPr>
        <p:spPr>
          <a:xfrm>
            <a:off x="502508" y="207457"/>
            <a:ext cx="9965724" cy="783771"/>
          </a:xfrm>
          <a:prstGeom prst="rect">
            <a:avLst/>
          </a:prstGeom>
        </p:spPr>
        <p:txBody>
          <a:bodyPr/>
          <a:lst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r>
              <a:rPr lang="en-US" dirty="0" smtClean="0"/>
              <a:t>Active Internet Subscri</a:t>
            </a:r>
            <a:r>
              <a:rPr lang="en-US" dirty="0"/>
              <a:t>p</a:t>
            </a:r>
            <a:r>
              <a:rPr lang="en-US" dirty="0" smtClean="0"/>
              <a:t>tions Nov 2014 - Nov 2015</a:t>
            </a:r>
            <a:endParaRPr lang="en-GB" dirty="0"/>
          </a:p>
        </p:txBody>
      </p:sp>
      <p:sp>
        <p:nvSpPr>
          <p:cNvPr id="5" name="Rectangle 4"/>
          <p:cNvSpPr/>
          <p:nvPr/>
        </p:nvSpPr>
        <p:spPr>
          <a:xfrm>
            <a:off x="502508" y="966514"/>
            <a:ext cx="11081685" cy="400110"/>
          </a:xfrm>
          <a:prstGeom prst="rect">
            <a:avLst/>
          </a:prstGeom>
        </p:spPr>
        <p:txBody>
          <a:bodyPr wrap="square">
            <a:spAutoFit/>
          </a:bodyPr>
          <a:lstStyle/>
          <a:p>
            <a:pPr algn="just"/>
            <a:r>
              <a:rPr lang="en-US" sz="2000" dirty="0" smtClean="0">
                <a:latin typeface="Candara" panose="020E0502030303020204" pitchFamily="34" charset="0"/>
                <a:ea typeface="Calibri" panose="020F0502020204030204" pitchFamily="34" charset="0"/>
                <a:cs typeface="Times New Roman" panose="02020603050405020304" pitchFamily="18" charset="0"/>
              </a:rPr>
              <a:t>The graph below shows </a:t>
            </a:r>
            <a:r>
              <a:rPr lang="en-US" sz="2000" dirty="0">
                <a:latin typeface="Candara" panose="020E0502030303020204" pitchFamily="34" charset="0"/>
                <a:ea typeface="Calibri" panose="020F0502020204030204" pitchFamily="34" charset="0"/>
                <a:cs typeface="Times New Roman" panose="02020603050405020304" pitchFamily="18" charset="0"/>
              </a:rPr>
              <a:t>that the total active internet subscriptions in November, 2015 </a:t>
            </a:r>
            <a:r>
              <a:rPr lang="en-US" sz="2000" dirty="0" smtClean="0">
                <a:latin typeface="Candara" panose="020E0502030303020204" pitchFamily="34" charset="0"/>
                <a:ea typeface="Calibri" panose="020F0502020204030204" pitchFamily="34" charset="0"/>
                <a:cs typeface="Times New Roman" panose="02020603050405020304" pitchFamily="18" charset="0"/>
              </a:rPr>
              <a:t>is  </a:t>
            </a:r>
            <a:r>
              <a:rPr lang="en-US" sz="2000" b="1" dirty="0" smtClean="0">
                <a:latin typeface="Candara" panose="020E0502030303020204" pitchFamily="34" charset="0"/>
                <a:ea typeface="Calibri" panose="020F0502020204030204" pitchFamily="34" charset="0"/>
                <a:cs typeface="Times New Roman" panose="02020603050405020304" pitchFamily="18" charset="0"/>
              </a:rPr>
              <a:t>97,984,736</a:t>
            </a:r>
            <a:r>
              <a:rPr lang="en-US" sz="2000" dirty="0" smtClean="0">
                <a:latin typeface="Candara" panose="020E0502030303020204" pitchFamily="34" charset="0"/>
                <a:ea typeface="Calibri" panose="020F0502020204030204" pitchFamily="34" charset="0"/>
                <a:cs typeface="Times New Roman" panose="02020603050405020304" pitchFamily="18" charset="0"/>
              </a:rPr>
              <a:t>.</a:t>
            </a:r>
            <a:endParaRPr lang="en-GB" sz="20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1250" y="6211434"/>
            <a:ext cx="965885" cy="551934"/>
          </a:xfrm>
          <a:prstGeom prst="rect">
            <a:avLst/>
          </a:prstGeom>
        </p:spPr>
      </p:pic>
    </p:spTree>
    <p:extLst>
      <p:ext uri="{BB962C8B-B14F-4D97-AF65-F5344CB8AC3E}">
        <p14:creationId xmlns:p14="http://schemas.microsoft.com/office/powerpoint/2010/main" val="3603746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Challenges and Possible Solutions</a:t>
            </a:r>
            <a:endParaRPr lang="en-GB" sz="7200" dirty="0"/>
          </a:p>
        </p:txBody>
      </p:sp>
      <p:sp>
        <p:nvSpPr>
          <p:cNvPr id="3" name="Text Placeholder 2"/>
          <p:cNvSpPr>
            <a:spLocks noGrp="1"/>
          </p:cNvSpPr>
          <p:nvPr>
            <p:ph type="body" idx="1"/>
          </p:nvPr>
        </p:nvSpPr>
        <p:spPr/>
        <p:txBody>
          <a:bodyPr/>
          <a:lstStyle/>
          <a:p>
            <a:r>
              <a:rPr lang="en-US" dirty="0" smtClean="0"/>
              <a:t>Nigerian Communications Commission</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721646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715" y="0"/>
            <a:ext cx="9757063" cy="1092354"/>
          </a:xfrm>
        </p:spPr>
        <p:txBody>
          <a:bodyPr>
            <a:noAutofit/>
          </a:bodyPr>
          <a:lstStyle/>
          <a:p>
            <a:r>
              <a:rPr lang="en-US" sz="4000" b="1" dirty="0">
                <a:latin typeface="+mn-lt"/>
              </a:rPr>
              <a:t>Major </a:t>
            </a:r>
            <a:r>
              <a:rPr lang="en-US" sz="4000" b="1" dirty="0" smtClean="0">
                <a:latin typeface="+mn-lt"/>
              </a:rPr>
              <a:t>Challenges</a:t>
            </a:r>
            <a:endParaRPr lang="en-US" sz="2000" dirty="0"/>
          </a:p>
        </p:txBody>
      </p:sp>
      <p:graphicFrame>
        <p:nvGraphicFramePr>
          <p:cNvPr id="3" name="Diagram 2"/>
          <p:cNvGraphicFramePr/>
          <p:nvPr>
            <p:extLst>
              <p:ext uri="{D42A27DB-BD31-4B8C-83A1-F6EECF244321}">
                <p14:modId xmlns:p14="http://schemas.microsoft.com/office/powerpoint/2010/main" val="2697066603"/>
              </p:ext>
            </p:extLst>
          </p:nvPr>
        </p:nvGraphicFramePr>
        <p:xfrm>
          <a:off x="2552048" y="1883543"/>
          <a:ext cx="8108229" cy="52893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a:xfrm>
            <a:off x="504274" y="6308340"/>
            <a:ext cx="918882" cy="222436"/>
          </a:xfrm>
        </p:spPr>
        <p:txBody>
          <a:bodyPr/>
          <a:lstStyle/>
          <a:p>
            <a:fld id="{D57F1E4F-1CFF-5643-939E-217C01CDF565}" type="slidenum">
              <a:rPr lang="en-US" smtClean="0"/>
              <a:pPr/>
              <a:t>32</a:t>
            </a:fld>
            <a:endParaRPr lang="en-US" dirty="0"/>
          </a:p>
        </p:txBody>
      </p:sp>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8" name="Rectangle 7"/>
          <p:cNvSpPr/>
          <p:nvPr/>
        </p:nvSpPr>
        <p:spPr>
          <a:xfrm>
            <a:off x="554898" y="1175657"/>
            <a:ext cx="11071263" cy="707886"/>
          </a:xfrm>
          <a:prstGeom prst="rect">
            <a:avLst/>
          </a:prstGeom>
        </p:spPr>
        <p:txBody>
          <a:bodyPr wrap="square">
            <a:spAutoFit/>
          </a:bodyPr>
          <a:lstStyle/>
          <a:p>
            <a:pPr algn="just"/>
            <a:r>
              <a:rPr lang="en-US" sz="2000" dirty="0"/>
              <a:t>The following critical challenges bedeviling the industry have major impact/effect on the quality of telecommunications services </a:t>
            </a:r>
            <a:r>
              <a:rPr lang="en-US" sz="2000" dirty="0" smtClean="0"/>
              <a:t>provision.</a:t>
            </a:r>
            <a:endParaRPr lang="en-GB" sz="2000" dirty="0"/>
          </a:p>
        </p:txBody>
      </p:sp>
    </p:spTree>
    <p:extLst>
      <p:ext uri="{BB962C8B-B14F-4D97-AF65-F5344CB8AC3E}">
        <p14:creationId xmlns:p14="http://schemas.microsoft.com/office/powerpoint/2010/main" val="2265439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715" y="0"/>
            <a:ext cx="9757063" cy="1092354"/>
          </a:xfrm>
        </p:spPr>
        <p:txBody>
          <a:bodyPr>
            <a:noAutofit/>
          </a:bodyPr>
          <a:lstStyle/>
          <a:p>
            <a:r>
              <a:rPr lang="en-US" sz="4000" b="1" dirty="0">
                <a:latin typeface="+mn-lt"/>
              </a:rPr>
              <a:t>Major </a:t>
            </a:r>
            <a:r>
              <a:rPr lang="en-US" sz="4000" b="1" dirty="0" smtClean="0">
                <a:latin typeface="+mn-lt"/>
              </a:rPr>
              <a:t>Challenges Cont’d</a:t>
            </a:r>
            <a:endParaRPr lang="en-US" sz="2000" dirty="0"/>
          </a:p>
        </p:txBody>
      </p:sp>
      <p:graphicFrame>
        <p:nvGraphicFramePr>
          <p:cNvPr id="3" name="Diagram 2"/>
          <p:cNvGraphicFramePr/>
          <p:nvPr>
            <p:extLst>
              <p:ext uri="{D42A27DB-BD31-4B8C-83A1-F6EECF244321}">
                <p14:modId xmlns:p14="http://schemas.microsoft.com/office/powerpoint/2010/main" val="2019324352"/>
              </p:ext>
            </p:extLst>
          </p:nvPr>
        </p:nvGraphicFramePr>
        <p:xfrm>
          <a:off x="2501895" y="1883543"/>
          <a:ext cx="8604255" cy="49126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a:xfrm>
            <a:off x="504274" y="6308340"/>
            <a:ext cx="918882" cy="222436"/>
          </a:xfrm>
        </p:spPr>
        <p:txBody>
          <a:bodyPr/>
          <a:lstStyle/>
          <a:p>
            <a:fld id="{D57F1E4F-1CFF-5643-939E-217C01CDF565}" type="slidenum">
              <a:rPr lang="en-US" smtClean="0"/>
              <a:pPr/>
              <a:t>33</a:t>
            </a:fld>
            <a:endParaRPr lang="en-US" dirty="0"/>
          </a:p>
        </p:txBody>
      </p:sp>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3081621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title"/>
          </p:nvPr>
        </p:nvSpPr>
        <p:spPr>
          <a:xfrm>
            <a:off x="426027" y="387927"/>
            <a:ext cx="10193482" cy="890367"/>
          </a:xfrm>
        </p:spPr>
        <p:txBody>
          <a:bodyPr>
            <a:normAutofit/>
          </a:bodyPr>
          <a:lstStyle/>
          <a:p>
            <a:r>
              <a:rPr lang="en-US" sz="4000" dirty="0">
                <a:latin typeface="+mn-lt"/>
              </a:rPr>
              <a:t>Efforts at addressing the Challenges </a:t>
            </a:r>
          </a:p>
        </p:txBody>
      </p:sp>
      <p:sp>
        <p:nvSpPr>
          <p:cNvPr id="3" name="Content Placeholder 2"/>
          <p:cNvSpPr>
            <a:spLocks noGrp="1"/>
          </p:cNvSpPr>
          <p:nvPr>
            <p:ph idx="1"/>
          </p:nvPr>
        </p:nvSpPr>
        <p:spPr>
          <a:xfrm>
            <a:off x="426027" y="1679506"/>
            <a:ext cx="11627428" cy="4394723"/>
          </a:xfrm>
        </p:spPr>
        <p:txBody>
          <a:bodyPr>
            <a:noAutofit/>
          </a:bodyPr>
          <a:lstStyle/>
          <a:p>
            <a:pPr lvl="0" algn="just">
              <a:lnSpc>
                <a:spcPct val="100000"/>
              </a:lnSpc>
              <a:buFont typeface="Wingdings" panose="05000000000000000000" pitchFamily="2" charset="2"/>
              <a:buChar char="§"/>
            </a:pPr>
            <a:r>
              <a:rPr lang="en-US" sz="2400" b="1" dirty="0" err="1" smtClean="0"/>
              <a:t>QoS</a:t>
            </a:r>
            <a:endParaRPr lang="en-US" sz="2400" b="1" dirty="0" smtClean="0"/>
          </a:p>
          <a:p>
            <a:pPr marL="0" lvl="0" indent="0" algn="just">
              <a:lnSpc>
                <a:spcPct val="100000"/>
              </a:lnSpc>
              <a:buNone/>
            </a:pPr>
            <a:r>
              <a:rPr lang="en-US" sz="2400" dirty="0" smtClean="0"/>
              <a:t>The </a:t>
            </a:r>
            <a:r>
              <a:rPr lang="en-US" sz="2400" dirty="0"/>
              <a:t>Commission has been forthright in applying the relevant sections of the Quality of Service (</a:t>
            </a:r>
            <a:r>
              <a:rPr lang="en-US" sz="2400" dirty="0" err="1"/>
              <a:t>QoS</a:t>
            </a:r>
            <a:r>
              <a:rPr lang="en-US" sz="2400" dirty="0"/>
              <a:t>) Regulations </a:t>
            </a:r>
            <a:r>
              <a:rPr lang="en-US" sz="2400" dirty="0" smtClean="0"/>
              <a:t>2012. Regular monitoring exercises are carried out to ensure operators stay within approved threshold. </a:t>
            </a:r>
            <a:r>
              <a:rPr lang="en-US" sz="2400" dirty="0"/>
              <a:t>This has ensured the continual improvement of quality of service delivery by operators in spite of the environmental challenges. </a:t>
            </a:r>
            <a:endParaRPr lang="en-US" sz="2400" dirty="0" smtClean="0"/>
          </a:p>
          <a:p>
            <a:pPr algn="just">
              <a:lnSpc>
                <a:spcPct val="100000"/>
              </a:lnSpc>
              <a:spcBef>
                <a:spcPts val="600"/>
              </a:spcBef>
              <a:buFont typeface="Wingdings" panose="05000000000000000000" pitchFamily="2" charset="2"/>
              <a:buChar char="§"/>
            </a:pPr>
            <a:r>
              <a:rPr lang="en-US" sz="2400" b="1" dirty="0" smtClean="0"/>
              <a:t>Multiple Regulation and Taxation </a:t>
            </a:r>
          </a:p>
          <a:p>
            <a:pPr marL="0" indent="0" algn="just">
              <a:lnSpc>
                <a:spcPct val="100000"/>
              </a:lnSpc>
              <a:spcBef>
                <a:spcPts val="600"/>
              </a:spcBef>
              <a:buNone/>
            </a:pPr>
            <a:r>
              <a:rPr lang="en-US" sz="2400" dirty="0" smtClean="0"/>
              <a:t>These have been major challenges bedeviling the industry. It has affected the deployment of infrastructure and the expansion of telecommunication services. However, the Commission is engaging with relevant authorities to harmonize these taxes and regulations.</a:t>
            </a:r>
            <a:endParaRPr lang="en-US" sz="2400" dirty="0"/>
          </a:p>
        </p:txBody>
      </p:sp>
      <p:sp>
        <p:nvSpPr>
          <p:cNvPr id="2" name="Slide Number Placeholder 1"/>
          <p:cNvSpPr>
            <a:spLocks noGrp="1"/>
          </p:cNvSpPr>
          <p:nvPr>
            <p:ph type="sldNum" sz="quarter" idx="12"/>
          </p:nvPr>
        </p:nvSpPr>
        <p:spPr>
          <a:xfrm>
            <a:off x="550927" y="6364323"/>
            <a:ext cx="918882" cy="222436"/>
          </a:xfrm>
        </p:spPr>
        <p:txBody>
          <a:bodyPr/>
          <a:lstStyle/>
          <a:p>
            <a:fld id="{D57F1E4F-1CFF-5643-939E-217C01CDF565}" type="slidenum">
              <a:rPr lang="en-US" smtClean="0"/>
              <a:pPr/>
              <a:t>34</a:t>
            </a:fld>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747246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5637" y="1971746"/>
            <a:ext cx="11336481" cy="3836771"/>
          </a:xfrm>
        </p:spPr>
        <p:txBody>
          <a:bodyPr>
            <a:noAutofit/>
          </a:bodyPr>
          <a:lstStyle/>
          <a:p>
            <a:pPr algn="just">
              <a:lnSpc>
                <a:spcPct val="100000"/>
              </a:lnSpc>
              <a:spcBef>
                <a:spcPts val="0"/>
              </a:spcBef>
              <a:buFont typeface="Wingdings" panose="05000000000000000000" pitchFamily="2" charset="2"/>
              <a:buChar char="§"/>
            </a:pPr>
            <a:r>
              <a:rPr lang="en-US" sz="2400" b="1" dirty="0" smtClean="0"/>
              <a:t>Insecurity</a:t>
            </a:r>
            <a:endParaRPr lang="en-US" sz="2400" b="1" dirty="0"/>
          </a:p>
          <a:p>
            <a:pPr marL="0" indent="0" algn="just">
              <a:lnSpc>
                <a:spcPct val="100000"/>
              </a:lnSpc>
              <a:spcBef>
                <a:spcPts val="0"/>
              </a:spcBef>
              <a:buNone/>
            </a:pPr>
            <a:r>
              <a:rPr lang="en-US" sz="2400" dirty="0" smtClean="0"/>
              <a:t>Insecurity </a:t>
            </a:r>
            <a:r>
              <a:rPr lang="en-US" sz="2400" dirty="0"/>
              <a:t>in the nation affects both man and business. From the </a:t>
            </a:r>
            <a:r>
              <a:rPr lang="en-US" sz="2400" dirty="0" smtClean="0"/>
              <a:t>telecommunications </a:t>
            </a:r>
            <a:r>
              <a:rPr lang="en-US" sz="2400" dirty="0"/>
              <a:t>perspective, SIM card registration was conceptualized </a:t>
            </a:r>
            <a:r>
              <a:rPr lang="en-US" sz="2400" dirty="0" smtClean="0"/>
              <a:t>to </a:t>
            </a:r>
            <a:r>
              <a:rPr lang="en-US" sz="2400" dirty="0"/>
              <a:t>ensure SIMs can be traced to identifiable individuals</a:t>
            </a:r>
            <a:r>
              <a:rPr lang="en-US" sz="2400" dirty="0" smtClean="0"/>
              <a:t>. The Commission will continue to work with operators to ensure this exercise is not discarded.</a:t>
            </a:r>
          </a:p>
          <a:p>
            <a:pPr marL="0" indent="0" algn="just">
              <a:lnSpc>
                <a:spcPct val="100000"/>
              </a:lnSpc>
              <a:spcBef>
                <a:spcPts val="0"/>
              </a:spcBef>
              <a:buNone/>
            </a:pPr>
            <a:endParaRPr lang="en-US" sz="2400" dirty="0"/>
          </a:p>
          <a:p>
            <a:pPr algn="just">
              <a:spcBef>
                <a:spcPts val="0"/>
              </a:spcBef>
              <a:buFont typeface="Wingdings" panose="05000000000000000000" pitchFamily="2" charset="2"/>
              <a:buChar char="§"/>
            </a:pPr>
            <a:r>
              <a:rPr lang="en-GB" sz="2400" b="1" dirty="0" smtClean="0"/>
              <a:t>Power Supply</a:t>
            </a:r>
          </a:p>
          <a:p>
            <a:pPr marL="0" indent="0" algn="just">
              <a:spcBef>
                <a:spcPts val="0"/>
              </a:spcBef>
              <a:buNone/>
            </a:pPr>
            <a:r>
              <a:rPr lang="en-US" sz="2400" dirty="0" smtClean="0"/>
              <a:t>The </a:t>
            </a:r>
            <a:r>
              <a:rPr lang="en-US" sz="2400" dirty="0"/>
              <a:t>improvement of power to the sites of telecommunications services providers will have the </a:t>
            </a:r>
            <a:r>
              <a:rPr lang="en-US" sz="2400" dirty="0" smtClean="0"/>
              <a:t>dual </a:t>
            </a:r>
            <a:r>
              <a:rPr lang="en-US" sz="2400" dirty="0"/>
              <a:t>effect of reducing operating costs and improving quality of service </a:t>
            </a:r>
            <a:r>
              <a:rPr lang="en-US" sz="2400" dirty="0" smtClean="0"/>
              <a:t>delivery.</a:t>
            </a:r>
            <a:endParaRPr lang="en-GB" sz="2400" dirty="0" smtClean="0"/>
          </a:p>
          <a:p>
            <a:pPr marL="0" indent="0" algn="just">
              <a:lnSpc>
                <a:spcPct val="100000"/>
              </a:lnSpc>
              <a:buNone/>
            </a:pPr>
            <a:endParaRPr lang="en-US" sz="2400" dirty="0" smtClean="0"/>
          </a:p>
        </p:txBody>
      </p:sp>
      <p:sp>
        <p:nvSpPr>
          <p:cNvPr id="4" name="Rectangle 6"/>
          <p:cNvSpPr txBox="1">
            <a:spLocks noChangeArrowheads="1"/>
          </p:cNvSpPr>
          <p:nvPr/>
        </p:nvSpPr>
        <p:spPr bwMode="auto">
          <a:xfrm>
            <a:off x="415637" y="432110"/>
            <a:ext cx="10422082"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4000" b="1">
                <a:solidFill>
                  <a:schemeClr val="accent1">
                    <a:lumMod val="50000"/>
                  </a:schemeClr>
                </a:solidFill>
                <a:latin typeface="+mj-lt"/>
                <a:ea typeface="+mj-ea"/>
                <a:cs typeface="+mj-cs"/>
              </a:defRPr>
            </a:lvl1pPr>
            <a:lvl2pPr algn="l" rtl="0" eaLnBrk="1" fontAlgn="base" hangingPunct="1">
              <a:spcBef>
                <a:spcPct val="0"/>
              </a:spcBef>
              <a:spcAft>
                <a:spcPct val="0"/>
              </a:spcAft>
              <a:defRPr sz="4000" b="1">
                <a:solidFill>
                  <a:srgbClr val="000000"/>
                </a:solidFill>
                <a:latin typeface="Arial Narrow" pitchFamily="34" charset="0"/>
              </a:defRPr>
            </a:lvl2pPr>
            <a:lvl3pPr algn="l" rtl="0" eaLnBrk="1" fontAlgn="base" hangingPunct="1">
              <a:spcBef>
                <a:spcPct val="0"/>
              </a:spcBef>
              <a:spcAft>
                <a:spcPct val="0"/>
              </a:spcAft>
              <a:defRPr sz="4000" b="1">
                <a:solidFill>
                  <a:srgbClr val="000000"/>
                </a:solidFill>
                <a:latin typeface="Arial Narrow" pitchFamily="34" charset="0"/>
              </a:defRPr>
            </a:lvl3pPr>
            <a:lvl4pPr algn="l" rtl="0" eaLnBrk="1" fontAlgn="base" hangingPunct="1">
              <a:spcBef>
                <a:spcPct val="0"/>
              </a:spcBef>
              <a:spcAft>
                <a:spcPct val="0"/>
              </a:spcAft>
              <a:defRPr sz="4000" b="1">
                <a:solidFill>
                  <a:srgbClr val="000000"/>
                </a:solidFill>
                <a:latin typeface="Arial Narrow" pitchFamily="34" charset="0"/>
              </a:defRPr>
            </a:lvl4pPr>
            <a:lvl5pPr algn="l" rtl="0" eaLnBrk="1" fontAlgn="base" hangingPunct="1">
              <a:spcBef>
                <a:spcPct val="0"/>
              </a:spcBef>
              <a:spcAft>
                <a:spcPct val="0"/>
              </a:spcAft>
              <a:defRPr sz="4000" b="1">
                <a:solidFill>
                  <a:srgbClr val="000000"/>
                </a:solidFill>
                <a:latin typeface="Arial Narrow" pitchFamily="34" charset="0"/>
              </a:defRPr>
            </a:lvl5pPr>
            <a:lvl6pPr marL="457200" algn="l" rtl="0" eaLnBrk="1" fontAlgn="base" hangingPunct="1">
              <a:spcBef>
                <a:spcPct val="0"/>
              </a:spcBef>
              <a:spcAft>
                <a:spcPct val="0"/>
              </a:spcAft>
              <a:defRPr sz="4000" b="1">
                <a:solidFill>
                  <a:srgbClr val="000000"/>
                </a:solidFill>
                <a:latin typeface="Arial Narrow" pitchFamily="34" charset="0"/>
              </a:defRPr>
            </a:lvl6pPr>
            <a:lvl7pPr marL="914400" algn="l" rtl="0" eaLnBrk="1" fontAlgn="base" hangingPunct="1">
              <a:spcBef>
                <a:spcPct val="0"/>
              </a:spcBef>
              <a:spcAft>
                <a:spcPct val="0"/>
              </a:spcAft>
              <a:defRPr sz="4000" b="1">
                <a:solidFill>
                  <a:srgbClr val="000000"/>
                </a:solidFill>
                <a:latin typeface="Arial Narrow" pitchFamily="34" charset="0"/>
              </a:defRPr>
            </a:lvl7pPr>
            <a:lvl8pPr marL="1371600" algn="l" rtl="0" eaLnBrk="1" fontAlgn="base" hangingPunct="1">
              <a:spcBef>
                <a:spcPct val="0"/>
              </a:spcBef>
              <a:spcAft>
                <a:spcPct val="0"/>
              </a:spcAft>
              <a:defRPr sz="4000" b="1">
                <a:solidFill>
                  <a:srgbClr val="000000"/>
                </a:solidFill>
                <a:latin typeface="Arial Narrow" pitchFamily="34" charset="0"/>
              </a:defRPr>
            </a:lvl8pPr>
            <a:lvl9pPr marL="1828800" algn="l" rtl="0" eaLnBrk="1" fontAlgn="base" hangingPunct="1">
              <a:spcBef>
                <a:spcPct val="0"/>
              </a:spcBef>
              <a:spcAft>
                <a:spcPct val="0"/>
              </a:spcAft>
              <a:defRPr sz="4000" b="1">
                <a:solidFill>
                  <a:srgbClr val="000000"/>
                </a:solidFill>
                <a:latin typeface="Arial Narrow" pitchFamily="34" charset="0"/>
              </a:defRPr>
            </a:lvl9pPr>
          </a:lstStyle>
          <a:p>
            <a:r>
              <a:rPr lang="en-US" sz="3600" kern="0" dirty="0">
                <a:solidFill>
                  <a:schemeClr val="bg1"/>
                </a:solidFill>
                <a:latin typeface="Algerian" panose="04020705040A02060702" pitchFamily="82" charset="0"/>
              </a:rPr>
              <a:t>Efforts at addressing the </a:t>
            </a:r>
            <a:r>
              <a:rPr lang="en-US" sz="3600" kern="0" dirty="0" smtClean="0">
                <a:solidFill>
                  <a:schemeClr val="bg1"/>
                </a:solidFill>
                <a:latin typeface="Algerian" panose="04020705040A02060702" pitchFamily="82" charset="0"/>
              </a:rPr>
              <a:t>challenges </a:t>
            </a:r>
            <a:r>
              <a:rPr lang="en-US" sz="3600" kern="0" dirty="0">
                <a:solidFill>
                  <a:schemeClr val="bg1"/>
                </a:solidFill>
                <a:latin typeface="Algerian" panose="04020705040A02060702" pitchFamily="82" charset="0"/>
              </a:rPr>
              <a:t>-  External cont’d</a:t>
            </a:r>
          </a:p>
        </p:txBody>
      </p:sp>
      <p:sp>
        <p:nvSpPr>
          <p:cNvPr id="2" name="Slide Number Placeholder 1"/>
          <p:cNvSpPr>
            <a:spLocks noGrp="1"/>
          </p:cNvSpPr>
          <p:nvPr>
            <p:ph type="sldNum" sz="quarter" idx="12"/>
          </p:nvPr>
        </p:nvSpPr>
        <p:spPr>
          <a:xfrm>
            <a:off x="415637" y="6307414"/>
            <a:ext cx="918882" cy="222436"/>
          </a:xfrm>
        </p:spPr>
        <p:txBody>
          <a:bodyPr/>
          <a:lstStyle/>
          <a:p>
            <a:fld id="{D57F1E4F-1CFF-5643-939E-217C01CDF565}" type="slidenum">
              <a:rPr lang="en-US" smtClean="0"/>
              <a:pPr/>
              <a:t>35</a:t>
            </a:fld>
            <a:endParaRPr lang="en-US" dirty="0"/>
          </a:p>
        </p:txBody>
      </p:sp>
      <p:sp>
        <p:nvSpPr>
          <p:cNvPr id="7" name="Rectangle 6"/>
          <p:cNvSpPr>
            <a:spLocks noGrp="1" noChangeArrowheads="1"/>
          </p:cNvSpPr>
          <p:nvPr>
            <p:ph type="title"/>
          </p:nvPr>
        </p:nvSpPr>
        <p:spPr>
          <a:xfrm>
            <a:off x="446808" y="398319"/>
            <a:ext cx="10609967" cy="1057257"/>
          </a:xfrm>
        </p:spPr>
        <p:txBody>
          <a:bodyPr/>
          <a:lstStyle/>
          <a:p>
            <a:r>
              <a:rPr lang="en-US" sz="3600" dirty="0">
                <a:latin typeface="+mn-lt"/>
              </a:rPr>
              <a:t>Efforts at addressing the Challenges - </a:t>
            </a:r>
            <a:r>
              <a:rPr lang="en-US" sz="3600" dirty="0" smtClean="0">
                <a:latin typeface="+mn-lt"/>
              </a:rPr>
              <a:t>Cont’d</a:t>
            </a:r>
            <a:endParaRPr lang="en-US" sz="3600" dirty="0">
              <a:latin typeface="+mn-lt"/>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3539320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title"/>
          </p:nvPr>
        </p:nvSpPr>
        <p:spPr>
          <a:xfrm>
            <a:off x="446809" y="398319"/>
            <a:ext cx="10193482" cy="1249249"/>
          </a:xfrm>
        </p:spPr>
        <p:txBody>
          <a:bodyPr/>
          <a:lstStyle/>
          <a:p>
            <a:r>
              <a:rPr lang="en-US" sz="3600" dirty="0">
                <a:latin typeface="+mn-lt"/>
              </a:rPr>
              <a:t>Efforts at addressing the Challenges - </a:t>
            </a:r>
            <a:r>
              <a:rPr lang="en-US" sz="3600" dirty="0" smtClean="0">
                <a:latin typeface="+mn-lt"/>
              </a:rPr>
              <a:t>Cont’d</a:t>
            </a:r>
            <a:endParaRPr lang="en-US" sz="3600" dirty="0">
              <a:latin typeface="+mn-lt"/>
            </a:endParaRPr>
          </a:p>
        </p:txBody>
      </p:sp>
      <p:sp>
        <p:nvSpPr>
          <p:cNvPr id="3" name="Content Placeholder 2"/>
          <p:cNvSpPr>
            <a:spLocks noGrp="1"/>
          </p:cNvSpPr>
          <p:nvPr>
            <p:ph idx="1"/>
          </p:nvPr>
        </p:nvSpPr>
        <p:spPr>
          <a:xfrm>
            <a:off x="446810" y="1900819"/>
            <a:ext cx="11284526" cy="4385681"/>
          </a:xfrm>
        </p:spPr>
        <p:txBody>
          <a:bodyPr>
            <a:normAutofit fontScale="25000" lnSpcReduction="20000"/>
          </a:bodyPr>
          <a:lstStyle/>
          <a:p>
            <a:pPr algn="just">
              <a:buFont typeface="Wingdings" panose="05000000000000000000" pitchFamily="2" charset="2"/>
              <a:buChar char="§"/>
            </a:pPr>
            <a:endParaRPr lang="en-GB" sz="2000" dirty="0"/>
          </a:p>
          <a:p>
            <a:pPr lvl="0" algn="just">
              <a:buFont typeface="Wingdings" panose="05000000000000000000" pitchFamily="2" charset="2"/>
              <a:buChar char="§"/>
            </a:pPr>
            <a:r>
              <a:rPr lang="en-GB" sz="9600" b="1" dirty="0" smtClean="0"/>
              <a:t>Harmonisation </a:t>
            </a:r>
            <a:r>
              <a:rPr lang="en-GB" sz="9600" b="1" dirty="0"/>
              <a:t>of Right of Way (</a:t>
            </a:r>
            <a:r>
              <a:rPr lang="en-GB" sz="9600" b="1" dirty="0" err="1"/>
              <a:t>RoW</a:t>
            </a:r>
            <a:r>
              <a:rPr lang="en-GB" sz="9600" b="1" dirty="0"/>
              <a:t>) </a:t>
            </a:r>
            <a:r>
              <a:rPr lang="en-GB" sz="9600" b="1" dirty="0" smtClean="0"/>
              <a:t>Charges</a:t>
            </a:r>
          </a:p>
          <a:p>
            <a:pPr marL="0" lvl="0" indent="0" algn="just">
              <a:buNone/>
            </a:pPr>
            <a:r>
              <a:rPr lang="en-US" sz="9600" dirty="0" smtClean="0"/>
              <a:t>The </a:t>
            </a:r>
            <a:r>
              <a:rPr lang="en-US" sz="9600" dirty="0"/>
              <a:t>current high </a:t>
            </a:r>
            <a:r>
              <a:rPr lang="en-US" sz="9600" dirty="0" err="1"/>
              <a:t>RoW</a:t>
            </a:r>
            <a:r>
              <a:rPr lang="en-US" sz="9600" dirty="0"/>
              <a:t> charges across different states of the federation have negatively impacted the required expansion and rollout of </a:t>
            </a:r>
            <a:r>
              <a:rPr lang="en-US" sz="9600" dirty="0" smtClean="0"/>
              <a:t>fiber </a:t>
            </a:r>
            <a:r>
              <a:rPr lang="en-US" sz="9600" dirty="0"/>
              <a:t>optic across the country. Harmonization of </a:t>
            </a:r>
            <a:r>
              <a:rPr lang="en-US" sz="9600" dirty="0" err="1"/>
              <a:t>RoW</a:t>
            </a:r>
            <a:r>
              <a:rPr lang="en-US" sz="9600" dirty="0"/>
              <a:t> will increase investment and expansion of critical transmission infrastructure.</a:t>
            </a:r>
            <a:endParaRPr lang="en-GB" sz="9600" dirty="0"/>
          </a:p>
          <a:p>
            <a:pPr lvl="0" algn="just">
              <a:lnSpc>
                <a:spcPct val="100000"/>
              </a:lnSpc>
              <a:buFont typeface="Wingdings" panose="05000000000000000000" pitchFamily="2" charset="2"/>
              <a:buChar char="§"/>
            </a:pPr>
            <a:r>
              <a:rPr lang="en-GB" sz="9600" b="1" dirty="0" smtClean="0"/>
              <a:t>Damage to Infrastructure and </a:t>
            </a:r>
            <a:r>
              <a:rPr lang="en-GB" sz="9600" b="1" dirty="0" err="1" smtClean="0"/>
              <a:t>Vandalisation</a:t>
            </a:r>
            <a:endParaRPr lang="en-GB" sz="9600" b="1" dirty="0"/>
          </a:p>
          <a:p>
            <a:pPr marL="0" lvl="0" indent="0" algn="just">
              <a:lnSpc>
                <a:spcPct val="100000"/>
              </a:lnSpc>
              <a:buNone/>
            </a:pPr>
            <a:r>
              <a:rPr lang="en-US" sz="9600" dirty="0" smtClean="0"/>
              <a:t>The </a:t>
            </a:r>
            <a:r>
              <a:rPr lang="en-US" sz="9600" dirty="0"/>
              <a:t>passage of the CNI bill will class telecommunications infrastructure across the country as critical national assets. This will improve the security of the infrastructure from </a:t>
            </a:r>
            <a:r>
              <a:rPr lang="en-US" sz="9600" dirty="0" err="1" smtClean="0"/>
              <a:t>vandalisation</a:t>
            </a:r>
            <a:r>
              <a:rPr lang="en-US" sz="9600" dirty="0" smtClean="0"/>
              <a:t>. Construction of roads with fiber optic ducts pre-laid will also reduce incidence of </a:t>
            </a:r>
            <a:r>
              <a:rPr lang="en-US" sz="9600" dirty="0" err="1" smtClean="0"/>
              <a:t>vandalisation</a:t>
            </a:r>
            <a:r>
              <a:rPr lang="en-US" sz="9600" dirty="0" smtClean="0"/>
              <a:t> and theft.</a:t>
            </a:r>
            <a:endParaRPr lang="en-US" sz="9600" dirty="0"/>
          </a:p>
        </p:txBody>
      </p:sp>
      <p:sp>
        <p:nvSpPr>
          <p:cNvPr id="2" name="Slide Number Placeholder 1"/>
          <p:cNvSpPr>
            <a:spLocks noGrp="1"/>
          </p:cNvSpPr>
          <p:nvPr>
            <p:ph type="sldNum" sz="quarter" idx="12"/>
          </p:nvPr>
        </p:nvSpPr>
        <p:spPr>
          <a:xfrm>
            <a:off x="615148" y="6301883"/>
            <a:ext cx="918882" cy="222436"/>
          </a:xfrm>
        </p:spPr>
        <p:txBody>
          <a:bodyPr/>
          <a:lstStyle/>
          <a:p>
            <a:fld id="{D57F1E4F-1CFF-5643-939E-217C01CDF565}" type="slidenum">
              <a:rPr lang="en-US" smtClean="0"/>
              <a:pPr/>
              <a:t>36</a:t>
            </a:fld>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305457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Conclusions</a:t>
            </a:r>
            <a:endParaRPr lang="en-GB" sz="7200" dirty="0"/>
          </a:p>
        </p:txBody>
      </p:sp>
      <p:sp>
        <p:nvSpPr>
          <p:cNvPr id="3" name="Text Placeholder 2"/>
          <p:cNvSpPr>
            <a:spLocks noGrp="1"/>
          </p:cNvSpPr>
          <p:nvPr>
            <p:ph type="body" idx="1"/>
          </p:nvPr>
        </p:nvSpPr>
        <p:spPr/>
        <p:txBody>
          <a:bodyPr/>
          <a:lstStyle/>
          <a:p>
            <a:r>
              <a:rPr lang="en-US" dirty="0" smtClean="0"/>
              <a:t>Nigerian Communications Commission</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2075640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mn-lt"/>
              </a:rPr>
              <a:t>Conclusion</a:t>
            </a:r>
            <a:endParaRPr lang="en-US" sz="5400" dirty="0">
              <a:latin typeface="+mn-lt"/>
            </a:endParaRPr>
          </a:p>
        </p:txBody>
      </p:sp>
      <p:sp>
        <p:nvSpPr>
          <p:cNvPr id="3" name="Content Placeholder 2"/>
          <p:cNvSpPr>
            <a:spLocks noGrp="1"/>
          </p:cNvSpPr>
          <p:nvPr>
            <p:ph idx="1"/>
          </p:nvPr>
        </p:nvSpPr>
        <p:spPr>
          <a:xfrm>
            <a:off x="1295400" y="2180496"/>
            <a:ext cx="10315407" cy="3898186"/>
          </a:xfrm>
        </p:spPr>
        <p:txBody>
          <a:bodyPr>
            <a:normAutofit/>
          </a:bodyPr>
          <a:lstStyle/>
          <a:p>
            <a:pPr algn="just"/>
            <a:r>
              <a:rPr lang="en-US" dirty="0" smtClean="0"/>
              <a:t>The next frontier for communications in Nigeria is BROADBAND.  Access to broadband,  Adequate broadband and Sustainable broadband. </a:t>
            </a:r>
            <a:r>
              <a:rPr lang="en-US" dirty="0"/>
              <a:t> </a:t>
            </a:r>
            <a:r>
              <a:rPr lang="en-US" dirty="0" smtClean="0"/>
              <a:t>In the years to come, telecoms contribution to GDP would experience significant increase as a result of broadband availability. </a:t>
            </a:r>
          </a:p>
          <a:p>
            <a:pPr algn="just"/>
            <a:r>
              <a:rPr lang="en-US" dirty="0" smtClean="0"/>
              <a:t>The </a:t>
            </a:r>
            <a:r>
              <a:rPr lang="en-US" dirty="0"/>
              <a:t>Commission will continue to put in its best in the discharge of  its </a:t>
            </a:r>
            <a:r>
              <a:rPr lang="en-US" dirty="0" smtClean="0"/>
              <a:t>mandates. </a:t>
            </a:r>
            <a:r>
              <a:rPr lang="en-US" dirty="0"/>
              <a:t>It is our believe that the communications industry under the leadership of the </a:t>
            </a:r>
            <a:r>
              <a:rPr lang="en-US" dirty="0" err="1"/>
              <a:t>Honourable</a:t>
            </a:r>
            <a:r>
              <a:rPr lang="en-US" dirty="0"/>
              <a:t> </a:t>
            </a:r>
            <a:r>
              <a:rPr lang="en-US" dirty="0" smtClean="0"/>
              <a:t>Minster, </a:t>
            </a:r>
            <a:r>
              <a:rPr lang="en-US" dirty="0"/>
              <a:t>will experience more quantum leaps and retain its current leadership role in the telecommunication </a:t>
            </a:r>
            <a:r>
              <a:rPr lang="en-US" dirty="0" smtClean="0"/>
              <a:t>space.</a:t>
            </a:r>
          </a:p>
        </p:txBody>
      </p:sp>
      <p:sp>
        <p:nvSpPr>
          <p:cNvPr id="4" name="Slide Number Placeholder 3"/>
          <p:cNvSpPr>
            <a:spLocks noGrp="1"/>
          </p:cNvSpPr>
          <p:nvPr>
            <p:ph type="sldNum" sz="quarter" idx="12"/>
          </p:nvPr>
        </p:nvSpPr>
        <p:spPr/>
        <p:txBody>
          <a:bodyPr/>
          <a:lstStyle/>
          <a:p>
            <a:fld id="{D57F1E4F-1CFF-5643-939E-217C01CDF565}" type="slidenum">
              <a:rPr lang="en-US" smtClean="0"/>
              <a:pPr/>
              <a:t>38</a:t>
            </a:fld>
            <a:endParaRPr lang="en-US" dirty="0"/>
          </a:p>
        </p:txBody>
      </p:sp>
      <p:sp>
        <p:nvSpPr>
          <p:cNvPr id="5" name="Date Placeholder 4"/>
          <p:cNvSpPr>
            <a:spLocks noGrp="1"/>
          </p:cNvSpPr>
          <p:nvPr>
            <p:ph type="dt" sz="half" idx="10"/>
          </p:nvPr>
        </p:nvSpPr>
        <p:spPr/>
        <p:txBody>
          <a:bodyPr/>
          <a:lstStyle/>
          <a:p>
            <a:r>
              <a:rPr lang="en-US" smtClean="0"/>
              <a:t>2015</a:t>
            </a:r>
            <a:endParaRPr lang="en-US" dirty="0"/>
          </a:p>
        </p:txBody>
      </p:sp>
      <p:sp>
        <p:nvSpPr>
          <p:cNvPr id="6" name="Footer Placeholder 5"/>
          <p:cNvSpPr>
            <a:spLocks noGrp="1"/>
          </p:cNvSpPr>
          <p:nvPr>
            <p:ph type="ftr" sz="quarter" idx="11"/>
          </p:nvPr>
        </p:nvSpPr>
        <p:spPr/>
        <p:txBody>
          <a:bodyPr/>
          <a:lstStyle/>
          <a:p>
            <a:r>
              <a:rPr lang="en-US" smtClean="0"/>
              <a:t>NIGERIAN COMMUNICATIONS COMMISSION © </a:t>
            </a:r>
            <a:endParaRPr lang="en-US" dirty="0"/>
          </a:p>
        </p:txBody>
      </p:sp>
    </p:spTree>
    <p:extLst>
      <p:ext uri="{BB962C8B-B14F-4D97-AF65-F5344CB8AC3E}">
        <p14:creationId xmlns:p14="http://schemas.microsoft.com/office/powerpoint/2010/main" val="3411727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7162" y="1907260"/>
            <a:ext cx="9601200" cy="2743200"/>
          </a:xfrm>
        </p:spPr>
        <p:txBody>
          <a:bodyPr anchor="ctr">
            <a:normAutofit fontScale="90000"/>
          </a:bodyPr>
          <a:lstStyle/>
          <a:p>
            <a:pPr algn="ctr"/>
            <a:r>
              <a:rPr lang="en-US" sz="11500" dirty="0" smtClean="0"/>
              <a:t/>
            </a:r>
            <a:br>
              <a:rPr lang="en-US" sz="11500" dirty="0" smtClean="0"/>
            </a:br>
            <a:r>
              <a:rPr lang="en-US" sz="11500" dirty="0" smtClean="0">
                <a:latin typeface="Algerian" panose="04020705040A02060702" pitchFamily="82" charset="0"/>
              </a:rPr>
              <a:t>Thank you!</a:t>
            </a:r>
            <a:br>
              <a:rPr lang="en-US" sz="11500" dirty="0" smtClean="0">
                <a:latin typeface="Algerian" panose="04020705040A02060702" pitchFamily="82" charset="0"/>
              </a:rPr>
            </a:br>
            <a:endParaRPr lang="en-GB" sz="11500" dirty="0">
              <a:latin typeface="Algerian" panose="04020705040A02060702" pitchFamily="8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5" name="Title 1"/>
          <p:cNvSpPr txBox="1">
            <a:spLocks/>
          </p:cNvSpPr>
          <p:nvPr/>
        </p:nvSpPr>
        <p:spPr>
          <a:xfrm>
            <a:off x="2140527" y="5465617"/>
            <a:ext cx="7491845" cy="1054632"/>
          </a:xfrm>
          <a:prstGeom prst="rect">
            <a:avLst/>
          </a:prstGeom>
        </p:spPr>
        <p:txBody>
          <a:bodyPr vert="horz" lIns="91440" tIns="45720" rIns="91440" bIns="45720" rtlCol="0" anchor="ctr">
            <a:noAutofit/>
          </a:bodyPr>
          <a:lstStyle>
            <a:lvl1pPr algn="l" defTabSz="914400" rtl="0" eaLnBrk="1" latinLnBrk="0" hangingPunct="1">
              <a:lnSpc>
                <a:spcPct val="85000"/>
              </a:lnSpc>
              <a:spcBef>
                <a:spcPct val="0"/>
              </a:spcBef>
              <a:buNone/>
              <a:defRPr sz="6000" b="1" kern="1200" cap="none" baseline="0">
                <a:solidFill>
                  <a:schemeClr val="tx1"/>
                </a:solidFill>
                <a:latin typeface="+mj-lt"/>
                <a:ea typeface="+mj-ea"/>
                <a:cs typeface="+mj-cs"/>
              </a:defRPr>
            </a:lvl1pPr>
          </a:lstStyle>
          <a:p>
            <a:pPr algn="ctr">
              <a:lnSpc>
                <a:spcPct val="100000"/>
              </a:lnSpc>
            </a:pPr>
            <a:r>
              <a:rPr lang="en-US" sz="1400" dirty="0" smtClean="0"/>
              <a:t/>
            </a:r>
            <a:br>
              <a:rPr lang="en-US" sz="1400" dirty="0" smtClean="0"/>
            </a:br>
            <a:r>
              <a:rPr lang="en-US" sz="1400" dirty="0" smtClean="0">
                <a:latin typeface="Algerian" panose="04020705040A02060702" pitchFamily="82" charset="0"/>
              </a:rPr>
              <a:t>PROF. GARBA UMAR DANBATTA, FNSE  </a:t>
            </a:r>
            <a:br>
              <a:rPr lang="en-US" sz="1400" dirty="0" smtClean="0">
                <a:latin typeface="Algerian" panose="04020705040A02060702" pitchFamily="82" charset="0"/>
              </a:rPr>
            </a:br>
            <a:r>
              <a:rPr lang="en-US" sz="1400" dirty="0" smtClean="0">
                <a:latin typeface="Algerian" panose="04020705040A02060702" pitchFamily="82" charset="0"/>
              </a:rPr>
              <a:t>(EXECUTIVE VICE CHAIRMAN/ CHIEF EXECUTIVE OFFICER) </a:t>
            </a:r>
            <a:br>
              <a:rPr lang="en-US" sz="1400" dirty="0" smtClean="0">
                <a:latin typeface="Algerian" panose="04020705040A02060702" pitchFamily="82" charset="0"/>
              </a:rPr>
            </a:br>
            <a:r>
              <a:rPr lang="en-US" sz="1400" dirty="0" smtClean="0">
                <a:latin typeface="Algerian" panose="04020705040A02060702" pitchFamily="82" charset="0"/>
              </a:rPr>
              <a:t>NIGERIAN </a:t>
            </a:r>
            <a:r>
              <a:rPr lang="en-US" sz="1200" dirty="0" smtClean="0">
                <a:latin typeface="Algerian" panose="04020705040A02060702" pitchFamily="82" charset="0"/>
              </a:rPr>
              <a:t>COMMUNICATIONS</a:t>
            </a:r>
            <a:r>
              <a:rPr lang="en-US" sz="1400" dirty="0" smtClean="0">
                <a:latin typeface="Algerian" panose="04020705040A02060702" pitchFamily="82" charset="0"/>
              </a:rPr>
              <a:t> COMMISSION</a:t>
            </a:r>
            <a:br>
              <a:rPr lang="en-US" sz="1400" dirty="0" smtClean="0">
                <a:latin typeface="Algerian" panose="04020705040A02060702" pitchFamily="82" charset="0"/>
              </a:rPr>
            </a:br>
            <a:r>
              <a:rPr lang="en-US" sz="1400" dirty="0" smtClean="0">
                <a:latin typeface="Algerian" panose="04020705040A02060702" pitchFamily="82" charset="0"/>
              </a:rPr>
              <a:t>423 AGUIYI IRONSI STREET</a:t>
            </a:r>
          </a:p>
          <a:p>
            <a:pPr algn="ctr">
              <a:lnSpc>
                <a:spcPct val="100000"/>
              </a:lnSpc>
            </a:pPr>
            <a:r>
              <a:rPr lang="en-US" sz="1400" dirty="0" smtClean="0">
                <a:latin typeface="Algerian" panose="04020705040A02060702" pitchFamily="82" charset="0"/>
              </a:rPr>
              <a:t>MAITAMA, ABUJA</a:t>
            </a:r>
            <a:br>
              <a:rPr lang="en-US" sz="1400" dirty="0" smtClean="0">
                <a:latin typeface="Algerian" panose="04020705040A02060702" pitchFamily="82" charset="0"/>
              </a:rPr>
            </a:br>
            <a:r>
              <a:rPr lang="en-US" sz="1400" dirty="0" smtClean="0">
                <a:latin typeface="Algerian" panose="04020705040A02060702" pitchFamily="82" charset="0"/>
              </a:rPr>
              <a:t>WWW.NCC.GOV.NG</a:t>
            </a:r>
            <a:br>
              <a:rPr lang="en-US" sz="1400" dirty="0" smtClean="0">
                <a:latin typeface="Algerian" panose="04020705040A02060702" pitchFamily="82" charset="0"/>
              </a:rPr>
            </a:br>
            <a:endParaRPr lang="en-GB" sz="1400" dirty="0">
              <a:latin typeface="Algerian" panose="04020705040A02060702" pitchFamily="82" charset="0"/>
            </a:endParaRPr>
          </a:p>
        </p:txBody>
      </p:sp>
    </p:spTree>
    <p:extLst>
      <p:ext uri="{BB962C8B-B14F-4D97-AF65-F5344CB8AC3E}">
        <p14:creationId xmlns:p14="http://schemas.microsoft.com/office/powerpoint/2010/main" val="1398034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Enabling Laws</a:t>
            </a:r>
            <a:endParaRPr lang="en-GB" dirty="0"/>
          </a:p>
        </p:txBody>
      </p:sp>
      <p:sp>
        <p:nvSpPr>
          <p:cNvPr id="3" name="Text Placeholder 2"/>
          <p:cNvSpPr>
            <a:spLocks noGrp="1"/>
          </p:cNvSpPr>
          <p:nvPr>
            <p:ph type="body" idx="1"/>
          </p:nvPr>
        </p:nvSpPr>
        <p:spPr/>
        <p:txBody>
          <a:bodyPr/>
          <a:lstStyle/>
          <a:p>
            <a:r>
              <a:rPr lang="en-US" dirty="0" smtClean="0"/>
              <a:t>Nigerian Communications Commission (NCC)</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1607493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573" y="214181"/>
            <a:ext cx="9588562" cy="1001161"/>
          </a:xfrm>
        </p:spPr>
        <p:txBody>
          <a:bodyPr>
            <a:normAutofit/>
          </a:bodyPr>
          <a:lstStyle/>
          <a:p>
            <a:r>
              <a:rPr lang="en-US" sz="4000" dirty="0" smtClean="0"/>
              <a:t>Enabling Laws</a:t>
            </a:r>
            <a:endParaRPr lang="en-US" sz="4000" dirty="0"/>
          </a:p>
        </p:txBody>
      </p:sp>
      <p:sp>
        <p:nvSpPr>
          <p:cNvPr id="3" name="Content Placeholder 2"/>
          <p:cNvSpPr>
            <a:spLocks noGrp="1"/>
          </p:cNvSpPr>
          <p:nvPr>
            <p:ph sz="half" idx="1"/>
          </p:nvPr>
        </p:nvSpPr>
        <p:spPr>
          <a:xfrm>
            <a:off x="1093755" y="1437778"/>
            <a:ext cx="9566522" cy="3955104"/>
          </a:xfrm>
        </p:spPr>
        <p:txBody>
          <a:bodyPr>
            <a:normAutofit/>
          </a:bodyPr>
          <a:lstStyle/>
          <a:p>
            <a:pPr marL="0" indent="0" algn="just">
              <a:buNone/>
            </a:pPr>
            <a:r>
              <a:rPr lang="en-GB" sz="2400" dirty="0" smtClean="0">
                <a:solidFill>
                  <a:srgbClr val="000000"/>
                </a:solidFill>
              </a:rPr>
              <a:t>The laws that guide and enable the operations of the Commission include:</a:t>
            </a:r>
          </a:p>
          <a:p>
            <a:pPr algn="just"/>
            <a:r>
              <a:rPr lang="en-GB" sz="2400" dirty="0" smtClean="0">
                <a:solidFill>
                  <a:srgbClr val="000000"/>
                </a:solidFill>
              </a:rPr>
              <a:t>NCC </a:t>
            </a:r>
            <a:r>
              <a:rPr lang="en-GB" sz="2400" dirty="0">
                <a:solidFill>
                  <a:srgbClr val="000000"/>
                </a:solidFill>
              </a:rPr>
              <a:t>decree 75 of </a:t>
            </a:r>
            <a:r>
              <a:rPr lang="en-GB" sz="2400" dirty="0" smtClean="0">
                <a:solidFill>
                  <a:srgbClr val="000000"/>
                </a:solidFill>
              </a:rPr>
              <a:t> November 1992 </a:t>
            </a:r>
          </a:p>
          <a:p>
            <a:pPr algn="just"/>
            <a:r>
              <a:rPr lang="en-GB" sz="2400" dirty="0" smtClean="0"/>
              <a:t>The </a:t>
            </a:r>
            <a:r>
              <a:rPr lang="en-GB" sz="2400" dirty="0"/>
              <a:t>National Telecoms Policy (NTP</a:t>
            </a:r>
            <a:r>
              <a:rPr lang="en-GB" sz="2400" dirty="0" smtClean="0"/>
              <a:t>) 2000. (</a:t>
            </a:r>
            <a:r>
              <a:rPr lang="en-GB" sz="2400" i="1" dirty="0" smtClean="0"/>
              <a:t>New </a:t>
            </a:r>
            <a:r>
              <a:rPr lang="en-GB" sz="2400" i="1" dirty="0"/>
              <a:t>one under review</a:t>
            </a:r>
            <a:r>
              <a:rPr lang="en-GB" sz="2400" dirty="0"/>
              <a:t>) </a:t>
            </a:r>
          </a:p>
          <a:p>
            <a:pPr algn="just"/>
            <a:r>
              <a:rPr lang="en-GB" sz="2400" dirty="0"/>
              <a:t>Wireless Telegraphy Act , </a:t>
            </a:r>
            <a:r>
              <a:rPr lang="en-GB" sz="2400" dirty="0" smtClean="0"/>
              <a:t>1990</a:t>
            </a:r>
            <a:endParaRPr lang="en-GB" sz="2400" dirty="0"/>
          </a:p>
          <a:p>
            <a:pPr algn="just"/>
            <a:r>
              <a:rPr lang="en-GB" sz="2400" dirty="0"/>
              <a:t>Nigerian Communications Act 2003 </a:t>
            </a:r>
            <a:endParaRPr lang="en-GB" sz="2400" dirty="0" smtClean="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
        <p:nvSpPr>
          <p:cNvPr id="4" name="Slide Number Placeholder 3"/>
          <p:cNvSpPr>
            <a:spLocks noGrp="1"/>
          </p:cNvSpPr>
          <p:nvPr>
            <p:ph type="sldNum" sz="quarter" idx="12"/>
          </p:nvPr>
        </p:nvSpPr>
        <p:spPr>
          <a:xfrm>
            <a:off x="634314" y="6244282"/>
            <a:ext cx="918882" cy="222436"/>
          </a:xfrm>
        </p:spPr>
        <p:txBody>
          <a:bodyPr/>
          <a:lstStyle/>
          <a:p>
            <a:fld id="{E31375A4-56A4-47D6-9801-1991572033F7}" type="slidenum">
              <a:rPr lang="en-US" smtClean="0"/>
              <a:t>5</a:t>
            </a:fld>
            <a:endParaRPr lang="en-US" dirty="0"/>
          </a:p>
        </p:txBody>
      </p:sp>
    </p:spTree>
    <p:extLst>
      <p:ext uri="{BB962C8B-B14F-4D97-AF65-F5344CB8AC3E}">
        <p14:creationId xmlns:p14="http://schemas.microsoft.com/office/powerpoint/2010/main" val="2475092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399" y="340337"/>
            <a:ext cx="9601200" cy="1142385"/>
          </a:xfrm>
        </p:spPr>
        <p:txBody>
          <a:bodyPr>
            <a:noAutofit/>
          </a:bodyPr>
          <a:lstStyle/>
          <a:p>
            <a:r>
              <a:rPr lang="en-GB" sz="4000" dirty="0">
                <a:solidFill>
                  <a:srgbClr val="C00000"/>
                </a:solidFill>
              </a:rPr>
              <a:t>Key provisions </a:t>
            </a:r>
            <a:r>
              <a:rPr lang="en-GB" sz="4000" dirty="0" smtClean="0">
                <a:solidFill>
                  <a:srgbClr val="C00000"/>
                </a:solidFill>
              </a:rPr>
              <a:t>of </a:t>
            </a:r>
            <a:r>
              <a:rPr lang="en-GB" sz="4000" dirty="0">
                <a:solidFill>
                  <a:srgbClr val="C00000"/>
                </a:solidFill>
              </a:rPr>
              <a:t>the </a:t>
            </a:r>
            <a:r>
              <a:rPr lang="en-GB" sz="4000" dirty="0" smtClean="0">
                <a:solidFill>
                  <a:srgbClr val="C00000"/>
                </a:solidFill>
              </a:rPr>
              <a:t>Nigerian Communications Act 2003</a:t>
            </a:r>
            <a:endParaRPr lang="en-US" sz="4000" dirty="0">
              <a:solidFill>
                <a:srgbClr val="C00000"/>
              </a:solidFill>
            </a:endParaRPr>
          </a:p>
        </p:txBody>
      </p:sp>
      <p:sp>
        <p:nvSpPr>
          <p:cNvPr id="3" name="Content Placeholder 2"/>
          <p:cNvSpPr>
            <a:spLocks noGrp="1"/>
          </p:cNvSpPr>
          <p:nvPr>
            <p:ph idx="1"/>
          </p:nvPr>
        </p:nvSpPr>
        <p:spPr>
          <a:xfrm>
            <a:off x="1295399" y="1981201"/>
            <a:ext cx="9802091" cy="3809999"/>
          </a:xfrm>
        </p:spPr>
        <p:txBody>
          <a:bodyPr/>
          <a:lstStyle/>
          <a:p>
            <a:pPr marL="274320" indent="-274320" algn="just">
              <a:buClr>
                <a:schemeClr val="accent3"/>
              </a:buClr>
              <a:buNone/>
              <a:defRPr/>
            </a:pPr>
            <a:r>
              <a:rPr lang="en-GB" sz="2400" b="1" dirty="0" smtClean="0">
                <a:solidFill>
                  <a:srgbClr val="000000"/>
                </a:solidFill>
              </a:rPr>
              <a:t>Key </a:t>
            </a:r>
            <a:r>
              <a:rPr lang="en-GB" sz="2400" b="1" dirty="0">
                <a:solidFill>
                  <a:srgbClr val="000000"/>
                </a:solidFill>
              </a:rPr>
              <a:t>provisions in the NCA 2003 include:</a:t>
            </a:r>
            <a:endParaRPr lang="en-US" sz="2400" b="1" dirty="0">
              <a:solidFill>
                <a:srgbClr val="000000"/>
              </a:solidFill>
            </a:endParaRPr>
          </a:p>
          <a:p>
            <a:pPr marL="914717" lvl="2" indent="-246888" algn="just">
              <a:lnSpc>
                <a:spcPct val="100000"/>
              </a:lnSpc>
              <a:buFont typeface="Wingdings 2"/>
              <a:buChar char=""/>
              <a:defRPr/>
            </a:pPr>
            <a:r>
              <a:rPr lang="en-GB" sz="2400" dirty="0">
                <a:solidFill>
                  <a:srgbClr val="000000"/>
                </a:solidFill>
              </a:rPr>
              <a:t>A repeal of the NCC decree 75 of 1992, as amended</a:t>
            </a:r>
            <a:endParaRPr lang="en-US" sz="2400" dirty="0">
              <a:solidFill>
                <a:srgbClr val="000000"/>
              </a:solidFill>
            </a:endParaRPr>
          </a:p>
          <a:p>
            <a:pPr marL="914717" lvl="2" indent="-246888" algn="just">
              <a:lnSpc>
                <a:spcPct val="100000"/>
              </a:lnSpc>
              <a:buFont typeface="Wingdings 2"/>
              <a:buChar char=""/>
              <a:defRPr/>
            </a:pPr>
            <a:r>
              <a:rPr lang="en-GB" sz="2400" dirty="0" smtClean="0">
                <a:solidFill>
                  <a:srgbClr val="000000"/>
                </a:solidFill>
              </a:rPr>
              <a:t>The </a:t>
            </a:r>
            <a:r>
              <a:rPr lang="en-GB" sz="2400" dirty="0">
                <a:solidFill>
                  <a:srgbClr val="000000"/>
                </a:solidFill>
              </a:rPr>
              <a:t>reform of the Nigerian Communications Commission as an independent Regulatory body for the Communications sector</a:t>
            </a:r>
            <a:endParaRPr lang="en-US" sz="2400" dirty="0">
              <a:solidFill>
                <a:srgbClr val="000000"/>
              </a:solidFill>
            </a:endParaRPr>
          </a:p>
          <a:p>
            <a:pPr marL="914717" lvl="2" indent="-246888" algn="just">
              <a:lnSpc>
                <a:spcPct val="100000"/>
              </a:lnSpc>
              <a:buFont typeface="Wingdings 2"/>
              <a:buChar char=""/>
              <a:defRPr/>
            </a:pPr>
            <a:r>
              <a:rPr lang="en-GB" sz="2400" dirty="0">
                <a:solidFill>
                  <a:srgbClr val="000000"/>
                </a:solidFill>
              </a:rPr>
              <a:t>Establishment of the National Frequency Management Council </a:t>
            </a:r>
            <a:endParaRPr lang="en-US" sz="2400" dirty="0">
              <a:solidFill>
                <a:srgbClr val="000000"/>
              </a:solidFill>
            </a:endParaRPr>
          </a:p>
          <a:p>
            <a:pPr marL="914717" lvl="2" indent="-246888" algn="just">
              <a:lnSpc>
                <a:spcPct val="100000"/>
              </a:lnSpc>
              <a:buFont typeface="Wingdings 2"/>
              <a:buChar char=""/>
              <a:defRPr/>
            </a:pPr>
            <a:r>
              <a:rPr lang="en-GB" sz="2400" dirty="0">
                <a:solidFill>
                  <a:srgbClr val="000000"/>
                </a:solidFill>
              </a:rPr>
              <a:t>Establishment of the Universal Service Fund, to promote the widespread availability and usage of network services, especially the </a:t>
            </a:r>
            <a:r>
              <a:rPr lang="en-GB" sz="2400" dirty="0" smtClean="0">
                <a:solidFill>
                  <a:srgbClr val="000000"/>
                </a:solidFill>
              </a:rPr>
              <a:t>rural un-served </a:t>
            </a:r>
            <a:r>
              <a:rPr lang="en-GB" sz="2400" dirty="0">
                <a:solidFill>
                  <a:srgbClr val="000000"/>
                </a:solidFill>
              </a:rPr>
              <a:t>and underserved areas of Nigeria.</a:t>
            </a:r>
            <a:endParaRPr lang="en-US" sz="2400" dirty="0">
              <a:solidFill>
                <a:srgbClr val="000000"/>
              </a:solidFill>
            </a:endParaRPr>
          </a:p>
          <a:p>
            <a:endParaRPr lang="en-US" dirty="0"/>
          </a:p>
        </p:txBody>
      </p:sp>
      <p:sp>
        <p:nvSpPr>
          <p:cNvPr id="4" name="Slide Number Placeholder 3"/>
          <p:cNvSpPr>
            <a:spLocks noGrp="1"/>
          </p:cNvSpPr>
          <p:nvPr>
            <p:ph type="sldNum" sz="quarter" idx="12"/>
          </p:nvPr>
        </p:nvSpPr>
        <p:spPr/>
        <p:txBody>
          <a:bodyPr/>
          <a:lstStyle/>
          <a:p>
            <a:fld id="{E31375A4-56A4-47D6-9801-1991572033F7}" type="slidenum">
              <a:rPr lang="en-US" smtClean="0"/>
              <a:t>6</a:t>
            </a:fld>
            <a:endParaRPr lang="en-US"/>
          </a:p>
        </p:txBody>
      </p:sp>
    </p:spTree>
    <p:extLst>
      <p:ext uri="{BB962C8B-B14F-4D97-AF65-F5344CB8AC3E}">
        <p14:creationId xmlns:p14="http://schemas.microsoft.com/office/powerpoint/2010/main" val="352830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541573"/>
            <a:ext cx="10113818" cy="2743200"/>
          </a:xfrm>
        </p:spPr>
        <p:txBody>
          <a:bodyPr>
            <a:normAutofit/>
          </a:bodyPr>
          <a:lstStyle/>
          <a:p>
            <a:r>
              <a:rPr lang="en-US" sz="4000" dirty="0" smtClean="0"/>
              <a:t>Mandates of </a:t>
            </a:r>
            <a:r>
              <a:rPr lang="en-US" sz="3600" dirty="0" smtClean="0"/>
              <a:t>the Commission</a:t>
            </a:r>
            <a:endParaRPr lang="en-GB" sz="3600" dirty="0"/>
          </a:p>
        </p:txBody>
      </p:sp>
      <p:sp>
        <p:nvSpPr>
          <p:cNvPr id="3" name="Text Placeholder 2"/>
          <p:cNvSpPr>
            <a:spLocks noGrp="1"/>
          </p:cNvSpPr>
          <p:nvPr>
            <p:ph type="body" idx="1"/>
          </p:nvPr>
        </p:nvSpPr>
        <p:spPr/>
        <p:txBody>
          <a:bodyPr/>
          <a:lstStyle/>
          <a:p>
            <a:r>
              <a:rPr lang="en-US" dirty="0" smtClean="0"/>
              <a:t>Nigerian Communications Commission (NCC)</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spTree>
    <p:extLst>
      <p:ext uri="{BB962C8B-B14F-4D97-AF65-F5344CB8AC3E}">
        <p14:creationId xmlns:p14="http://schemas.microsoft.com/office/powerpoint/2010/main" val="369968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650" y="270164"/>
            <a:ext cx="10901232" cy="1088966"/>
          </a:xfrm>
        </p:spPr>
        <p:txBody>
          <a:bodyPr>
            <a:noAutofit/>
          </a:bodyPr>
          <a:lstStyle/>
          <a:p>
            <a:r>
              <a:rPr lang="en-US" sz="3600" dirty="0" smtClean="0"/>
              <a:t>Mandates of Nigerian Communications Commission – NCA 2003</a:t>
            </a:r>
            <a:endParaRPr lang="en-US" sz="3600" dirty="0"/>
          </a:p>
        </p:txBody>
      </p:sp>
      <p:sp>
        <p:nvSpPr>
          <p:cNvPr id="4" name="Slide Number Placeholder 3"/>
          <p:cNvSpPr>
            <a:spLocks noGrp="1"/>
          </p:cNvSpPr>
          <p:nvPr>
            <p:ph type="sldNum" sz="quarter" idx="12"/>
          </p:nvPr>
        </p:nvSpPr>
        <p:spPr>
          <a:xfrm>
            <a:off x="618486" y="6278104"/>
            <a:ext cx="918882" cy="222436"/>
          </a:xfrm>
        </p:spPr>
        <p:txBody>
          <a:bodyPr/>
          <a:lstStyle/>
          <a:p>
            <a:fld id="{E31375A4-56A4-47D6-9801-1991572033F7}" type="slidenum">
              <a:rPr lang="en-US" smtClean="0"/>
              <a:t>8</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graphicFrame>
        <p:nvGraphicFramePr>
          <p:cNvPr id="3" name="Diagram 2"/>
          <p:cNvGraphicFramePr/>
          <p:nvPr>
            <p:extLst>
              <p:ext uri="{D42A27DB-BD31-4B8C-83A1-F6EECF244321}">
                <p14:modId xmlns:p14="http://schemas.microsoft.com/office/powerpoint/2010/main" val="517064908"/>
              </p:ext>
            </p:extLst>
          </p:nvPr>
        </p:nvGraphicFramePr>
        <p:xfrm>
          <a:off x="1096818" y="1447029"/>
          <a:ext cx="8128000" cy="4600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7738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650" y="270164"/>
            <a:ext cx="10901232" cy="997527"/>
          </a:xfrm>
        </p:spPr>
        <p:txBody>
          <a:bodyPr>
            <a:noAutofit/>
          </a:bodyPr>
          <a:lstStyle/>
          <a:p>
            <a:r>
              <a:rPr lang="en-US" sz="3600" dirty="0" smtClean="0"/>
              <a:t>Mandates of Nigerian Communications Commission – NCA 2003 Cont’d</a:t>
            </a:r>
            <a:endParaRPr lang="en-US" sz="3600" dirty="0"/>
          </a:p>
        </p:txBody>
      </p:sp>
      <p:sp>
        <p:nvSpPr>
          <p:cNvPr id="4" name="Slide Number Placeholder 3"/>
          <p:cNvSpPr>
            <a:spLocks noGrp="1"/>
          </p:cNvSpPr>
          <p:nvPr>
            <p:ph type="sldNum" sz="quarter" idx="12"/>
          </p:nvPr>
        </p:nvSpPr>
        <p:spPr>
          <a:xfrm>
            <a:off x="618486" y="6278104"/>
            <a:ext cx="918882" cy="222436"/>
          </a:xfrm>
        </p:spPr>
        <p:txBody>
          <a:bodyPr/>
          <a:lstStyle/>
          <a:p>
            <a:fld id="{E31375A4-56A4-47D6-9801-1991572033F7}" type="slidenum">
              <a:rPr lang="en-US" smtClean="0"/>
              <a:t>9</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0277" y="6244282"/>
            <a:ext cx="965885" cy="551934"/>
          </a:xfrm>
          <a:prstGeom prst="rect">
            <a:avLst/>
          </a:prstGeom>
        </p:spPr>
      </p:pic>
      <p:graphicFrame>
        <p:nvGraphicFramePr>
          <p:cNvPr id="3" name="Diagram 2"/>
          <p:cNvGraphicFramePr/>
          <p:nvPr>
            <p:extLst>
              <p:ext uri="{D42A27DB-BD31-4B8C-83A1-F6EECF244321}">
                <p14:modId xmlns:p14="http://schemas.microsoft.com/office/powerpoint/2010/main" val="2393804710"/>
              </p:ext>
            </p:extLst>
          </p:nvPr>
        </p:nvGraphicFramePr>
        <p:xfrm>
          <a:off x="1096818" y="1447029"/>
          <a:ext cx="8128000" cy="39250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7692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Diamond Grid 16x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15_4109default" id="{E728D685-11FC-4812-BA85-57AC6F9C9F40}" vid="{BC4E008B-95FF-4815-904E-143A8EDFC1D4}"/>
    </a:ext>
  </a:extLst>
</a:theme>
</file>

<file path=ppt/theme/theme2.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7087C0F-7449-45C4-B248-63D02665BF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Business diamond grid presentation (widescreen)</Template>
  <TotalTime>0</TotalTime>
  <Words>2118</Words>
  <Application>Microsoft Office PowerPoint</Application>
  <PresentationFormat>Widescreen</PresentationFormat>
  <Paragraphs>459</Paragraphs>
  <Slides>39</Slides>
  <Notes>3</Notes>
  <HiddenSlides>0</HiddenSlides>
  <MMClips>0</MMClips>
  <ScaleCrop>false</ScaleCrop>
  <HeadingPairs>
    <vt:vector size="8" baseType="variant">
      <vt:variant>
        <vt:lpstr>Fonts Used</vt:lpstr>
      </vt:variant>
      <vt:variant>
        <vt:i4>13</vt:i4>
      </vt:variant>
      <vt:variant>
        <vt:lpstr>Theme</vt:lpstr>
      </vt:variant>
      <vt:variant>
        <vt:i4>1</vt:i4>
      </vt:variant>
      <vt:variant>
        <vt:lpstr>Links</vt:lpstr>
      </vt:variant>
      <vt:variant>
        <vt:i4>1</vt:i4>
      </vt:variant>
      <vt:variant>
        <vt:lpstr>Slide Titles</vt:lpstr>
      </vt:variant>
      <vt:variant>
        <vt:i4>39</vt:i4>
      </vt:variant>
    </vt:vector>
  </HeadingPairs>
  <TitlesOfParts>
    <vt:vector size="54" baseType="lpstr">
      <vt:lpstr>Algerian</vt:lpstr>
      <vt:lpstr>Arial</vt:lpstr>
      <vt:lpstr>Bell MT</vt:lpstr>
      <vt:lpstr>Berlin Sans FB Demi</vt:lpstr>
      <vt:lpstr>Calibri</vt:lpstr>
      <vt:lpstr>Candara</vt:lpstr>
      <vt:lpstr>Corbel</vt:lpstr>
      <vt:lpstr>Perpetua</vt:lpstr>
      <vt:lpstr>Tahoma</vt:lpstr>
      <vt:lpstr>Times New Roman</vt:lpstr>
      <vt:lpstr>Tw Cen MT</vt:lpstr>
      <vt:lpstr>Wingdings</vt:lpstr>
      <vt:lpstr>Wingdings 2</vt:lpstr>
      <vt:lpstr>Diamond Grid 16x9</vt:lpstr>
      <vt:lpstr>\\ncc-nas-01\UserHomeFolder$\CorporatePlanning\fshagari\Documents\SCPM\Annual Report\2013\tables of industry statistics 2013.xlsx!Sheet4![tables of industry statistics 2013.xlsx]Sheet4 Chart 2</vt:lpstr>
      <vt:lpstr>Prof. Garba Umar Danbatta, FNSE   (Executive Vice Chairman/ Chief Executive Officer)  Nigerian Communications Commission 22nd January 2016 </vt:lpstr>
      <vt:lpstr>PowerPoint Presentation</vt:lpstr>
      <vt:lpstr>Introduction</vt:lpstr>
      <vt:lpstr>Enabling Laws</vt:lpstr>
      <vt:lpstr>Enabling Laws</vt:lpstr>
      <vt:lpstr>Key provisions of the Nigerian Communications Act 2003</vt:lpstr>
      <vt:lpstr>Mandates of the Commission</vt:lpstr>
      <vt:lpstr>Mandates of Nigerian Communications Commission – NCA 2003</vt:lpstr>
      <vt:lpstr>Mandates of Nigerian Communications Commission – NCA 2003 Cont’d</vt:lpstr>
      <vt:lpstr>Structure of the Commission </vt:lpstr>
      <vt:lpstr>PowerPoint Presentation</vt:lpstr>
      <vt:lpstr>Governing Board</vt:lpstr>
      <vt:lpstr>PowerPoint Presentation</vt:lpstr>
      <vt:lpstr>About Universal Access/Universal Service</vt:lpstr>
      <vt:lpstr>PowerPoint Presentation</vt:lpstr>
      <vt:lpstr>PowerPoint Presentation</vt:lpstr>
      <vt:lpstr>PowerPoint Presentation</vt:lpstr>
      <vt:lpstr>Implementation Approach/Methodology</vt:lpstr>
      <vt:lpstr>PowerPoint Presentation</vt:lpstr>
      <vt:lpstr>PowerPoint Presentation</vt:lpstr>
      <vt:lpstr>PowerPoint Presentation</vt:lpstr>
      <vt:lpstr>Membership of statutory Committees /International Bodies</vt:lpstr>
      <vt:lpstr>Membership of statutory Committees /International Bodies Cont’d</vt:lpstr>
      <vt:lpstr>Membership of statutory Committees /International Bodies Cont’d</vt:lpstr>
      <vt:lpstr>INTERNATIONAL ICT RECOGNITION FOR NIGERIA</vt:lpstr>
      <vt:lpstr>Scorecard</vt:lpstr>
      <vt:lpstr>Scorecard - Teledensity</vt:lpstr>
      <vt:lpstr>Scorecard – Contribution to GDP</vt:lpstr>
      <vt:lpstr>Registered and Active Operators and Subscribers</vt:lpstr>
      <vt:lpstr>PowerPoint Presentation</vt:lpstr>
      <vt:lpstr>Challenges and Possible Solutions</vt:lpstr>
      <vt:lpstr>Major Challenges</vt:lpstr>
      <vt:lpstr>Major Challenges Cont’d</vt:lpstr>
      <vt:lpstr>Efforts at addressing the Challenges </vt:lpstr>
      <vt:lpstr>Efforts at addressing the Challenges - Cont’d</vt:lpstr>
      <vt:lpstr>Efforts at addressing the Challenges - Cont’d</vt:lpstr>
      <vt:lpstr>Conclusions</vt:lpstr>
      <vt:lpstr>Conclusion</vt:lpstr>
      <vt:lpstr> Thank you!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2016-01-06T11:50:12Z</dcterms:created>
  <dcterms:modified xsi:type="dcterms:W3CDTF">2016-10-31T14:54:14Z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TC030310159991</vt:lpwstr>
  </property>
</Properties>
</file>