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32"/>
  </p:notesMasterIdLst>
  <p:sldIdLst>
    <p:sldId id="259" r:id="rId2"/>
    <p:sldId id="260" r:id="rId3"/>
    <p:sldId id="296" r:id="rId4"/>
    <p:sldId id="261" r:id="rId5"/>
    <p:sldId id="262" r:id="rId6"/>
    <p:sldId id="263" r:id="rId7"/>
    <p:sldId id="290" r:id="rId8"/>
    <p:sldId id="266" r:id="rId9"/>
    <p:sldId id="267" r:id="rId10"/>
    <p:sldId id="268" r:id="rId11"/>
    <p:sldId id="269" r:id="rId12"/>
    <p:sldId id="270" r:id="rId13"/>
    <p:sldId id="292" r:id="rId14"/>
    <p:sldId id="272" r:id="rId15"/>
    <p:sldId id="273" r:id="rId16"/>
    <p:sldId id="274" r:id="rId17"/>
    <p:sldId id="275" r:id="rId18"/>
    <p:sldId id="278" r:id="rId19"/>
    <p:sldId id="279" r:id="rId20"/>
    <p:sldId id="293" r:id="rId21"/>
    <p:sldId id="281" r:id="rId22"/>
    <p:sldId id="282" r:id="rId23"/>
    <p:sldId id="283" r:id="rId24"/>
    <p:sldId id="284" r:id="rId25"/>
    <p:sldId id="294" r:id="rId26"/>
    <p:sldId id="286" r:id="rId27"/>
    <p:sldId id="287" r:id="rId28"/>
    <p:sldId id="298" r:id="rId29"/>
    <p:sldId id="297" r:id="rId30"/>
    <p:sldId id="295" r:id="rId31"/>
  </p:sldIdLst>
  <p:sldSz cx="12192000" cy="6858000"/>
  <p:notesSz cx="6881813"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02" d="100"/>
          <a:sy n="102" d="100"/>
        </p:scale>
        <p:origin x="138" y="144"/>
      </p:cViewPr>
      <p:guideLst/>
    </p:cSldViewPr>
  </p:slideViewPr>
  <p:notesTextViewPr>
    <p:cViewPr>
      <p:scale>
        <a:sx n="1" d="1"/>
        <a:sy n="1" d="1"/>
      </p:scale>
      <p:origin x="0" y="0"/>
    </p:cViewPr>
  </p:notesTextViewPr>
  <p:notesViewPr>
    <p:cSldViewPr snapToGrid="0">
      <p:cViewPr varScale="1">
        <p:scale>
          <a:sx n="69" d="100"/>
          <a:sy n="69" d="100"/>
        </p:scale>
        <p:origin x="3258"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cap="all" baseline="0">
                <a:solidFill>
                  <a:schemeClr val="lt1"/>
                </a:solidFill>
                <a:latin typeface="+mn-lt"/>
                <a:ea typeface="+mn-ea"/>
                <a:cs typeface="+mn-cs"/>
              </a:defRPr>
            </a:pPr>
            <a:r>
              <a:rPr lang="en-US" sz="1600"/>
              <a:t>% Percentage Contribution of Telecoms Industry to GDP (2010 - Mar' 2015)</a:t>
            </a:r>
          </a:p>
        </c:rich>
      </c:tx>
      <c:overlay val="0"/>
      <c:spPr>
        <a:noFill/>
        <a:ln>
          <a:noFill/>
        </a:ln>
        <a:effectLst/>
      </c:spPr>
      <c:txPr>
        <a:bodyPr rot="0" spcFirstLastPara="1" vertOverflow="ellipsis" vert="horz" wrap="square" anchor="ctr" anchorCtr="1"/>
        <a:lstStyle/>
        <a:p>
          <a:pPr>
            <a:defRPr sz="1800" b="0" i="0" u="none" strike="noStrike" kern="1200" cap="all" baseline="0">
              <a:solidFill>
                <a:schemeClr val="lt1"/>
              </a:solidFill>
              <a:latin typeface="+mn-lt"/>
              <a:ea typeface="+mn-ea"/>
              <a:cs typeface="+mn-cs"/>
            </a:defRPr>
          </a:pPr>
          <a:endParaRPr lang="en-US"/>
        </a:p>
      </c:txPr>
    </c:title>
    <c:autoTitleDeleted val="0"/>
    <c:view3D>
      <c:rotX val="15"/>
      <c:rotY val="20"/>
      <c:depthPercent val="100"/>
      <c:rAngAx val="1"/>
    </c:view3D>
    <c:floor>
      <c:thickness val="0"/>
      <c:spPr>
        <a:solidFill>
          <a:schemeClr val="bg2">
            <a:lumMod val="75000"/>
            <a:alpha val="27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Sheet1!$A$16</c:f>
              <c:strCache>
                <c:ptCount val="1"/>
                <c:pt idx="0">
                  <c:v>% Percentage Contribution of Telecoms Industry to GDP (2010 - Mar' 2015)</c:v>
                </c:pt>
              </c:strCache>
            </c:strRef>
          </c:tx>
          <c:spPr>
            <a:solidFill>
              <a:schemeClr val="accent1">
                <a:alpha val="88000"/>
              </a:schemeClr>
            </a:solidFill>
            <a:ln>
              <a:solidFill>
                <a:schemeClr val="accent1">
                  <a:lumMod val="50000"/>
                </a:schemeClr>
              </a:solidFill>
            </a:ln>
            <a:effectLst/>
            <a:scene3d>
              <a:camera prst="orthographicFront"/>
              <a:lightRig rig="threePt" dir="t"/>
            </a:scene3d>
            <a:sp3d prstMaterial="flat">
              <a:contourClr>
                <a:schemeClr val="accent1">
                  <a:lumMod val="50000"/>
                </a:schemeClr>
              </a:contourClr>
            </a:sp3d>
          </c:spPr>
          <c:invertIfNegative val="0"/>
          <c:dLbls>
            <c:spPr>
              <a:solidFill>
                <a:schemeClr val="accent1">
                  <a:alpha val="30000"/>
                </a:schemeClr>
              </a:solidFill>
              <a:ln>
                <a:solidFill>
                  <a:schemeClr val="lt1">
                    <a:alpha val="50000"/>
                  </a:scheme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f>Sheet1!$B$15:$G$15</c:f>
              <c:strCache>
                <c:ptCount val="6"/>
                <c:pt idx="0">
                  <c:v>March' 2015</c:v>
                </c:pt>
                <c:pt idx="1">
                  <c:v>2014</c:v>
                </c:pt>
                <c:pt idx="2">
                  <c:v>2013</c:v>
                </c:pt>
                <c:pt idx="3">
                  <c:v>2012</c:v>
                </c:pt>
                <c:pt idx="4">
                  <c:v>2011</c:v>
                </c:pt>
                <c:pt idx="5">
                  <c:v>2010</c:v>
                </c:pt>
              </c:strCache>
            </c:strRef>
          </c:cat>
          <c:val>
            <c:numRef>
              <c:f>Sheet1!$B$16:$G$16</c:f>
              <c:numCache>
                <c:formatCode>0.00%</c:formatCode>
                <c:ptCount val="6"/>
                <c:pt idx="0">
                  <c:v>8.5000000000000006E-2</c:v>
                </c:pt>
                <c:pt idx="1">
                  <c:v>7.5999999999999998E-2</c:v>
                </c:pt>
                <c:pt idx="2">
                  <c:v>7.3999999999999996E-2</c:v>
                </c:pt>
                <c:pt idx="3">
                  <c:v>7.6999999999999999E-2</c:v>
                </c:pt>
                <c:pt idx="4">
                  <c:v>8.5999999999999993E-2</c:v>
                </c:pt>
                <c:pt idx="5">
                  <c:v>8.8999999999999996E-2</c:v>
                </c:pt>
              </c:numCache>
            </c:numRef>
          </c:val>
        </c:ser>
        <c:dLbls>
          <c:showLegendKey val="0"/>
          <c:showVal val="1"/>
          <c:showCatName val="0"/>
          <c:showSerName val="0"/>
          <c:showPercent val="0"/>
          <c:showBubbleSize val="0"/>
        </c:dLbls>
        <c:gapWidth val="84"/>
        <c:gapDepth val="53"/>
        <c:shape val="box"/>
        <c:axId val="209303320"/>
        <c:axId val="209303712"/>
        <c:axId val="0"/>
      </c:bar3DChart>
      <c:catAx>
        <c:axId val="20930332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en-US"/>
          </a:p>
        </c:txPr>
        <c:crossAx val="209303712"/>
        <c:crosses val="autoZero"/>
        <c:auto val="1"/>
        <c:lblAlgn val="ctr"/>
        <c:lblOffset val="100"/>
        <c:noMultiLvlLbl val="0"/>
      </c:catAx>
      <c:valAx>
        <c:axId val="209303712"/>
        <c:scaling>
          <c:orientation val="minMax"/>
        </c:scaling>
        <c:delete val="1"/>
        <c:axPos val="l"/>
        <c:numFmt formatCode="0.00%" sourceLinked="1"/>
        <c:majorTickMark val="out"/>
        <c:minorTickMark val="none"/>
        <c:tickLblPos val="nextTo"/>
        <c:crossAx val="209303320"/>
        <c:crosses val="autoZero"/>
        <c:crossBetween val="between"/>
      </c:valAx>
      <c:spPr>
        <a:noFill/>
        <a:ln>
          <a:noFill/>
        </a:ln>
        <a:effectLst/>
      </c:spPr>
    </c:plotArea>
    <c:plotVisOnly val="1"/>
    <c:dispBlanksAs val="gap"/>
    <c:showDLblsOverMax val="0"/>
  </c:chart>
  <c:spPr>
    <a:solidFill>
      <a:schemeClr val="dk1">
        <a:lumMod val="75000"/>
        <a:lumOff val="25000"/>
      </a:schemeClr>
    </a:solidFill>
    <a:ln w="6350" cap="flat" cmpd="sng" algn="ctr">
      <a:solidFill>
        <a:schemeClr val="dk1">
          <a:tint val="75000"/>
        </a:schemeClr>
      </a:solidFill>
      <a:round/>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none" spc="0" normalizeH="0" baseline="0">
                <a:solidFill>
                  <a:schemeClr val="dk1">
                    <a:lumMod val="50000"/>
                    <a:lumOff val="50000"/>
                  </a:schemeClr>
                </a:solidFill>
                <a:latin typeface="+mj-lt"/>
                <a:ea typeface="+mj-ea"/>
                <a:cs typeface="+mj-cs"/>
              </a:defRPr>
            </a:pPr>
            <a:r>
              <a:rPr lang="en-GB" sz="1050" dirty="0"/>
              <a:t>SUBSCRIBERS / TELEDENSITY DATA (2002- SEP 2015)</a:t>
            </a:r>
          </a:p>
        </c:rich>
      </c:tx>
      <c:layout>
        <c:manualLayout>
          <c:xMode val="edge"/>
          <c:yMode val="edge"/>
          <c:x val="0.10777708105493147"/>
          <c:y val="3.0403533896109928E-3"/>
        </c:manualLayout>
      </c:layout>
      <c:overlay val="0"/>
      <c:spPr>
        <a:noFill/>
        <a:ln>
          <a:noFill/>
        </a:ln>
        <a:effectLst/>
      </c:spPr>
      <c:txPr>
        <a:bodyPr rot="0" spcFirstLastPara="1" vertOverflow="ellipsis" vert="horz" wrap="square" anchor="ctr" anchorCtr="1"/>
        <a:lstStyle/>
        <a:p>
          <a:pPr>
            <a:defRPr sz="1600" b="1" i="0" u="none" strike="noStrike" kern="1200" cap="none" spc="0" normalizeH="0" baseline="0">
              <a:solidFill>
                <a:schemeClr val="dk1">
                  <a:lumMod val="50000"/>
                  <a:lumOff val="50000"/>
                </a:schemeClr>
              </a:solidFill>
              <a:latin typeface="+mj-lt"/>
              <a:ea typeface="+mj-ea"/>
              <a:cs typeface="+mj-cs"/>
            </a:defRPr>
          </a:pPr>
          <a:endParaRPr lang="en-US"/>
        </a:p>
      </c:txPr>
    </c:title>
    <c:autoTitleDeleted val="0"/>
    <c:plotArea>
      <c:layout>
        <c:manualLayout>
          <c:layoutTarget val="inner"/>
          <c:xMode val="edge"/>
          <c:yMode val="edge"/>
          <c:x val="0.1181984252566045"/>
          <c:y val="0.10536522079051698"/>
          <c:w val="0.79491972987372839"/>
          <c:h val="0.74488117131686993"/>
        </c:manualLayout>
      </c:layout>
      <c:barChart>
        <c:barDir val="col"/>
        <c:grouping val="clustered"/>
        <c:varyColors val="0"/>
        <c:ser>
          <c:idx val="0"/>
          <c:order val="0"/>
          <c:tx>
            <c:strRef>
              <c:f>Sheet1!$A$8</c:f>
              <c:strCache>
                <c:ptCount val="1"/>
                <c:pt idx="0">
                  <c:v>Subscribers</c:v>
                </c:pt>
              </c:strCache>
            </c:strRef>
          </c:tx>
          <c:spPr>
            <a:solidFill>
              <a:schemeClr val="accent1"/>
            </a:solidFill>
            <a:ln>
              <a:noFill/>
            </a:ln>
            <a:effectLst/>
          </c:spPr>
          <c:invertIfNegative val="0"/>
          <c:cat>
            <c:numRef>
              <c:f>Sheet1!$B$7:$O$7</c:f>
              <c:numCache>
                <c:formatCode>General</c:formatCode>
                <c:ptCount val="14"/>
                <c:pt idx="0" formatCode="mmm\-yy">
                  <c:v>42248</c:v>
                </c:pt>
                <c:pt idx="1">
                  <c:v>2014</c:v>
                </c:pt>
                <c:pt idx="2">
                  <c:v>2013</c:v>
                </c:pt>
                <c:pt idx="3">
                  <c:v>2012</c:v>
                </c:pt>
                <c:pt idx="4">
                  <c:v>2011</c:v>
                </c:pt>
                <c:pt idx="5">
                  <c:v>2010</c:v>
                </c:pt>
                <c:pt idx="6">
                  <c:v>2009</c:v>
                </c:pt>
                <c:pt idx="7">
                  <c:v>2008</c:v>
                </c:pt>
                <c:pt idx="8">
                  <c:v>2007</c:v>
                </c:pt>
                <c:pt idx="9">
                  <c:v>2006</c:v>
                </c:pt>
                <c:pt idx="10">
                  <c:v>2005</c:v>
                </c:pt>
                <c:pt idx="11">
                  <c:v>2004</c:v>
                </c:pt>
                <c:pt idx="12">
                  <c:v>2003</c:v>
                </c:pt>
                <c:pt idx="13">
                  <c:v>2002</c:v>
                </c:pt>
              </c:numCache>
            </c:numRef>
          </c:cat>
          <c:val>
            <c:numRef>
              <c:f>Sheet1!$B$8:$O$8</c:f>
              <c:numCache>
                <c:formatCode>#,##0</c:formatCode>
                <c:ptCount val="14"/>
                <c:pt idx="0">
                  <c:v>150660631</c:v>
                </c:pt>
                <c:pt idx="1">
                  <c:v>139143610</c:v>
                </c:pt>
                <c:pt idx="2">
                  <c:v>127606629</c:v>
                </c:pt>
                <c:pt idx="3">
                  <c:v>113195951</c:v>
                </c:pt>
                <c:pt idx="4">
                  <c:v>95886714</c:v>
                </c:pt>
                <c:pt idx="5">
                  <c:v>88348026</c:v>
                </c:pt>
                <c:pt idx="6">
                  <c:v>74518264</c:v>
                </c:pt>
                <c:pt idx="7">
                  <c:v>64296117</c:v>
                </c:pt>
                <c:pt idx="8">
                  <c:v>41975275</c:v>
                </c:pt>
                <c:pt idx="9">
                  <c:v>33858022</c:v>
                </c:pt>
                <c:pt idx="10">
                  <c:v>19519154</c:v>
                </c:pt>
                <c:pt idx="11">
                  <c:v>10201728</c:v>
                </c:pt>
                <c:pt idx="12">
                  <c:v>4021945</c:v>
                </c:pt>
                <c:pt idx="13">
                  <c:v>2271050</c:v>
                </c:pt>
              </c:numCache>
            </c:numRef>
          </c:val>
        </c:ser>
        <c:dLbls>
          <c:showLegendKey val="0"/>
          <c:showVal val="0"/>
          <c:showCatName val="0"/>
          <c:showSerName val="0"/>
          <c:showPercent val="0"/>
          <c:showBubbleSize val="0"/>
        </c:dLbls>
        <c:gapWidth val="247"/>
        <c:axId val="209301360"/>
        <c:axId val="209302144"/>
      </c:barChart>
      <c:lineChart>
        <c:grouping val="standard"/>
        <c:varyColors val="0"/>
        <c:ser>
          <c:idx val="1"/>
          <c:order val="1"/>
          <c:tx>
            <c:strRef>
              <c:f>Sheet1!$A$9</c:f>
              <c:strCache>
                <c:ptCount val="1"/>
                <c:pt idx="0">
                  <c:v>Teledensity (%)</c:v>
                </c:pt>
              </c:strCache>
            </c:strRef>
          </c:tx>
          <c:spPr>
            <a:ln w="22225" cap="rnd">
              <a:solidFill>
                <a:schemeClr val="accent2"/>
              </a:solidFill>
              <a:round/>
            </a:ln>
            <a:effectLst/>
          </c:spPr>
          <c:marker>
            <c:symbol val="none"/>
          </c:marker>
          <c:cat>
            <c:numRef>
              <c:f>Sheet1!$B$7:$O$7</c:f>
              <c:numCache>
                <c:formatCode>General</c:formatCode>
                <c:ptCount val="14"/>
                <c:pt idx="0" formatCode="mmm\-yy">
                  <c:v>42248</c:v>
                </c:pt>
                <c:pt idx="1">
                  <c:v>2014</c:v>
                </c:pt>
                <c:pt idx="2">
                  <c:v>2013</c:v>
                </c:pt>
                <c:pt idx="3">
                  <c:v>2012</c:v>
                </c:pt>
                <c:pt idx="4">
                  <c:v>2011</c:v>
                </c:pt>
                <c:pt idx="5">
                  <c:v>2010</c:v>
                </c:pt>
                <c:pt idx="6">
                  <c:v>2009</c:v>
                </c:pt>
                <c:pt idx="7">
                  <c:v>2008</c:v>
                </c:pt>
                <c:pt idx="8">
                  <c:v>2007</c:v>
                </c:pt>
                <c:pt idx="9">
                  <c:v>2006</c:v>
                </c:pt>
                <c:pt idx="10">
                  <c:v>2005</c:v>
                </c:pt>
                <c:pt idx="11">
                  <c:v>2004</c:v>
                </c:pt>
                <c:pt idx="12">
                  <c:v>2003</c:v>
                </c:pt>
                <c:pt idx="13">
                  <c:v>2002</c:v>
                </c:pt>
              </c:numCache>
            </c:numRef>
          </c:cat>
          <c:val>
            <c:numRef>
              <c:f>Sheet1!$B$9:$O$9</c:f>
              <c:numCache>
                <c:formatCode>General</c:formatCode>
                <c:ptCount val="14"/>
                <c:pt idx="0">
                  <c:v>107.61</c:v>
                </c:pt>
                <c:pt idx="1">
                  <c:v>99.39</c:v>
                </c:pt>
                <c:pt idx="2">
                  <c:v>91.15</c:v>
                </c:pt>
                <c:pt idx="3">
                  <c:v>80.849999999999994</c:v>
                </c:pt>
                <c:pt idx="4">
                  <c:v>68.489999999999995</c:v>
                </c:pt>
                <c:pt idx="5">
                  <c:v>63.11</c:v>
                </c:pt>
                <c:pt idx="6">
                  <c:v>53.23</c:v>
                </c:pt>
                <c:pt idx="7">
                  <c:v>45.93</c:v>
                </c:pt>
                <c:pt idx="8">
                  <c:v>29.98</c:v>
                </c:pt>
                <c:pt idx="9">
                  <c:v>24.14</c:v>
                </c:pt>
                <c:pt idx="10">
                  <c:v>16.27</c:v>
                </c:pt>
                <c:pt idx="11">
                  <c:v>8.5</c:v>
                </c:pt>
                <c:pt idx="12">
                  <c:v>3.35</c:v>
                </c:pt>
                <c:pt idx="13">
                  <c:v>1.89</c:v>
                </c:pt>
              </c:numCache>
            </c:numRef>
          </c:val>
          <c:smooth val="0"/>
        </c:ser>
        <c:dLbls>
          <c:showLegendKey val="0"/>
          <c:showVal val="0"/>
          <c:showCatName val="0"/>
          <c:showSerName val="0"/>
          <c:showPercent val="0"/>
          <c:showBubbleSize val="0"/>
        </c:dLbls>
        <c:marker val="1"/>
        <c:smooth val="0"/>
        <c:axId val="209178648"/>
        <c:axId val="209173944"/>
      </c:lineChart>
      <c:catAx>
        <c:axId val="209301360"/>
        <c:scaling>
          <c:orientation val="minMax"/>
        </c:scaling>
        <c:delete val="0"/>
        <c:axPos val="b"/>
        <c:majorGridlines>
          <c:spPr>
            <a:ln w="9525" cap="flat" cmpd="sng" algn="ctr">
              <a:solidFill>
                <a:schemeClr val="dk1">
                  <a:lumMod val="15000"/>
                  <a:lumOff val="85000"/>
                </a:schemeClr>
              </a:solidFill>
              <a:round/>
            </a:ln>
            <a:effectLst/>
          </c:spPr>
        </c:majorGridlines>
        <c:numFmt formatCode="mmm\-yy" sourceLinked="1"/>
        <c:majorTickMark val="out"/>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lumMod val="65000"/>
                    <a:lumOff val="35000"/>
                  </a:schemeClr>
                </a:solidFill>
                <a:latin typeface="+mn-lt"/>
                <a:ea typeface="+mn-ea"/>
                <a:cs typeface="+mn-cs"/>
              </a:defRPr>
            </a:pPr>
            <a:endParaRPr lang="en-US"/>
          </a:p>
        </c:txPr>
        <c:crossAx val="209302144"/>
        <c:crosses val="autoZero"/>
        <c:auto val="1"/>
        <c:lblAlgn val="ctr"/>
        <c:lblOffset val="100"/>
        <c:noMultiLvlLbl val="0"/>
      </c:catAx>
      <c:valAx>
        <c:axId val="209302144"/>
        <c:scaling>
          <c:orientation val="minMax"/>
        </c:scaling>
        <c:delete val="0"/>
        <c:axPos val="l"/>
        <c:majorGridlines>
          <c:spPr>
            <a:ln w="9525" cap="flat" cmpd="sng" algn="ctr">
              <a:solidFill>
                <a:schemeClr val="dk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crossAx val="209301360"/>
        <c:crosses val="autoZero"/>
        <c:crossBetween val="between"/>
      </c:valAx>
      <c:valAx>
        <c:axId val="209173944"/>
        <c:scaling>
          <c:orientation val="minMax"/>
        </c:scaling>
        <c:delete val="0"/>
        <c:axPos val="r"/>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crossAx val="209178648"/>
        <c:crosses val="max"/>
        <c:crossBetween val="between"/>
      </c:valAx>
      <c:catAx>
        <c:axId val="209178648"/>
        <c:scaling>
          <c:orientation val="minMax"/>
        </c:scaling>
        <c:delete val="1"/>
        <c:axPos val="b"/>
        <c:numFmt formatCode="mmm\-yy" sourceLinked="1"/>
        <c:majorTickMark val="out"/>
        <c:minorTickMark val="none"/>
        <c:tickLblPos val="nextTo"/>
        <c:crossAx val="209173944"/>
        <c:crosses val="autoZero"/>
        <c:auto val="1"/>
        <c:lblAlgn val="ctr"/>
        <c:lblOffset val="100"/>
        <c:noMultiLvlLbl val="0"/>
      </c:catAx>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966086060534401E-2"/>
          <c:y val="0.11778393225775265"/>
          <c:w val="0.89819914262981426"/>
          <c:h val="0.70067173600075772"/>
        </c:manualLayout>
      </c:layout>
      <c:barChart>
        <c:barDir val="col"/>
        <c:grouping val="clustered"/>
        <c:varyColors val="0"/>
        <c:ser>
          <c:idx val="0"/>
          <c:order val="0"/>
          <c:tx>
            <c:strRef>
              <c:f>Sheet1!$B$1</c:f>
              <c:strCache>
                <c:ptCount val="1"/>
                <c:pt idx="0">
                  <c:v>BTS Installed </c:v>
                </c:pt>
              </c:strCache>
            </c:strRef>
          </c:tx>
          <c:spPr>
            <a:gradFill rotWithShape="1">
              <a:gsLst>
                <a:gs pos="0">
                  <a:schemeClr val="accent2">
                    <a:tint val="68000"/>
                    <a:alpha val="90000"/>
                    <a:lumMod val="100000"/>
                  </a:schemeClr>
                </a:gs>
                <a:gs pos="100000">
                  <a:schemeClr val="accent2">
                    <a:tint val="90000"/>
                    <a:lumMod val="95000"/>
                  </a:schemeClr>
                </a:gs>
              </a:gsLst>
              <a:lin ang="5400000" scaled="1"/>
            </a:gradFill>
            <a:ln w="9525" cap="flat" cmpd="sng" algn="ctr">
              <a:solidFill>
                <a:schemeClr val="accent2">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Airtel</c:v>
                </c:pt>
                <c:pt idx="1">
                  <c:v>Etisalat</c:v>
                </c:pt>
                <c:pt idx="2">
                  <c:v>Globacom</c:v>
                </c:pt>
                <c:pt idx="3">
                  <c:v>MTN</c:v>
                </c:pt>
              </c:strCache>
            </c:strRef>
          </c:cat>
          <c:val>
            <c:numRef>
              <c:f>Sheet1!$B$2:$B$5</c:f>
              <c:numCache>
                <c:formatCode>General</c:formatCode>
                <c:ptCount val="4"/>
                <c:pt idx="0">
                  <c:v>20</c:v>
                </c:pt>
                <c:pt idx="1">
                  <c:v>40</c:v>
                </c:pt>
                <c:pt idx="2">
                  <c:v>360</c:v>
                </c:pt>
                <c:pt idx="3">
                  <c:v>252</c:v>
                </c:pt>
              </c:numCache>
            </c:numRef>
          </c:val>
        </c:ser>
        <c:ser>
          <c:idx val="1"/>
          <c:order val="1"/>
          <c:tx>
            <c:strRef>
              <c:f>Sheet1!$C$1</c:f>
              <c:strCache>
                <c:ptCount val="1"/>
                <c:pt idx="0">
                  <c:v>No of Sites Optimised</c:v>
                </c:pt>
              </c:strCache>
            </c:strRef>
          </c:tx>
          <c:spPr>
            <a:gradFill rotWithShape="1">
              <a:gsLst>
                <a:gs pos="0">
                  <a:schemeClr val="accent4">
                    <a:tint val="68000"/>
                    <a:alpha val="90000"/>
                    <a:lumMod val="100000"/>
                  </a:schemeClr>
                </a:gs>
                <a:gs pos="100000">
                  <a:schemeClr val="accent4">
                    <a:tint val="90000"/>
                    <a:lumMod val="95000"/>
                  </a:schemeClr>
                </a:gs>
              </a:gsLst>
              <a:lin ang="5400000" scaled="1"/>
            </a:gradFill>
            <a:ln w="9525" cap="flat" cmpd="sng" algn="ctr">
              <a:solidFill>
                <a:schemeClr val="accent4">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Airtel</c:v>
                </c:pt>
                <c:pt idx="1">
                  <c:v>Etisalat</c:v>
                </c:pt>
                <c:pt idx="2">
                  <c:v>Globacom</c:v>
                </c:pt>
                <c:pt idx="3">
                  <c:v>MTN</c:v>
                </c:pt>
              </c:strCache>
            </c:strRef>
          </c:cat>
          <c:val>
            <c:numRef>
              <c:f>Sheet1!$C$2:$C$5</c:f>
              <c:numCache>
                <c:formatCode>General</c:formatCode>
                <c:ptCount val="4"/>
                <c:pt idx="0">
                  <c:v>243</c:v>
                </c:pt>
                <c:pt idx="1">
                  <c:v>82</c:v>
                </c:pt>
                <c:pt idx="2">
                  <c:v>122</c:v>
                </c:pt>
                <c:pt idx="3">
                  <c:v>268</c:v>
                </c:pt>
              </c:numCache>
            </c:numRef>
          </c:val>
        </c:ser>
        <c:ser>
          <c:idx val="2"/>
          <c:order val="2"/>
          <c:tx>
            <c:strRef>
              <c:f>Sheet1!$D$1</c:f>
              <c:strCache>
                <c:ptCount val="1"/>
                <c:pt idx="0">
                  <c:v>No of Sites Upgraded</c:v>
                </c:pt>
              </c:strCache>
            </c:strRef>
          </c:tx>
          <c:spPr>
            <a:gradFill rotWithShape="1">
              <a:gsLst>
                <a:gs pos="0">
                  <a:schemeClr val="accent6">
                    <a:tint val="68000"/>
                    <a:alpha val="90000"/>
                    <a:lumMod val="100000"/>
                  </a:schemeClr>
                </a:gs>
                <a:gs pos="100000">
                  <a:schemeClr val="accent6">
                    <a:tint val="90000"/>
                    <a:lumMod val="95000"/>
                  </a:schemeClr>
                </a:gs>
              </a:gsLst>
              <a:lin ang="5400000" scaled="1"/>
            </a:gradFill>
            <a:ln w="9525" cap="flat" cmpd="sng" algn="ctr">
              <a:solidFill>
                <a:schemeClr val="accent6">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Airtel</c:v>
                </c:pt>
                <c:pt idx="1">
                  <c:v>Etisalat</c:v>
                </c:pt>
                <c:pt idx="2">
                  <c:v>Globacom</c:v>
                </c:pt>
                <c:pt idx="3">
                  <c:v>MTN</c:v>
                </c:pt>
              </c:strCache>
            </c:strRef>
          </c:cat>
          <c:val>
            <c:numRef>
              <c:f>Sheet1!$D$2:$D$5</c:f>
              <c:numCache>
                <c:formatCode>General</c:formatCode>
                <c:ptCount val="4"/>
                <c:pt idx="0">
                  <c:v>32</c:v>
                </c:pt>
                <c:pt idx="1">
                  <c:v>0</c:v>
                </c:pt>
                <c:pt idx="2">
                  <c:v>0</c:v>
                </c:pt>
                <c:pt idx="3">
                  <c:v>51</c:v>
                </c:pt>
              </c:numCache>
            </c:numRef>
          </c:val>
        </c:ser>
        <c:ser>
          <c:idx val="3"/>
          <c:order val="3"/>
          <c:tx>
            <c:strRef>
              <c:f>Sheet1!$E$1</c:f>
              <c:strCache>
                <c:ptCount val="1"/>
                <c:pt idx="0">
                  <c:v>ADS Installed</c:v>
                </c:pt>
              </c:strCache>
            </c:strRef>
          </c:tx>
          <c:spPr>
            <a:gradFill rotWithShape="1">
              <a:gsLst>
                <a:gs pos="0">
                  <a:schemeClr val="accent2">
                    <a:lumMod val="60000"/>
                    <a:tint val="68000"/>
                    <a:alpha val="90000"/>
                    <a:lumMod val="100000"/>
                  </a:schemeClr>
                </a:gs>
                <a:gs pos="100000">
                  <a:schemeClr val="accent2">
                    <a:lumMod val="60000"/>
                    <a:tint val="90000"/>
                    <a:lumMod val="95000"/>
                  </a:schemeClr>
                </a:gs>
              </a:gsLst>
              <a:lin ang="5400000" scaled="1"/>
            </a:gradFill>
            <a:ln w="9525" cap="flat" cmpd="sng" algn="ctr">
              <a:solidFill>
                <a:schemeClr val="accent2">
                  <a:lumMod val="60000"/>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Airtel</c:v>
                </c:pt>
                <c:pt idx="1">
                  <c:v>Etisalat</c:v>
                </c:pt>
                <c:pt idx="2">
                  <c:v>Globacom</c:v>
                </c:pt>
                <c:pt idx="3">
                  <c:v>MTN</c:v>
                </c:pt>
              </c:strCache>
            </c:strRef>
          </c:cat>
          <c:val>
            <c:numRef>
              <c:f>Sheet1!$E$2:$E$5</c:f>
              <c:numCache>
                <c:formatCode>General</c:formatCode>
                <c:ptCount val="4"/>
                <c:pt idx="0">
                  <c:v>0</c:v>
                </c:pt>
                <c:pt idx="1">
                  <c:v>1</c:v>
                </c:pt>
                <c:pt idx="2">
                  <c:v>17</c:v>
                </c:pt>
                <c:pt idx="3">
                  <c:v>0</c:v>
                </c:pt>
              </c:numCache>
            </c:numRef>
          </c:val>
        </c:ser>
        <c:ser>
          <c:idx val="4"/>
          <c:order val="4"/>
          <c:tx>
            <c:strRef>
              <c:f>Sheet1!$F$1</c:f>
              <c:strCache>
                <c:ptCount val="1"/>
                <c:pt idx="0">
                  <c:v>Transmission links upgraded</c:v>
                </c:pt>
              </c:strCache>
            </c:strRef>
          </c:tx>
          <c:spPr>
            <a:gradFill rotWithShape="1">
              <a:gsLst>
                <a:gs pos="0">
                  <a:schemeClr val="accent4">
                    <a:lumMod val="60000"/>
                    <a:tint val="68000"/>
                    <a:alpha val="90000"/>
                    <a:lumMod val="100000"/>
                  </a:schemeClr>
                </a:gs>
                <a:gs pos="100000">
                  <a:schemeClr val="accent4">
                    <a:lumMod val="60000"/>
                    <a:tint val="90000"/>
                    <a:lumMod val="95000"/>
                  </a:schemeClr>
                </a:gs>
              </a:gsLst>
              <a:lin ang="5400000" scaled="1"/>
            </a:gradFill>
            <a:ln w="9525" cap="flat" cmpd="sng" algn="ctr">
              <a:solidFill>
                <a:schemeClr val="accent4">
                  <a:lumMod val="60000"/>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Airtel</c:v>
                </c:pt>
                <c:pt idx="1">
                  <c:v>Etisalat</c:v>
                </c:pt>
                <c:pt idx="2">
                  <c:v>Globacom</c:v>
                </c:pt>
                <c:pt idx="3">
                  <c:v>MTN</c:v>
                </c:pt>
              </c:strCache>
            </c:strRef>
          </c:cat>
          <c:val>
            <c:numRef>
              <c:f>Sheet1!$F$2:$F$5</c:f>
              <c:numCache>
                <c:formatCode>General</c:formatCode>
                <c:ptCount val="4"/>
                <c:pt idx="0">
                  <c:v>38</c:v>
                </c:pt>
                <c:pt idx="1">
                  <c:v>42</c:v>
                </c:pt>
                <c:pt idx="2">
                  <c:v>94</c:v>
                </c:pt>
                <c:pt idx="3">
                  <c:v>104</c:v>
                </c:pt>
              </c:numCache>
            </c:numRef>
          </c:val>
        </c:ser>
        <c:ser>
          <c:idx val="5"/>
          <c:order val="5"/>
          <c:tx>
            <c:strRef>
              <c:f>Sheet1!$G$1</c:f>
              <c:strCache>
                <c:ptCount val="1"/>
                <c:pt idx="0">
                  <c:v>Column1</c:v>
                </c:pt>
              </c:strCache>
            </c:strRef>
          </c:tx>
          <c:spPr>
            <a:gradFill rotWithShape="1">
              <a:gsLst>
                <a:gs pos="0">
                  <a:schemeClr val="accent6">
                    <a:lumMod val="60000"/>
                    <a:tint val="68000"/>
                    <a:alpha val="90000"/>
                    <a:lumMod val="100000"/>
                  </a:schemeClr>
                </a:gs>
                <a:gs pos="100000">
                  <a:schemeClr val="accent6">
                    <a:lumMod val="60000"/>
                    <a:tint val="90000"/>
                    <a:lumMod val="95000"/>
                  </a:schemeClr>
                </a:gs>
              </a:gsLst>
              <a:lin ang="5400000" scaled="1"/>
            </a:gradFill>
            <a:ln w="9525" cap="flat" cmpd="sng" algn="ctr">
              <a:solidFill>
                <a:schemeClr val="accent6">
                  <a:lumMod val="60000"/>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Airtel</c:v>
                </c:pt>
                <c:pt idx="1">
                  <c:v>Etisalat</c:v>
                </c:pt>
                <c:pt idx="2">
                  <c:v>Globacom</c:v>
                </c:pt>
                <c:pt idx="3">
                  <c:v>MTN</c:v>
                </c:pt>
              </c:strCache>
            </c:strRef>
          </c:cat>
          <c:val>
            <c:numRef>
              <c:f>Sheet1!$G$2:$G$5</c:f>
              <c:numCache>
                <c:formatCode>General</c:formatCode>
                <c:ptCount val="4"/>
              </c:numCache>
            </c:numRef>
          </c:val>
        </c:ser>
        <c:dLbls>
          <c:dLblPos val="outEnd"/>
          <c:showLegendKey val="0"/>
          <c:showVal val="1"/>
          <c:showCatName val="0"/>
          <c:showSerName val="0"/>
          <c:showPercent val="0"/>
          <c:showBubbleSize val="0"/>
        </c:dLbls>
        <c:gapWidth val="100"/>
        <c:overlap val="-24"/>
        <c:axId val="209300968"/>
        <c:axId val="166128424"/>
      </c:barChart>
      <c:catAx>
        <c:axId val="209300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166128424"/>
        <c:crosses val="autoZero"/>
        <c:auto val="1"/>
        <c:lblAlgn val="ctr"/>
        <c:lblOffset val="100"/>
        <c:noMultiLvlLbl val="0"/>
      </c:catAx>
      <c:valAx>
        <c:axId val="1661284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209300968"/>
        <c:crosses val="autoZero"/>
        <c:crossBetween val="between"/>
      </c:valAx>
      <c:spPr>
        <a:noFill/>
        <a:ln>
          <a:noFill/>
        </a:ln>
        <a:effectLst/>
      </c:spPr>
    </c:plotArea>
    <c:legend>
      <c:legendPos val="b"/>
      <c:legendEntry>
        <c:idx val="5"/>
        <c:delete val="1"/>
      </c:legendEntry>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50000"/>
                  <a:lumOff val="50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1">
  <cs:axisTitle>
    <cs:lnRef idx="0"/>
    <cs:fillRef idx="0"/>
    <cs:effectRef idx="0"/>
    <cs:fontRef idx="minor">
      <a:schemeClr val="lt1">
        <a:lumMod val="75000"/>
      </a:schemeClr>
    </cs:fontRef>
    <cs:defRPr sz="900" kern="1200"/>
  </cs:axisTitle>
  <cs:categoryAxis>
    <cs:lnRef idx="0"/>
    <cs:fillRef idx="0"/>
    <cs:effectRef idx="0"/>
    <cs:fontRef idx="minor">
      <a:schemeClr val="lt1">
        <a:lumMod val="75000"/>
      </a:schemeClr>
    </cs:fontRef>
    <cs:defRPr sz="900" kern="1200"/>
  </cs:categoryAxis>
  <cs:chartArea>
    <cs:lnRef idx="0"/>
    <cs:fillRef idx="0"/>
    <cs:effectRef idx="0"/>
    <cs:fontRef idx="minor">
      <a:schemeClr val="lt1"/>
    </cs:fontRef>
    <cs:spPr>
      <a:solidFill>
        <a:schemeClr val="dk1">
          <a:lumMod val="75000"/>
          <a:lumOff val="25000"/>
        </a:schemeClr>
      </a:solidFill>
      <a:ln w="6350" cap="flat" cmpd="sng" algn="ctr">
        <a:solidFill>
          <a:schemeClr val="dk1">
            <a:tint val="75000"/>
          </a:schemeClr>
        </a:solidFill>
        <a:round/>
      </a:ln>
    </cs:spPr>
    <cs:defRPr sz="1000" kern="1200"/>
  </cs:chartArea>
  <cs:dataLabel>
    <cs:lnRef idx="0"/>
    <cs:fillRef idx="0">
      <cs:styleClr val="auto"/>
    </cs:fillRef>
    <cs:effectRef idx="0"/>
    <cs:fontRef idx="minor">
      <a:schemeClr val="lt1"/>
    </cs:fontRef>
    <cs:spPr>
      <a:solidFill>
        <a:schemeClr val="phClr">
          <a:alpha val="30000"/>
        </a:schemeClr>
      </a:solidFill>
      <a:ln>
        <a:solidFill>
          <a:schemeClr val="lt1">
            <a:alpha val="50000"/>
          </a:schemeClr>
        </a:solidFill>
        <a:round/>
      </a:ln>
      <a:effectLst>
        <a:outerShdw blurRad="63500" dist="88900" dir="2700000" algn="tl" rotWithShape="0">
          <a:prstClr val="black">
            <a:alpha val="40000"/>
          </a:prstClr>
        </a:outerShdw>
      </a:effectLst>
    </cs:spPr>
    <cs:defRPr sz="900" b="1" i="0" u="none" strike="noStrike" kern="1200" baseline="0"/>
  </cs:dataLabel>
  <cs:dataLabelCallout>
    <cs:lnRef idx="0"/>
    <cs:fillRef idx="0">
      <cs:styleClr val="auto"/>
    </cs:fillRef>
    <cs:effectRef idx="0"/>
    <cs:fontRef idx="minor">
      <a:schemeClr val="lt1"/>
    </cs:fontRef>
    <cs:spPr>
      <a:solidFill>
        <a:schemeClr val="phClr">
          <a:alpha val="30000"/>
        </a:schemeClr>
      </a:solidFill>
      <a:ln>
        <a:solidFill>
          <a:schemeClr val="lt1">
            <a:alpha val="50000"/>
          </a:schemeClr>
        </a:solidFill>
        <a:round/>
      </a:ln>
      <a:effectLst>
        <a:outerShdw blurRad="63500" dist="88900" dir="2700000" algn="tl" rotWithShape="0">
          <a:prstClr val="black">
            <a:alpha val="40000"/>
          </a:prstClr>
        </a:outerShdw>
      </a:effectLst>
    </cs:spPr>
    <cs:defRPr sz="900" b="1" i="0" u="none" strike="noStrike" kern="1200" baseline="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alpha val="88000"/>
        </a:schemeClr>
      </a:solidFill>
      <a:ln>
        <a:solidFill>
          <a:schemeClr val="phClr">
            <a:lumMod val="50000"/>
          </a:schemeClr>
        </a:solidFill>
      </a:ln>
    </cs:spPr>
  </cs:dataPoint>
  <cs:dataPoint3D>
    <cs:lnRef idx="0">
      <cs:styleClr val="auto"/>
    </cs:lnRef>
    <cs:fillRef idx="0">
      <cs:styleClr val="auto"/>
    </cs:fillRef>
    <cs:effectRef idx="0"/>
    <cs:fontRef idx="minor">
      <a:schemeClr val="tx1"/>
    </cs:fontRef>
    <cs:spPr>
      <a:solidFill>
        <a:schemeClr val="phClr">
          <a:alpha val="88000"/>
        </a:schemeClr>
      </a:solidFill>
      <a:ln>
        <a:solidFill>
          <a:schemeClr val="phClr">
            <a:lumMod val="50000"/>
          </a:schemeClr>
        </a:solidFill>
      </a:ln>
      <a:scene3d>
        <a:camera prst="orthographicFront"/>
        <a:lightRig rig="threePt" dir="t"/>
      </a:scene3d>
      <a:sp3d prstMaterial="flat"/>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dk1">
            <a:lumMod val="75000"/>
            <a:lumOff val="25000"/>
          </a:schemeClr>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dk1">
            <a:lumMod val="50000"/>
            <a:lumOff val="50000"/>
          </a:schemeClr>
        </a:solidFill>
      </a:ln>
    </cs:spPr>
    <cs:defRPr sz="900" kern="1200"/>
  </cs:dataTable>
  <cs:downBar>
    <cs:lnRef idx="0"/>
    <cs:fillRef idx="0"/>
    <cs:effectRef idx="0"/>
    <cs:fontRef idx="minor">
      <a:schemeClr val="lt1"/>
    </cs:fontRef>
    <cs:spPr>
      <a:solidFill>
        <a:schemeClr val="dk1">
          <a:lumMod val="50000"/>
          <a:lumOff val="50000"/>
        </a:schemeClr>
      </a:solidFill>
      <a:ln w="9525">
        <a:solidFill>
          <a:schemeClr val="dk1">
            <a:lumMod val="75000"/>
          </a:schemeClr>
        </a:solidFill>
        <a:round/>
      </a:ln>
    </cs:spPr>
  </cs:downBar>
  <cs:dropLine>
    <cs:lnRef idx="0"/>
    <cs:fillRef idx="0"/>
    <cs:effectRef idx="0"/>
    <cs:fontRef idx="minor">
      <a:schemeClr val="dk1"/>
    </cs:fontRef>
    <cs:spPr>
      <a:ln w="9525">
        <a:solidFill>
          <a:schemeClr val="lt1">
            <a:lumMod val="50000"/>
          </a:schemeClr>
        </a:solidFill>
        <a:round/>
      </a:ln>
    </cs:spPr>
  </cs:dropLine>
  <cs:errorBar>
    <cs:lnRef idx="0"/>
    <cs:fillRef idx="0"/>
    <cs:effectRef idx="0"/>
    <cs:fontRef idx="minor">
      <a:schemeClr val="dk1"/>
    </cs:fontRef>
    <cs:spPr>
      <a:ln w="9525">
        <a:solidFill>
          <a:schemeClr val="lt1">
            <a:lumMod val="50000"/>
          </a:schemeClr>
        </a:solidFill>
        <a:round/>
      </a:ln>
    </cs:spPr>
  </cs:errorBar>
  <cs:floor>
    <cs:lnRef idx="0"/>
    <cs:fillRef idx="0"/>
    <cs:effectRef idx="0"/>
    <cs:fontRef idx="minor">
      <a:schemeClr val="tx1"/>
    </cs:fontRef>
    <cs:spPr>
      <a:solidFill>
        <a:schemeClr val="bg2">
          <a:lumMod val="75000"/>
          <a:alpha val="27000"/>
        </a:schemeClr>
      </a:solidFill>
      <a:sp3d/>
    </cs:spPr>
  </cs:floor>
  <cs:gridlineMajor>
    <cs:lnRef idx="0"/>
    <cs:fillRef idx="0"/>
    <cs:effectRef idx="0"/>
    <cs:fontRef idx="minor">
      <a:schemeClr val="tx1"/>
    </cs:fontRef>
    <cs:spPr>
      <a:ln w="9525">
        <a:solidFill>
          <a:schemeClr val="lt1">
            <a:lumMod val="50000"/>
          </a:schemeClr>
        </a:solidFill>
      </a:ln>
    </cs:spPr>
  </cs:gridlineMajor>
  <cs:gridlineMinor>
    <cs:lnRef idx="0"/>
    <cs:fillRef idx="0"/>
    <cs:effectRef idx="0"/>
    <cs:fontRef idx="minor">
      <a:schemeClr val="tx1"/>
    </cs:fontRef>
    <cs:spPr>
      <a:ln w="9525">
        <a:solidFill>
          <a:schemeClr val="lt1">
            <a:lumMod val="40000"/>
          </a:schemeClr>
        </a:solidFill>
      </a:ln>
    </cs:spPr>
  </cs:gridlineMinor>
  <cs:hiLoLine>
    <cs:lnRef idx="0"/>
    <cs:fillRef idx="0"/>
    <cs:effectRef idx="0"/>
    <cs:fontRef idx="minor">
      <a:schemeClr val="dk1"/>
    </cs:fontRef>
    <cs:spPr>
      <a:ln w="9525">
        <a:solidFill>
          <a:schemeClr val="lt1">
            <a:lumMod val="50000"/>
          </a:schemeClr>
        </a:solidFill>
        <a:round/>
      </a:ln>
    </cs:spPr>
  </cs:hiLoLine>
  <cs:leaderLine>
    <cs:lnRef idx="0"/>
    <cs:fillRef idx="0"/>
    <cs:effectRef idx="0"/>
    <cs:fontRef idx="minor">
      <a:schemeClr val="dk1"/>
    </cs:fontRef>
    <cs:spPr>
      <a:ln w="9525">
        <a:solidFill>
          <a:schemeClr val="lt1">
            <a:lumMod val="50000"/>
          </a:schemeClr>
        </a:solidFill>
        <a:round/>
      </a:ln>
    </cs:spPr>
  </cs:leaderLine>
  <cs:legend>
    <cs:lnRef idx="0"/>
    <cs:fillRef idx="0"/>
    <cs:effectRef idx="0"/>
    <cs:fontRef idx="minor">
      <a:schemeClr val="lt1">
        <a:lumMod val="7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75000"/>
      </a:schemeClr>
    </cs:fontRef>
    <cs:defRPr sz="900" kern="1200"/>
  </cs:seriesAxis>
  <cs:seriesLine>
    <cs:lnRef idx="0"/>
    <cs:fillRef idx="0"/>
    <cs:effectRef idx="0"/>
    <cs:fontRef idx="minor">
      <a:schemeClr val="dk1"/>
    </cs:fontRef>
    <cs:spPr>
      <a:ln w="9525">
        <a:solidFill>
          <a:schemeClr val="lt1">
            <a:lumMod val="50000"/>
          </a:schemeClr>
        </a:solidFill>
        <a:round/>
      </a:ln>
    </cs:spPr>
  </cs:seriesLine>
  <cs:title>
    <cs:lnRef idx="0"/>
    <cs:fillRef idx="0"/>
    <cs:effectRef idx="0"/>
    <cs:fontRef idx="minor">
      <a:schemeClr val="lt1"/>
    </cs:fontRef>
    <cs:defRPr sz="1800" b="0" kern="1200" cap="all" baseline="0"/>
  </cs:title>
  <cs:trendline>
    <cs:lnRef idx="0">
      <cs:styleClr val="auto"/>
    </cs:lnRef>
    <cs:fillRef idx="0"/>
    <cs:effectRef idx="0"/>
    <cs:fontRef idx="minor">
      <a:schemeClr val="dk1"/>
    </cs:fontRef>
    <cs:spPr>
      <a:ln w="9525" cap="rnd">
        <a:solidFill>
          <a:schemeClr val="phClr">
            <a:alpha val="50000"/>
          </a:schemeClr>
        </a:solidFill>
      </a:ln>
    </cs:spPr>
  </cs:trendline>
  <cs:trendlineLabel>
    <cs:lnRef idx="0"/>
    <cs:fillRef idx="0"/>
    <cs:effectRef idx="0"/>
    <cs:fontRef idx="minor">
      <a:schemeClr val="lt1">
        <a:lumMod val="75000"/>
      </a:schemeClr>
    </cs:fontRef>
    <cs:defRPr sz="900" kern="1200"/>
  </cs:trendlineLabel>
  <cs:upBar>
    <cs:lnRef idx="0"/>
    <cs:fillRef idx="0"/>
    <cs:effectRef idx="0"/>
    <cs:fontRef idx="minor">
      <a:schemeClr val="dk1"/>
    </cs:fontRef>
    <cs:spPr>
      <a:solidFill>
        <a:schemeClr val="lt1">
          <a:lumMod val="85000"/>
        </a:schemeClr>
      </a:solidFill>
      <a:ln w="9525">
        <a:solidFill>
          <a:schemeClr val="dk1">
            <a:lumMod val="50000"/>
          </a:schemeClr>
        </a:solidFill>
        <a:round/>
      </a:ln>
    </cs:spPr>
  </cs:upBar>
  <cs:valueAxis>
    <cs:lnRef idx="0"/>
    <cs:fillRef idx="0"/>
    <cs:effectRef idx="0"/>
    <cs:fontRef idx="minor">
      <a:schemeClr val="lt1">
        <a:lumMod val="75000"/>
      </a:schemeClr>
    </cs:fontRef>
    <cs:defRPr sz="900" kern="1200"/>
  </cs:valueAxis>
  <cs:wall>
    <cs:lnRef idx="0"/>
    <cs:fillRef idx="0"/>
    <cs:effectRef idx="0"/>
    <cs:fontRef idx="minor">
      <a:schemeClr val="tx1"/>
    </cs:fontRef>
    <cs:spPr>
      <a:sp3d/>
    </cs:spPr>
  </cs:wall>
</cs:chartStyle>
</file>

<file path=ppt/charts/style2.xml><?xml version="1.0" encoding="utf-8"?>
<cs:chartStyle xmlns:cs="http://schemas.microsoft.com/office/drawing/2012/chartStyle" xmlns:a="http://schemas.openxmlformats.org/drawingml/2006/main" id="221">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3.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B73305-F86E-4384-AD64-FEB1154E64BE}" type="doc">
      <dgm:prSet loTypeId="urn:microsoft.com/office/officeart/2005/8/layout/cycle8" loCatId="cycle" qsTypeId="urn:microsoft.com/office/officeart/2005/8/quickstyle/simple1" qsCatId="simple" csTypeId="urn:microsoft.com/office/officeart/2005/8/colors/colorful1" csCatId="colorful" phldr="1"/>
      <dgm:spPr/>
      <dgm:t>
        <a:bodyPr/>
        <a:lstStyle/>
        <a:p>
          <a:endParaRPr lang="en-US"/>
        </a:p>
      </dgm:t>
    </dgm:pt>
    <dgm:pt modelId="{09DE6BC1-71CC-4808-B18B-4CAB94E83805}">
      <dgm:prSet phldrT="[Text]" custT="1"/>
      <dgm:spPr/>
      <dgm:t>
        <a:bodyPr/>
        <a:lstStyle/>
        <a:p>
          <a:r>
            <a:rPr lang="en-US" sz="1600" b="1" dirty="0" smtClean="0">
              <a:solidFill>
                <a:srgbClr val="FFFF00"/>
              </a:solidFill>
            </a:rPr>
            <a:t>Multiple Taxation</a:t>
          </a:r>
          <a:endParaRPr lang="en-US" sz="1600" b="1" dirty="0">
            <a:solidFill>
              <a:srgbClr val="FFFF00"/>
            </a:solidFill>
          </a:endParaRPr>
        </a:p>
      </dgm:t>
    </dgm:pt>
    <dgm:pt modelId="{125EB4CF-8192-4E58-947C-45AC715D23DC}" type="parTrans" cxnId="{55446B4C-20B4-4C15-8BC7-C667A0CEE705}">
      <dgm:prSet/>
      <dgm:spPr/>
      <dgm:t>
        <a:bodyPr/>
        <a:lstStyle/>
        <a:p>
          <a:endParaRPr lang="en-US" sz="2000"/>
        </a:p>
      </dgm:t>
    </dgm:pt>
    <dgm:pt modelId="{27D1681D-A7B1-4723-ADC6-6B5E79B2B418}" type="sibTrans" cxnId="{55446B4C-20B4-4C15-8BC7-C667A0CEE705}">
      <dgm:prSet/>
      <dgm:spPr/>
      <dgm:t>
        <a:bodyPr/>
        <a:lstStyle/>
        <a:p>
          <a:endParaRPr lang="en-US" sz="2000"/>
        </a:p>
      </dgm:t>
    </dgm:pt>
    <dgm:pt modelId="{26ABAAAE-3680-4CC7-8075-46BAE13B6E4C}">
      <dgm:prSet phldrT="[Text]" custT="1"/>
      <dgm:spPr/>
      <dgm:t>
        <a:bodyPr/>
        <a:lstStyle/>
        <a:p>
          <a:r>
            <a:rPr lang="en-US" sz="1400" b="1" dirty="0" smtClean="0">
              <a:solidFill>
                <a:srgbClr val="FFFF00"/>
              </a:solidFill>
            </a:rPr>
            <a:t>Multiple regulations</a:t>
          </a:r>
          <a:endParaRPr lang="en-US" sz="1050" b="1" dirty="0">
            <a:solidFill>
              <a:srgbClr val="FFFF00"/>
            </a:solidFill>
          </a:endParaRPr>
        </a:p>
      </dgm:t>
    </dgm:pt>
    <dgm:pt modelId="{727DE39E-CDDB-44A3-9E83-CEF43202AFEC}" type="parTrans" cxnId="{37BB59DA-0DB5-4072-9970-947CBDB6E8CF}">
      <dgm:prSet/>
      <dgm:spPr/>
      <dgm:t>
        <a:bodyPr/>
        <a:lstStyle/>
        <a:p>
          <a:endParaRPr lang="en-US" sz="2000"/>
        </a:p>
      </dgm:t>
    </dgm:pt>
    <dgm:pt modelId="{C31C0EB3-8DCC-43F1-ACB4-5D08B605139B}" type="sibTrans" cxnId="{37BB59DA-0DB5-4072-9970-947CBDB6E8CF}">
      <dgm:prSet/>
      <dgm:spPr/>
      <dgm:t>
        <a:bodyPr/>
        <a:lstStyle/>
        <a:p>
          <a:endParaRPr lang="en-US" sz="2000"/>
        </a:p>
      </dgm:t>
    </dgm:pt>
    <dgm:pt modelId="{3DDC4842-923D-4461-8F7F-E94CA2625CC5}">
      <dgm:prSet phldrT="[Text]" custT="1"/>
      <dgm:spPr/>
      <dgm:t>
        <a:bodyPr/>
        <a:lstStyle/>
        <a:p>
          <a:r>
            <a:rPr lang="en-US" sz="1400" b="1" dirty="0" smtClean="0">
              <a:solidFill>
                <a:srgbClr val="FFFF00"/>
              </a:solidFill>
            </a:rPr>
            <a:t>Insecurity</a:t>
          </a:r>
          <a:endParaRPr lang="en-US" sz="1400" b="1" dirty="0">
            <a:solidFill>
              <a:srgbClr val="FFFF00"/>
            </a:solidFill>
          </a:endParaRPr>
        </a:p>
      </dgm:t>
    </dgm:pt>
    <dgm:pt modelId="{35FF0C76-C529-48A7-BC4B-16FEC03B9329}" type="parTrans" cxnId="{98874CC9-97E5-4C65-8BFF-ABA1D93A8B55}">
      <dgm:prSet/>
      <dgm:spPr/>
      <dgm:t>
        <a:bodyPr/>
        <a:lstStyle/>
        <a:p>
          <a:endParaRPr lang="en-US" sz="2000"/>
        </a:p>
      </dgm:t>
    </dgm:pt>
    <dgm:pt modelId="{8516AF4C-9786-46CD-862C-8512191B881B}" type="sibTrans" cxnId="{98874CC9-97E5-4C65-8BFF-ABA1D93A8B55}">
      <dgm:prSet/>
      <dgm:spPr/>
      <dgm:t>
        <a:bodyPr/>
        <a:lstStyle/>
        <a:p>
          <a:endParaRPr lang="en-US" sz="2000"/>
        </a:p>
      </dgm:t>
    </dgm:pt>
    <dgm:pt modelId="{2D37012D-5963-4520-88C5-F9B3EB420977}">
      <dgm:prSet phldrT="[Text]" custT="1"/>
      <dgm:spPr/>
      <dgm:t>
        <a:bodyPr/>
        <a:lstStyle/>
        <a:p>
          <a:r>
            <a:rPr lang="en-US" sz="2000" b="1" dirty="0" smtClean="0">
              <a:solidFill>
                <a:srgbClr val="FFFF00"/>
              </a:solidFill>
            </a:rPr>
            <a:t>Power supply</a:t>
          </a:r>
          <a:endParaRPr lang="en-US" sz="2000" b="1" dirty="0">
            <a:solidFill>
              <a:srgbClr val="FFFF00"/>
            </a:solidFill>
          </a:endParaRPr>
        </a:p>
      </dgm:t>
    </dgm:pt>
    <dgm:pt modelId="{ACEF395F-23E8-4D3C-BEF8-A045B6D7C31F}" type="parTrans" cxnId="{702F341C-F3E3-483D-99D4-6AA041A683E9}">
      <dgm:prSet/>
      <dgm:spPr/>
      <dgm:t>
        <a:bodyPr/>
        <a:lstStyle/>
        <a:p>
          <a:endParaRPr lang="en-US" sz="2000"/>
        </a:p>
      </dgm:t>
    </dgm:pt>
    <dgm:pt modelId="{AEBDD221-1548-4501-90F7-A9AFB35AFEC6}" type="sibTrans" cxnId="{702F341C-F3E3-483D-99D4-6AA041A683E9}">
      <dgm:prSet/>
      <dgm:spPr/>
      <dgm:t>
        <a:bodyPr/>
        <a:lstStyle/>
        <a:p>
          <a:endParaRPr lang="en-US" sz="2000"/>
        </a:p>
      </dgm:t>
    </dgm:pt>
    <dgm:pt modelId="{CC5971DA-DE3B-4328-9D1E-ABF79990FD27}">
      <dgm:prSet phldrT="[Text]" custT="1"/>
      <dgm:spPr/>
      <dgm:t>
        <a:bodyPr/>
        <a:lstStyle/>
        <a:p>
          <a:r>
            <a:rPr lang="en-US" sz="1800" b="1" dirty="0" smtClean="0">
              <a:solidFill>
                <a:srgbClr val="FFFF00"/>
              </a:solidFill>
            </a:rPr>
            <a:t>Right of way</a:t>
          </a:r>
          <a:endParaRPr lang="en-US" sz="1800" b="1" dirty="0">
            <a:solidFill>
              <a:srgbClr val="FFFF00"/>
            </a:solidFill>
          </a:endParaRPr>
        </a:p>
      </dgm:t>
    </dgm:pt>
    <dgm:pt modelId="{EF2F9285-4961-4750-8A56-E68AF14C2D63}" type="parTrans" cxnId="{B4A61CB7-414B-4B5D-B1FD-15E3234116BA}">
      <dgm:prSet/>
      <dgm:spPr/>
      <dgm:t>
        <a:bodyPr/>
        <a:lstStyle/>
        <a:p>
          <a:endParaRPr lang="en-US" sz="2000"/>
        </a:p>
      </dgm:t>
    </dgm:pt>
    <dgm:pt modelId="{F4B83BA1-DBF0-4FD7-8130-1A4CCFBBE73E}" type="sibTrans" cxnId="{B4A61CB7-414B-4B5D-B1FD-15E3234116BA}">
      <dgm:prSet/>
      <dgm:spPr/>
      <dgm:t>
        <a:bodyPr/>
        <a:lstStyle/>
        <a:p>
          <a:endParaRPr lang="en-US" sz="2000"/>
        </a:p>
      </dgm:t>
    </dgm:pt>
    <dgm:pt modelId="{A4F033CC-CAD2-41D0-AA16-9DB736BA04E0}">
      <dgm:prSet/>
      <dgm:spPr/>
      <dgm:t>
        <a:bodyPr/>
        <a:lstStyle/>
        <a:p>
          <a:endParaRPr lang="en-US"/>
        </a:p>
      </dgm:t>
    </dgm:pt>
    <dgm:pt modelId="{3A4CDE80-C13C-4448-ACDF-E2568A48088A}" type="parTrans" cxnId="{726DA3E4-07D0-4513-8363-D24AE24947AB}">
      <dgm:prSet/>
      <dgm:spPr/>
      <dgm:t>
        <a:bodyPr/>
        <a:lstStyle/>
        <a:p>
          <a:endParaRPr lang="en-US" sz="2000"/>
        </a:p>
      </dgm:t>
    </dgm:pt>
    <dgm:pt modelId="{2FE5FDD3-9602-4583-BC01-DD451600E1B2}" type="sibTrans" cxnId="{726DA3E4-07D0-4513-8363-D24AE24947AB}">
      <dgm:prSet/>
      <dgm:spPr/>
      <dgm:t>
        <a:bodyPr/>
        <a:lstStyle/>
        <a:p>
          <a:endParaRPr lang="en-US" sz="2000"/>
        </a:p>
      </dgm:t>
    </dgm:pt>
    <dgm:pt modelId="{4218977A-5A62-4C37-A104-99B44C5C564D}">
      <dgm:prSet custT="1"/>
      <dgm:spPr/>
      <dgm:t>
        <a:bodyPr/>
        <a:lstStyle/>
        <a:p>
          <a:r>
            <a:rPr lang="en-US" sz="1200" b="1" dirty="0" smtClean="0">
              <a:solidFill>
                <a:srgbClr val="FFFF00"/>
              </a:solidFill>
            </a:rPr>
            <a:t>Damage to infrastructure during road construction</a:t>
          </a:r>
          <a:endParaRPr lang="en-US" sz="1200" b="1" dirty="0">
            <a:solidFill>
              <a:srgbClr val="FFFF00"/>
            </a:solidFill>
          </a:endParaRPr>
        </a:p>
      </dgm:t>
    </dgm:pt>
    <dgm:pt modelId="{17F42456-CF81-46A7-99B3-470B2AF9405B}" type="parTrans" cxnId="{1F799FB0-7109-4619-A52E-C08B4286E8D8}">
      <dgm:prSet/>
      <dgm:spPr/>
      <dgm:t>
        <a:bodyPr/>
        <a:lstStyle/>
        <a:p>
          <a:endParaRPr lang="en-US" sz="2000"/>
        </a:p>
      </dgm:t>
    </dgm:pt>
    <dgm:pt modelId="{00D0162F-391B-447E-8EC0-6E0E2102B604}" type="sibTrans" cxnId="{1F799FB0-7109-4619-A52E-C08B4286E8D8}">
      <dgm:prSet/>
      <dgm:spPr/>
      <dgm:t>
        <a:bodyPr/>
        <a:lstStyle/>
        <a:p>
          <a:endParaRPr lang="en-US" sz="2000"/>
        </a:p>
      </dgm:t>
    </dgm:pt>
    <dgm:pt modelId="{E5CEC913-5B56-4922-88AE-8997043D22E7}">
      <dgm:prSet custT="1"/>
      <dgm:spPr/>
      <dgm:t>
        <a:bodyPr/>
        <a:lstStyle/>
        <a:p>
          <a:r>
            <a:rPr lang="en-US" sz="1600" b="1" dirty="0" err="1" smtClean="0">
              <a:solidFill>
                <a:srgbClr val="FFFF00"/>
              </a:solidFill>
            </a:rPr>
            <a:t>Vandalisation</a:t>
          </a:r>
          <a:endParaRPr lang="en-US" sz="1800" b="1" dirty="0">
            <a:solidFill>
              <a:srgbClr val="FFFF00"/>
            </a:solidFill>
          </a:endParaRPr>
        </a:p>
      </dgm:t>
    </dgm:pt>
    <dgm:pt modelId="{D1BD5B31-8931-48EF-83CF-18E5204D9AC3}" type="parTrans" cxnId="{C03CA433-5EBE-484B-B5E2-413B6F7EB600}">
      <dgm:prSet/>
      <dgm:spPr/>
      <dgm:t>
        <a:bodyPr/>
        <a:lstStyle/>
        <a:p>
          <a:endParaRPr lang="en-US" sz="2000"/>
        </a:p>
      </dgm:t>
    </dgm:pt>
    <dgm:pt modelId="{B6B78CDD-52EC-4A63-97B8-44777BAEBCD7}" type="sibTrans" cxnId="{C03CA433-5EBE-484B-B5E2-413B6F7EB600}">
      <dgm:prSet/>
      <dgm:spPr/>
      <dgm:t>
        <a:bodyPr/>
        <a:lstStyle/>
        <a:p>
          <a:endParaRPr lang="en-US" sz="2000"/>
        </a:p>
      </dgm:t>
    </dgm:pt>
    <dgm:pt modelId="{A7FF0514-F989-4978-8C37-806D74D31A27}" type="pres">
      <dgm:prSet presAssocID="{FDB73305-F86E-4384-AD64-FEB1154E64BE}" presName="compositeShape" presStyleCnt="0">
        <dgm:presLayoutVars>
          <dgm:chMax val="7"/>
          <dgm:dir/>
          <dgm:resizeHandles val="exact"/>
        </dgm:presLayoutVars>
      </dgm:prSet>
      <dgm:spPr/>
      <dgm:t>
        <a:bodyPr/>
        <a:lstStyle/>
        <a:p>
          <a:endParaRPr lang="en-US"/>
        </a:p>
      </dgm:t>
    </dgm:pt>
    <dgm:pt modelId="{AC28B911-2A0F-4890-B1AE-AA37322A0C15}" type="pres">
      <dgm:prSet presAssocID="{FDB73305-F86E-4384-AD64-FEB1154E64BE}" presName="wedge1" presStyleLbl="node1" presStyleIdx="0" presStyleCnt="7" custLinFactNeighborX="262" custLinFactNeighborY="1309"/>
      <dgm:spPr/>
      <dgm:t>
        <a:bodyPr/>
        <a:lstStyle/>
        <a:p>
          <a:endParaRPr lang="en-US"/>
        </a:p>
      </dgm:t>
    </dgm:pt>
    <dgm:pt modelId="{7BC50C3E-F7F4-46EF-9CAF-82D20EF5CE0B}" type="pres">
      <dgm:prSet presAssocID="{FDB73305-F86E-4384-AD64-FEB1154E64BE}" presName="dummy1a" presStyleCnt="0"/>
      <dgm:spPr/>
    </dgm:pt>
    <dgm:pt modelId="{7FFA2A75-64CF-4A03-8E66-6EF81D8F033B}" type="pres">
      <dgm:prSet presAssocID="{FDB73305-F86E-4384-AD64-FEB1154E64BE}" presName="dummy1b" presStyleCnt="0"/>
      <dgm:spPr/>
    </dgm:pt>
    <dgm:pt modelId="{ADA85008-BD05-49FE-9F0C-F80803B19DCD}" type="pres">
      <dgm:prSet presAssocID="{FDB73305-F86E-4384-AD64-FEB1154E64BE}" presName="wedge1Tx" presStyleLbl="node1" presStyleIdx="0" presStyleCnt="7">
        <dgm:presLayoutVars>
          <dgm:chMax val="0"/>
          <dgm:chPref val="0"/>
          <dgm:bulletEnabled val="1"/>
        </dgm:presLayoutVars>
      </dgm:prSet>
      <dgm:spPr/>
      <dgm:t>
        <a:bodyPr/>
        <a:lstStyle/>
        <a:p>
          <a:endParaRPr lang="en-US"/>
        </a:p>
      </dgm:t>
    </dgm:pt>
    <dgm:pt modelId="{C8F7AE8D-BC74-4510-AF6A-97A8BA0D3F46}" type="pres">
      <dgm:prSet presAssocID="{FDB73305-F86E-4384-AD64-FEB1154E64BE}" presName="wedge2" presStyleLbl="node1" presStyleIdx="1" presStyleCnt="7"/>
      <dgm:spPr/>
      <dgm:t>
        <a:bodyPr/>
        <a:lstStyle/>
        <a:p>
          <a:endParaRPr lang="en-US"/>
        </a:p>
      </dgm:t>
    </dgm:pt>
    <dgm:pt modelId="{ACB95BA8-2479-444A-82DE-8AC301414FB1}" type="pres">
      <dgm:prSet presAssocID="{FDB73305-F86E-4384-AD64-FEB1154E64BE}" presName="dummy2a" presStyleCnt="0"/>
      <dgm:spPr/>
    </dgm:pt>
    <dgm:pt modelId="{44561C4D-84D2-490E-83B0-09B8D15EA31D}" type="pres">
      <dgm:prSet presAssocID="{FDB73305-F86E-4384-AD64-FEB1154E64BE}" presName="dummy2b" presStyleCnt="0"/>
      <dgm:spPr/>
    </dgm:pt>
    <dgm:pt modelId="{FA22ADAC-0F34-47B7-93C1-094C792D5338}" type="pres">
      <dgm:prSet presAssocID="{FDB73305-F86E-4384-AD64-FEB1154E64BE}" presName="wedge2Tx" presStyleLbl="node1" presStyleIdx="1" presStyleCnt="7">
        <dgm:presLayoutVars>
          <dgm:chMax val="0"/>
          <dgm:chPref val="0"/>
          <dgm:bulletEnabled val="1"/>
        </dgm:presLayoutVars>
      </dgm:prSet>
      <dgm:spPr/>
      <dgm:t>
        <a:bodyPr/>
        <a:lstStyle/>
        <a:p>
          <a:endParaRPr lang="en-US"/>
        </a:p>
      </dgm:t>
    </dgm:pt>
    <dgm:pt modelId="{57988656-0BE7-4A6F-BB29-7CBFE1AD524B}" type="pres">
      <dgm:prSet presAssocID="{FDB73305-F86E-4384-AD64-FEB1154E64BE}" presName="wedge3" presStyleLbl="node1" presStyleIdx="2" presStyleCnt="7"/>
      <dgm:spPr/>
      <dgm:t>
        <a:bodyPr/>
        <a:lstStyle/>
        <a:p>
          <a:endParaRPr lang="en-US"/>
        </a:p>
      </dgm:t>
    </dgm:pt>
    <dgm:pt modelId="{3D5B0C62-EF1A-4E1D-B275-F10B76DA5CAE}" type="pres">
      <dgm:prSet presAssocID="{FDB73305-F86E-4384-AD64-FEB1154E64BE}" presName="dummy3a" presStyleCnt="0"/>
      <dgm:spPr/>
    </dgm:pt>
    <dgm:pt modelId="{4730F1B5-05D7-44CB-AAF3-F9750E776C08}" type="pres">
      <dgm:prSet presAssocID="{FDB73305-F86E-4384-AD64-FEB1154E64BE}" presName="dummy3b" presStyleCnt="0"/>
      <dgm:spPr/>
    </dgm:pt>
    <dgm:pt modelId="{B5950BAC-7183-4E0B-A457-DF7093C914E6}" type="pres">
      <dgm:prSet presAssocID="{FDB73305-F86E-4384-AD64-FEB1154E64BE}" presName="wedge3Tx" presStyleLbl="node1" presStyleIdx="2" presStyleCnt="7">
        <dgm:presLayoutVars>
          <dgm:chMax val="0"/>
          <dgm:chPref val="0"/>
          <dgm:bulletEnabled val="1"/>
        </dgm:presLayoutVars>
      </dgm:prSet>
      <dgm:spPr/>
      <dgm:t>
        <a:bodyPr/>
        <a:lstStyle/>
        <a:p>
          <a:endParaRPr lang="en-US"/>
        </a:p>
      </dgm:t>
    </dgm:pt>
    <dgm:pt modelId="{2D24BE14-C3BA-494A-8ABD-B22453E737D5}" type="pres">
      <dgm:prSet presAssocID="{FDB73305-F86E-4384-AD64-FEB1154E64BE}" presName="wedge4" presStyleLbl="node1" presStyleIdx="3" presStyleCnt="7"/>
      <dgm:spPr/>
      <dgm:t>
        <a:bodyPr/>
        <a:lstStyle/>
        <a:p>
          <a:endParaRPr lang="en-US"/>
        </a:p>
      </dgm:t>
    </dgm:pt>
    <dgm:pt modelId="{19E355F3-2B84-4C72-B10F-C62B22FA26E5}" type="pres">
      <dgm:prSet presAssocID="{FDB73305-F86E-4384-AD64-FEB1154E64BE}" presName="dummy4a" presStyleCnt="0"/>
      <dgm:spPr/>
    </dgm:pt>
    <dgm:pt modelId="{F3D6D167-BDAB-400C-A8B7-0D419970573D}" type="pres">
      <dgm:prSet presAssocID="{FDB73305-F86E-4384-AD64-FEB1154E64BE}" presName="dummy4b" presStyleCnt="0"/>
      <dgm:spPr/>
    </dgm:pt>
    <dgm:pt modelId="{A64D84C2-BCBC-442F-BC57-A2E1C656F187}" type="pres">
      <dgm:prSet presAssocID="{FDB73305-F86E-4384-AD64-FEB1154E64BE}" presName="wedge4Tx" presStyleLbl="node1" presStyleIdx="3" presStyleCnt="7">
        <dgm:presLayoutVars>
          <dgm:chMax val="0"/>
          <dgm:chPref val="0"/>
          <dgm:bulletEnabled val="1"/>
        </dgm:presLayoutVars>
      </dgm:prSet>
      <dgm:spPr/>
      <dgm:t>
        <a:bodyPr/>
        <a:lstStyle/>
        <a:p>
          <a:endParaRPr lang="en-US"/>
        </a:p>
      </dgm:t>
    </dgm:pt>
    <dgm:pt modelId="{BE8B89F5-4863-46DD-A070-92875D36D8ED}" type="pres">
      <dgm:prSet presAssocID="{FDB73305-F86E-4384-AD64-FEB1154E64BE}" presName="wedge5" presStyleLbl="node1" presStyleIdx="4" presStyleCnt="7"/>
      <dgm:spPr/>
      <dgm:t>
        <a:bodyPr/>
        <a:lstStyle/>
        <a:p>
          <a:endParaRPr lang="en-US"/>
        </a:p>
      </dgm:t>
    </dgm:pt>
    <dgm:pt modelId="{389C8988-3A68-4ACF-9AFD-E90B4FA13AD9}" type="pres">
      <dgm:prSet presAssocID="{FDB73305-F86E-4384-AD64-FEB1154E64BE}" presName="dummy5a" presStyleCnt="0"/>
      <dgm:spPr/>
    </dgm:pt>
    <dgm:pt modelId="{62388009-CE4B-4FB0-8B92-1668CA19AAB4}" type="pres">
      <dgm:prSet presAssocID="{FDB73305-F86E-4384-AD64-FEB1154E64BE}" presName="dummy5b" presStyleCnt="0"/>
      <dgm:spPr/>
    </dgm:pt>
    <dgm:pt modelId="{542C0C94-DC94-4DDF-B2CF-3D33908BAC21}" type="pres">
      <dgm:prSet presAssocID="{FDB73305-F86E-4384-AD64-FEB1154E64BE}" presName="wedge5Tx" presStyleLbl="node1" presStyleIdx="4" presStyleCnt="7">
        <dgm:presLayoutVars>
          <dgm:chMax val="0"/>
          <dgm:chPref val="0"/>
          <dgm:bulletEnabled val="1"/>
        </dgm:presLayoutVars>
      </dgm:prSet>
      <dgm:spPr/>
      <dgm:t>
        <a:bodyPr/>
        <a:lstStyle/>
        <a:p>
          <a:endParaRPr lang="en-US"/>
        </a:p>
      </dgm:t>
    </dgm:pt>
    <dgm:pt modelId="{2D351C5C-6780-4E26-95A3-583A993EEB6B}" type="pres">
      <dgm:prSet presAssocID="{FDB73305-F86E-4384-AD64-FEB1154E64BE}" presName="wedge6" presStyleLbl="node1" presStyleIdx="5" presStyleCnt="7" custScaleX="105233" custScaleY="101647"/>
      <dgm:spPr/>
      <dgm:t>
        <a:bodyPr/>
        <a:lstStyle/>
        <a:p>
          <a:endParaRPr lang="en-US"/>
        </a:p>
      </dgm:t>
    </dgm:pt>
    <dgm:pt modelId="{A7D930A7-2768-4411-BDA5-34D035AC9685}" type="pres">
      <dgm:prSet presAssocID="{FDB73305-F86E-4384-AD64-FEB1154E64BE}" presName="dummy6a" presStyleCnt="0"/>
      <dgm:spPr/>
    </dgm:pt>
    <dgm:pt modelId="{EAB98087-1D3A-4B88-8302-66333B4D3C89}" type="pres">
      <dgm:prSet presAssocID="{FDB73305-F86E-4384-AD64-FEB1154E64BE}" presName="dummy6b" presStyleCnt="0"/>
      <dgm:spPr/>
    </dgm:pt>
    <dgm:pt modelId="{DC72C4D3-E087-4AB7-8947-AC59F25F9C54}" type="pres">
      <dgm:prSet presAssocID="{FDB73305-F86E-4384-AD64-FEB1154E64BE}" presName="wedge6Tx" presStyleLbl="node1" presStyleIdx="5" presStyleCnt="7">
        <dgm:presLayoutVars>
          <dgm:chMax val="0"/>
          <dgm:chPref val="0"/>
          <dgm:bulletEnabled val="1"/>
        </dgm:presLayoutVars>
      </dgm:prSet>
      <dgm:spPr/>
      <dgm:t>
        <a:bodyPr/>
        <a:lstStyle/>
        <a:p>
          <a:endParaRPr lang="en-US"/>
        </a:p>
      </dgm:t>
    </dgm:pt>
    <dgm:pt modelId="{B170E5AB-FE18-475D-B569-F7AA3A50A875}" type="pres">
      <dgm:prSet presAssocID="{FDB73305-F86E-4384-AD64-FEB1154E64BE}" presName="wedge7" presStyleLbl="node1" presStyleIdx="6" presStyleCnt="7"/>
      <dgm:spPr/>
      <dgm:t>
        <a:bodyPr/>
        <a:lstStyle/>
        <a:p>
          <a:endParaRPr lang="en-US"/>
        </a:p>
      </dgm:t>
    </dgm:pt>
    <dgm:pt modelId="{ADB1ECA9-810E-42B2-AB1A-DF020A242F18}" type="pres">
      <dgm:prSet presAssocID="{FDB73305-F86E-4384-AD64-FEB1154E64BE}" presName="dummy7a" presStyleCnt="0"/>
      <dgm:spPr/>
    </dgm:pt>
    <dgm:pt modelId="{2B7FECD7-27F8-4654-A879-0F0257B69044}" type="pres">
      <dgm:prSet presAssocID="{FDB73305-F86E-4384-AD64-FEB1154E64BE}" presName="dummy7b" presStyleCnt="0"/>
      <dgm:spPr/>
    </dgm:pt>
    <dgm:pt modelId="{3C37E6B9-46A0-4749-8F0C-7820F4461CC5}" type="pres">
      <dgm:prSet presAssocID="{FDB73305-F86E-4384-AD64-FEB1154E64BE}" presName="wedge7Tx" presStyleLbl="node1" presStyleIdx="6" presStyleCnt="7">
        <dgm:presLayoutVars>
          <dgm:chMax val="0"/>
          <dgm:chPref val="0"/>
          <dgm:bulletEnabled val="1"/>
        </dgm:presLayoutVars>
      </dgm:prSet>
      <dgm:spPr/>
      <dgm:t>
        <a:bodyPr/>
        <a:lstStyle/>
        <a:p>
          <a:endParaRPr lang="en-US"/>
        </a:p>
      </dgm:t>
    </dgm:pt>
    <dgm:pt modelId="{5AD2E4D6-89F0-4918-888E-CE36FD987BDE}" type="pres">
      <dgm:prSet presAssocID="{27D1681D-A7B1-4723-ADC6-6B5E79B2B418}" presName="arrowWedge1" presStyleLbl="fgSibTrans2D1" presStyleIdx="0" presStyleCnt="7"/>
      <dgm:spPr/>
    </dgm:pt>
    <dgm:pt modelId="{EF3D7A58-32E9-4366-8D8C-FD6D64D88D71}" type="pres">
      <dgm:prSet presAssocID="{C31C0EB3-8DCC-43F1-ACB4-5D08B605139B}" presName="arrowWedge2" presStyleLbl="fgSibTrans2D1" presStyleIdx="1" presStyleCnt="7"/>
      <dgm:spPr/>
    </dgm:pt>
    <dgm:pt modelId="{93EC1899-A0AB-46CA-A215-27831F39CA67}" type="pres">
      <dgm:prSet presAssocID="{8516AF4C-9786-46CD-862C-8512191B881B}" presName="arrowWedge3" presStyleLbl="fgSibTrans2D1" presStyleIdx="2" presStyleCnt="7"/>
      <dgm:spPr/>
    </dgm:pt>
    <dgm:pt modelId="{F93B617E-08CB-4564-9A30-4A1D57455FDB}" type="pres">
      <dgm:prSet presAssocID="{AEBDD221-1548-4501-90F7-A9AFB35AFEC6}" presName="arrowWedge4" presStyleLbl="fgSibTrans2D1" presStyleIdx="3" presStyleCnt="7"/>
      <dgm:spPr/>
    </dgm:pt>
    <dgm:pt modelId="{F1023450-15BC-4172-A59F-E7FAE2E99537}" type="pres">
      <dgm:prSet presAssocID="{F4B83BA1-DBF0-4FD7-8130-1A4CCFBBE73E}" presName="arrowWedge5" presStyleLbl="fgSibTrans2D1" presStyleIdx="4" presStyleCnt="7"/>
      <dgm:spPr/>
    </dgm:pt>
    <dgm:pt modelId="{42DDF3FD-FBDA-444D-8D2E-7F04093B2DDF}" type="pres">
      <dgm:prSet presAssocID="{00D0162F-391B-447E-8EC0-6E0E2102B604}" presName="arrowWedge6" presStyleLbl="fgSibTrans2D1" presStyleIdx="5" presStyleCnt="7"/>
      <dgm:spPr/>
    </dgm:pt>
    <dgm:pt modelId="{290CA786-DE2C-409D-9C13-8170F2AC9C1F}" type="pres">
      <dgm:prSet presAssocID="{B6B78CDD-52EC-4A63-97B8-44777BAEBCD7}" presName="arrowWedge7" presStyleLbl="fgSibTrans2D1" presStyleIdx="6" presStyleCnt="7"/>
      <dgm:spPr/>
    </dgm:pt>
  </dgm:ptLst>
  <dgm:cxnLst>
    <dgm:cxn modelId="{8D1B6C61-C4F1-4A3E-AEA4-0AE066E8619C}" type="presOf" srcId="{4218977A-5A62-4C37-A104-99B44C5C564D}" destId="{2D351C5C-6780-4E26-95A3-583A993EEB6B}" srcOrd="0" destOrd="0" presId="urn:microsoft.com/office/officeart/2005/8/layout/cycle8"/>
    <dgm:cxn modelId="{DD36EE9B-9BA6-4F0D-A06A-E7FB7C1DDFBD}" type="presOf" srcId="{E5CEC913-5B56-4922-88AE-8997043D22E7}" destId="{B170E5AB-FE18-475D-B569-F7AA3A50A875}" srcOrd="0" destOrd="0" presId="urn:microsoft.com/office/officeart/2005/8/layout/cycle8"/>
    <dgm:cxn modelId="{55446B4C-20B4-4C15-8BC7-C667A0CEE705}" srcId="{FDB73305-F86E-4384-AD64-FEB1154E64BE}" destId="{09DE6BC1-71CC-4808-B18B-4CAB94E83805}" srcOrd="0" destOrd="0" parTransId="{125EB4CF-8192-4E58-947C-45AC715D23DC}" sibTransId="{27D1681D-A7B1-4723-ADC6-6B5E79B2B418}"/>
    <dgm:cxn modelId="{1F799FB0-7109-4619-A52E-C08B4286E8D8}" srcId="{FDB73305-F86E-4384-AD64-FEB1154E64BE}" destId="{4218977A-5A62-4C37-A104-99B44C5C564D}" srcOrd="5" destOrd="0" parTransId="{17F42456-CF81-46A7-99B3-470B2AF9405B}" sibTransId="{00D0162F-391B-447E-8EC0-6E0E2102B604}"/>
    <dgm:cxn modelId="{BB091F60-F932-4565-8661-3DD1730700D3}" type="presOf" srcId="{CC5971DA-DE3B-4328-9D1E-ABF79990FD27}" destId="{542C0C94-DC94-4DDF-B2CF-3D33908BAC21}" srcOrd="1" destOrd="0" presId="urn:microsoft.com/office/officeart/2005/8/layout/cycle8"/>
    <dgm:cxn modelId="{EC2EB6EC-41FA-498A-BD1A-17A46338E0CA}" type="presOf" srcId="{2D37012D-5963-4520-88C5-F9B3EB420977}" destId="{A64D84C2-BCBC-442F-BC57-A2E1C656F187}" srcOrd="1" destOrd="0" presId="urn:microsoft.com/office/officeart/2005/8/layout/cycle8"/>
    <dgm:cxn modelId="{1E28F10E-5AE1-477A-8A80-84E74F9CCA7C}" type="presOf" srcId="{3DDC4842-923D-4461-8F7F-E94CA2625CC5}" destId="{57988656-0BE7-4A6F-BB29-7CBFE1AD524B}" srcOrd="0" destOrd="0" presId="urn:microsoft.com/office/officeart/2005/8/layout/cycle8"/>
    <dgm:cxn modelId="{702F341C-F3E3-483D-99D4-6AA041A683E9}" srcId="{FDB73305-F86E-4384-AD64-FEB1154E64BE}" destId="{2D37012D-5963-4520-88C5-F9B3EB420977}" srcOrd="3" destOrd="0" parTransId="{ACEF395F-23E8-4D3C-BEF8-A045B6D7C31F}" sibTransId="{AEBDD221-1548-4501-90F7-A9AFB35AFEC6}"/>
    <dgm:cxn modelId="{C03CA433-5EBE-484B-B5E2-413B6F7EB600}" srcId="{FDB73305-F86E-4384-AD64-FEB1154E64BE}" destId="{E5CEC913-5B56-4922-88AE-8997043D22E7}" srcOrd="6" destOrd="0" parTransId="{D1BD5B31-8931-48EF-83CF-18E5204D9AC3}" sibTransId="{B6B78CDD-52EC-4A63-97B8-44777BAEBCD7}"/>
    <dgm:cxn modelId="{260EC9DA-7ABC-442D-8A6E-64BF01ABBA3C}" type="presOf" srcId="{3DDC4842-923D-4461-8F7F-E94CA2625CC5}" destId="{B5950BAC-7183-4E0B-A457-DF7093C914E6}" srcOrd="1" destOrd="0" presId="urn:microsoft.com/office/officeart/2005/8/layout/cycle8"/>
    <dgm:cxn modelId="{81475455-D567-472E-9FF4-7BE74D2122EC}" type="presOf" srcId="{4218977A-5A62-4C37-A104-99B44C5C564D}" destId="{DC72C4D3-E087-4AB7-8947-AC59F25F9C54}" srcOrd="1" destOrd="0" presId="urn:microsoft.com/office/officeart/2005/8/layout/cycle8"/>
    <dgm:cxn modelId="{19C361DF-EEE0-478D-9B36-8774B756147C}" type="presOf" srcId="{E5CEC913-5B56-4922-88AE-8997043D22E7}" destId="{3C37E6B9-46A0-4749-8F0C-7820F4461CC5}" srcOrd="1" destOrd="0" presId="urn:microsoft.com/office/officeart/2005/8/layout/cycle8"/>
    <dgm:cxn modelId="{B4A61CB7-414B-4B5D-B1FD-15E3234116BA}" srcId="{FDB73305-F86E-4384-AD64-FEB1154E64BE}" destId="{CC5971DA-DE3B-4328-9D1E-ABF79990FD27}" srcOrd="4" destOrd="0" parTransId="{EF2F9285-4961-4750-8A56-E68AF14C2D63}" sibTransId="{F4B83BA1-DBF0-4FD7-8130-1A4CCFBBE73E}"/>
    <dgm:cxn modelId="{726DA3E4-07D0-4513-8363-D24AE24947AB}" srcId="{FDB73305-F86E-4384-AD64-FEB1154E64BE}" destId="{A4F033CC-CAD2-41D0-AA16-9DB736BA04E0}" srcOrd="7" destOrd="0" parTransId="{3A4CDE80-C13C-4448-ACDF-E2568A48088A}" sibTransId="{2FE5FDD3-9602-4583-BC01-DD451600E1B2}"/>
    <dgm:cxn modelId="{EB5CF873-E8D6-4DF9-B510-D249EBA462A3}" type="presOf" srcId="{26ABAAAE-3680-4CC7-8075-46BAE13B6E4C}" destId="{FA22ADAC-0F34-47B7-93C1-094C792D5338}" srcOrd="1" destOrd="0" presId="urn:microsoft.com/office/officeart/2005/8/layout/cycle8"/>
    <dgm:cxn modelId="{16528CB0-311E-45FD-B741-1B85776C9ADD}" type="presOf" srcId="{FDB73305-F86E-4384-AD64-FEB1154E64BE}" destId="{A7FF0514-F989-4978-8C37-806D74D31A27}" srcOrd="0" destOrd="0" presId="urn:microsoft.com/office/officeart/2005/8/layout/cycle8"/>
    <dgm:cxn modelId="{650F5BAE-7069-4EB3-9C6D-B9AC56B027BE}" type="presOf" srcId="{2D37012D-5963-4520-88C5-F9B3EB420977}" destId="{2D24BE14-C3BA-494A-8ABD-B22453E737D5}" srcOrd="0" destOrd="0" presId="urn:microsoft.com/office/officeart/2005/8/layout/cycle8"/>
    <dgm:cxn modelId="{129BBEA9-B847-4631-ACB1-D180523D98E2}" type="presOf" srcId="{26ABAAAE-3680-4CC7-8075-46BAE13B6E4C}" destId="{C8F7AE8D-BC74-4510-AF6A-97A8BA0D3F46}" srcOrd="0" destOrd="0" presId="urn:microsoft.com/office/officeart/2005/8/layout/cycle8"/>
    <dgm:cxn modelId="{98874CC9-97E5-4C65-8BFF-ABA1D93A8B55}" srcId="{FDB73305-F86E-4384-AD64-FEB1154E64BE}" destId="{3DDC4842-923D-4461-8F7F-E94CA2625CC5}" srcOrd="2" destOrd="0" parTransId="{35FF0C76-C529-48A7-BC4B-16FEC03B9329}" sibTransId="{8516AF4C-9786-46CD-862C-8512191B881B}"/>
    <dgm:cxn modelId="{8754773C-BFE5-4D82-985B-CC502F892204}" type="presOf" srcId="{CC5971DA-DE3B-4328-9D1E-ABF79990FD27}" destId="{BE8B89F5-4863-46DD-A070-92875D36D8ED}" srcOrd="0" destOrd="0" presId="urn:microsoft.com/office/officeart/2005/8/layout/cycle8"/>
    <dgm:cxn modelId="{37BB59DA-0DB5-4072-9970-947CBDB6E8CF}" srcId="{FDB73305-F86E-4384-AD64-FEB1154E64BE}" destId="{26ABAAAE-3680-4CC7-8075-46BAE13B6E4C}" srcOrd="1" destOrd="0" parTransId="{727DE39E-CDDB-44A3-9E83-CEF43202AFEC}" sibTransId="{C31C0EB3-8DCC-43F1-ACB4-5D08B605139B}"/>
    <dgm:cxn modelId="{CF00A040-76B6-41D3-950B-399864A560D1}" type="presOf" srcId="{09DE6BC1-71CC-4808-B18B-4CAB94E83805}" destId="{AC28B911-2A0F-4890-B1AE-AA37322A0C15}" srcOrd="0" destOrd="0" presId="urn:microsoft.com/office/officeart/2005/8/layout/cycle8"/>
    <dgm:cxn modelId="{B2B0C964-D0CF-4372-A08B-E629839B6985}" type="presOf" srcId="{09DE6BC1-71CC-4808-B18B-4CAB94E83805}" destId="{ADA85008-BD05-49FE-9F0C-F80803B19DCD}" srcOrd="1" destOrd="0" presId="urn:microsoft.com/office/officeart/2005/8/layout/cycle8"/>
    <dgm:cxn modelId="{AE434D82-8110-486F-BE89-9CA1D0C8BD4A}" type="presParOf" srcId="{A7FF0514-F989-4978-8C37-806D74D31A27}" destId="{AC28B911-2A0F-4890-B1AE-AA37322A0C15}" srcOrd="0" destOrd="0" presId="urn:microsoft.com/office/officeart/2005/8/layout/cycle8"/>
    <dgm:cxn modelId="{08048A01-0FCF-4708-9005-F168CD3A07C8}" type="presParOf" srcId="{A7FF0514-F989-4978-8C37-806D74D31A27}" destId="{7BC50C3E-F7F4-46EF-9CAF-82D20EF5CE0B}" srcOrd="1" destOrd="0" presId="urn:microsoft.com/office/officeart/2005/8/layout/cycle8"/>
    <dgm:cxn modelId="{74DE2A29-295A-41D9-A741-63B030086B83}" type="presParOf" srcId="{A7FF0514-F989-4978-8C37-806D74D31A27}" destId="{7FFA2A75-64CF-4A03-8E66-6EF81D8F033B}" srcOrd="2" destOrd="0" presId="urn:microsoft.com/office/officeart/2005/8/layout/cycle8"/>
    <dgm:cxn modelId="{B615A11F-1C76-4F2F-8EBA-4430A2355D01}" type="presParOf" srcId="{A7FF0514-F989-4978-8C37-806D74D31A27}" destId="{ADA85008-BD05-49FE-9F0C-F80803B19DCD}" srcOrd="3" destOrd="0" presId="urn:microsoft.com/office/officeart/2005/8/layout/cycle8"/>
    <dgm:cxn modelId="{59C67CA8-3E88-43A2-A50D-AACFC9C9D3F6}" type="presParOf" srcId="{A7FF0514-F989-4978-8C37-806D74D31A27}" destId="{C8F7AE8D-BC74-4510-AF6A-97A8BA0D3F46}" srcOrd="4" destOrd="0" presId="urn:microsoft.com/office/officeart/2005/8/layout/cycle8"/>
    <dgm:cxn modelId="{172709BA-7DCF-480B-8FB2-19A2F822B7BE}" type="presParOf" srcId="{A7FF0514-F989-4978-8C37-806D74D31A27}" destId="{ACB95BA8-2479-444A-82DE-8AC301414FB1}" srcOrd="5" destOrd="0" presId="urn:microsoft.com/office/officeart/2005/8/layout/cycle8"/>
    <dgm:cxn modelId="{16E0ACFE-59F3-4793-9F8A-A51C4FBC0E10}" type="presParOf" srcId="{A7FF0514-F989-4978-8C37-806D74D31A27}" destId="{44561C4D-84D2-490E-83B0-09B8D15EA31D}" srcOrd="6" destOrd="0" presId="urn:microsoft.com/office/officeart/2005/8/layout/cycle8"/>
    <dgm:cxn modelId="{4452E56F-217E-40C1-B65B-9FAE5166A509}" type="presParOf" srcId="{A7FF0514-F989-4978-8C37-806D74D31A27}" destId="{FA22ADAC-0F34-47B7-93C1-094C792D5338}" srcOrd="7" destOrd="0" presId="urn:microsoft.com/office/officeart/2005/8/layout/cycle8"/>
    <dgm:cxn modelId="{92244FE3-0876-43EC-B2C2-12925726DE2E}" type="presParOf" srcId="{A7FF0514-F989-4978-8C37-806D74D31A27}" destId="{57988656-0BE7-4A6F-BB29-7CBFE1AD524B}" srcOrd="8" destOrd="0" presId="urn:microsoft.com/office/officeart/2005/8/layout/cycle8"/>
    <dgm:cxn modelId="{4612BABE-69A1-41BA-9C50-1DFA1E9477EE}" type="presParOf" srcId="{A7FF0514-F989-4978-8C37-806D74D31A27}" destId="{3D5B0C62-EF1A-4E1D-B275-F10B76DA5CAE}" srcOrd="9" destOrd="0" presId="urn:microsoft.com/office/officeart/2005/8/layout/cycle8"/>
    <dgm:cxn modelId="{0E92D62B-C3ED-4C79-AB41-5958E7787C5A}" type="presParOf" srcId="{A7FF0514-F989-4978-8C37-806D74D31A27}" destId="{4730F1B5-05D7-44CB-AAF3-F9750E776C08}" srcOrd="10" destOrd="0" presId="urn:microsoft.com/office/officeart/2005/8/layout/cycle8"/>
    <dgm:cxn modelId="{8DF4B5C8-EACB-4491-9120-26C20E284C93}" type="presParOf" srcId="{A7FF0514-F989-4978-8C37-806D74D31A27}" destId="{B5950BAC-7183-4E0B-A457-DF7093C914E6}" srcOrd="11" destOrd="0" presId="urn:microsoft.com/office/officeart/2005/8/layout/cycle8"/>
    <dgm:cxn modelId="{9ED601E5-DD8E-4D5F-924B-67EBC8366C42}" type="presParOf" srcId="{A7FF0514-F989-4978-8C37-806D74D31A27}" destId="{2D24BE14-C3BA-494A-8ABD-B22453E737D5}" srcOrd="12" destOrd="0" presId="urn:microsoft.com/office/officeart/2005/8/layout/cycle8"/>
    <dgm:cxn modelId="{9B2AB68D-72C3-42AF-B6EF-55A4195E59D8}" type="presParOf" srcId="{A7FF0514-F989-4978-8C37-806D74D31A27}" destId="{19E355F3-2B84-4C72-B10F-C62B22FA26E5}" srcOrd="13" destOrd="0" presId="urn:microsoft.com/office/officeart/2005/8/layout/cycle8"/>
    <dgm:cxn modelId="{B880C61A-3827-496B-B936-9A785318086C}" type="presParOf" srcId="{A7FF0514-F989-4978-8C37-806D74D31A27}" destId="{F3D6D167-BDAB-400C-A8B7-0D419970573D}" srcOrd="14" destOrd="0" presId="urn:microsoft.com/office/officeart/2005/8/layout/cycle8"/>
    <dgm:cxn modelId="{5749E6AF-881A-424C-8B7B-D8E886CA998D}" type="presParOf" srcId="{A7FF0514-F989-4978-8C37-806D74D31A27}" destId="{A64D84C2-BCBC-442F-BC57-A2E1C656F187}" srcOrd="15" destOrd="0" presId="urn:microsoft.com/office/officeart/2005/8/layout/cycle8"/>
    <dgm:cxn modelId="{2A234561-218C-4592-8E33-1589E5EBC602}" type="presParOf" srcId="{A7FF0514-F989-4978-8C37-806D74D31A27}" destId="{BE8B89F5-4863-46DD-A070-92875D36D8ED}" srcOrd="16" destOrd="0" presId="urn:microsoft.com/office/officeart/2005/8/layout/cycle8"/>
    <dgm:cxn modelId="{2BA1544A-3D94-4DCC-B01E-D8570F0F00DA}" type="presParOf" srcId="{A7FF0514-F989-4978-8C37-806D74D31A27}" destId="{389C8988-3A68-4ACF-9AFD-E90B4FA13AD9}" srcOrd="17" destOrd="0" presId="urn:microsoft.com/office/officeart/2005/8/layout/cycle8"/>
    <dgm:cxn modelId="{303B49E3-26BB-4FB4-B59B-BDF7FEBD52DB}" type="presParOf" srcId="{A7FF0514-F989-4978-8C37-806D74D31A27}" destId="{62388009-CE4B-4FB0-8B92-1668CA19AAB4}" srcOrd="18" destOrd="0" presId="urn:microsoft.com/office/officeart/2005/8/layout/cycle8"/>
    <dgm:cxn modelId="{136F96C2-6A6A-4199-BA4A-4F5EAB0AF1E1}" type="presParOf" srcId="{A7FF0514-F989-4978-8C37-806D74D31A27}" destId="{542C0C94-DC94-4DDF-B2CF-3D33908BAC21}" srcOrd="19" destOrd="0" presId="urn:microsoft.com/office/officeart/2005/8/layout/cycle8"/>
    <dgm:cxn modelId="{1DE1D147-DE70-49C2-8E62-BB4F831DA598}" type="presParOf" srcId="{A7FF0514-F989-4978-8C37-806D74D31A27}" destId="{2D351C5C-6780-4E26-95A3-583A993EEB6B}" srcOrd="20" destOrd="0" presId="urn:microsoft.com/office/officeart/2005/8/layout/cycle8"/>
    <dgm:cxn modelId="{66BB405E-2B43-4836-8385-496330B45852}" type="presParOf" srcId="{A7FF0514-F989-4978-8C37-806D74D31A27}" destId="{A7D930A7-2768-4411-BDA5-34D035AC9685}" srcOrd="21" destOrd="0" presId="urn:microsoft.com/office/officeart/2005/8/layout/cycle8"/>
    <dgm:cxn modelId="{775852EF-31E5-4907-979E-83D7EFCDBD8B}" type="presParOf" srcId="{A7FF0514-F989-4978-8C37-806D74D31A27}" destId="{EAB98087-1D3A-4B88-8302-66333B4D3C89}" srcOrd="22" destOrd="0" presId="urn:microsoft.com/office/officeart/2005/8/layout/cycle8"/>
    <dgm:cxn modelId="{9BE9FC4E-BE09-4739-A4B5-9693047FBE5C}" type="presParOf" srcId="{A7FF0514-F989-4978-8C37-806D74D31A27}" destId="{DC72C4D3-E087-4AB7-8947-AC59F25F9C54}" srcOrd="23" destOrd="0" presId="urn:microsoft.com/office/officeart/2005/8/layout/cycle8"/>
    <dgm:cxn modelId="{7D8BE3EF-3D0C-4303-ADDA-C9D03BF39C15}" type="presParOf" srcId="{A7FF0514-F989-4978-8C37-806D74D31A27}" destId="{B170E5AB-FE18-475D-B569-F7AA3A50A875}" srcOrd="24" destOrd="0" presId="urn:microsoft.com/office/officeart/2005/8/layout/cycle8"/>
    <dgm:cxn modelId="{6AF0CD65-3469-46DF-92E4-167B503734EA}" type="presParOf" srcId="{A7FF0514-F989-4978-8C37-806D74D31A27}" destId="{ADB1ECA9-810E-42B2-AB1A-DF020A242F18}" srcOrd="25" destOrd="0" presId="urn:microsoft.com/office/officeart/2005/8/layout/cycle8"/>
    <dgm:cxn modelId="{96BE517A-E79E-488B-A7FA-0A288E543541}" type="presParOf" srcId="{A7FF0514-F989-4978-8C37-806D74D31A27}" destId="{2B7FECD7-27F8-4654-A879-0F0257B69044}" srcOrd="26" destOrd="0" presId="urn:microsoft.com/office/officeart/2005/8/layout/cycle8"/>
    <dgm:cxn modelId="{DBCE862F-A02D-4B5C-BD33-36CDAFAA0DE3}" type="presParOf" srcId="{A7FF0514-F989-4978-8C37-806D74D31A27}" destId="{3C37E6B9-46A0-4749-8F0C-7820F4461CC5}" srcOrd="27" destOrd="0" presId="urn:microsoft.com/office/officeart/2005/8/layout/cycle8"/>
    <dgm:cxn modelId="{21DA2E95-C1BF-4C88-AE0A-747C51634519}" type="presParOf" srcId="{A7FF0514-F989-4978-8C37-806D74D31A27}" destId="{5AD2E4D6-89F0-4918-888E-CE36FD987BDE}" srcOrd="28" destOrd="0" presId="urn:microsoft.com/office/officeart/2005/8/layout/cycle8"/>
    <dgm:cxn modelId="{D279E44A-079A-47C7-A621-FE30A4ED959D}" type="presParOf" srcId="{A7FF0514-F989-4978-8C37-806D74D31A27}" destId="{EF3D7A58-32E9-4366-8D8C-FD6D64D88D71}" srcOrd="29" destOrd="0" presId="urn:microsoft.com/office/officeart/2005/8/layout/cycle8"/>
    <dgm:cxn modelId="{E98B4D60-6829-4BCE-897E-B7C88162FE85}" type="presParOf" srcId="{A7FF0514-F989-4978-8C37-806D74D31A27}" destId="{93EC1899-A0AB-46CA-A215-27831F39CA67}" srcOrd="30" destOrd="0" presId="urn:microsoft.com/office/officeart/2005/8/layout/cycle8"/>
    <dgm:cxn modelId="{34DB2E43-B0F4-48D6-A03B-325181CF7E93}" type="presParOf" srcId="{A7FF0514-F989-4978-8C37-806D74D31A27}" destId="{F93B617E-08CB-4564-9A30-4A1D57455FDB}" srcOrd="31" destOrd="0" presId="urn:microsoft.com/office/officeart/2005/8/layout/cycle8"/>
    <dgm:cxn modelId="{5BCDA808-BEC4-48E1-B51A-DB6C034776E8}" type="presParOf" srcId="{A7FF0514-F989-4978-8C37-806D74D31A27}" destId="{F1023450-15BC-4172-A59F-E7FAE2E99537}" srcOrd="32" destOrd="0" presId="urn:microsoft.com/office/officeart/2005/8/layout/cycle8"/>
    <dgm:cxn modelId="{0E3107D5-9E51-4F72-8B4F-D64F29FCB442}" type="presParOf" srcId="{A7FF0514-F989-4978-8C37-806D74D31A27}" destId="{42DDF3FD-FBDA-444D-8D2E-7F04093B2DDF}" srcOrd="33" destOrd="0" presId="urn:microsoft.com/office/officeart/2005/8/layout/cycle8"/>
    <dgm:cxn modelId="{0D98B356-7113-4992-A79F-6903BF00EBE5}" type="presParOf" srcId="{A7FF0514-F989-4978-8C37-806D74D31A27}" destId="{290CA786-DE2C-409D-9C13-8170F2AC9C1F}" srcOrd="3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672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66725"/>
          </a:xfrm>
          <a:prstGeom prst="rect">
            <a:avLst/>
          </a:prstGeom>
        </p:spPr>
        <p:txBody>
          <a:bodyPr vert="horz" lIns="91440" tIns="45720" rIns="91440" bIns="45720" rtlCol="0"/>
          <a:lstStyle>
            <a:lvl1pPr algn="r">
              <a:defRPr sz="1200"/>
            </a:lvl1pPr>
          </a:lstStyle>
          <a:p>
            <a:fld id="{DF3D2A29-1857-4D55-9D70-C21A8CB2798C}" type="datetimeFigureOut">
              <a:rPr lang="en-GB" smtClean="0"/>
              <a:t>03/12/2015</a:t>
            </a:fld>
            <a:endParaRPr lang="en-GB"/>
          </a:p>
        </p:txBody>
      </p:sp>
      <p:sp>
        <p:nvSpPr>
          <p:cNvPr id="4" name="Slide Image Placeholder 3"/>
          <p:cNvSpPr>
            <a:spLocks noGrp="1" noRot="1" noChangeAspect="1"/>
          </p:cNvSpPr>
          <p:nvPr>
            <p:ph type="sldImg" idx="2"/>
          </p:nvPr>
        </p:nvSpPr>
        <p:spPr>
          <a:xfrm>
            <a:off x="654050" y="1162050"/>
            <a:ext cx="5575300" cy="31369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473575"/>
            <a:ext cx="55054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675"/>
            <a:ext cx="2982913" cy="46672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8829675"/>
            <a:ext cx="2982912" cy="466725"/>
          </a:xfrm>
          <a:prstGeom prst="rect">
            <a:avLst/>
          </a:prstGeom>
        </p:spPr>
        <p:txBody>
          <a:bodyPr vert="horz" lIns="91440" tIns="45720" rIns="91440" bIns="45720" rtlCol="0" anchor="b"/>
          <a:lstStyle>
            <a:lvl1pPr algn="r">
              <a:defRPr sz="1200"/>
            </a:lvl1pPr>
          </a:lstStyle>
          <a:p>
            <a:fld id="{301975EB-D983-4F28-8461-8C1C9CEA66C5}" type="slidenum">
              <a:rPr lang="en-GB" smtClean="0"/>
              <a:t>‹#›</a:t>
            </a:fld>
            <a:endParaRPr lang="en-GB"/>
          </a:p>
        </p:txBody>
      </p:sp>
    </p:spTree>
    <p:extLst>
      <p:ext uri="{BB962C8B-B14F-4D97-AF65-F5344CB8AC3E}">
        <p14:creationId xmlns:p14="http://schemas.microsoft.com/office/powerpoint/2010/main" val="778591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r>
              <a:rPr lang="en-US" smtClean="0"/>
              <a:t>2015</a:t>
            </a:r>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n-US" smtClean="0"/>
              <a:t>NIGERIAN COMMUNICATIONS COMMISSION © </a:t>
            </a:r>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2015</a:t>
            </a:r>
            <a:endParaRPr lang="en-US" dirty="0"/>
          </a:p>
        </p:txBody>
      </p:sp>
      <p:sp>
        <p:nvSpPr>
          <p:cNvPr id="5" name="Footer Placeholder 4"/>
          <p:cNvSpPr>
            <a:spLocks noGrp="1"/>
          </p:cNvSpPr>
          <p:nvPr>
            <p:ph type="ftr" sz="quarter" idx="11"/>
          </p:nvPr>
        </p:nvSpPr>
        <p:spPr/>
        <p:txBody>
          <a:bodyPr/>
          <a:lstStyle/>
          <a:p>
            <a:r>
              <a:rPr lang="en-US" smtClean="0"/>
              <a:t>NIGERIAN COMMUNICATIONS COMMISSION ©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r>
              <a:rPr lang="en-US" smtClean="0"/>
              <a:t>2015</a:t>
            </a:r>
            <a:endParaRPr lang="en-US" dirty="0"/>
          </a:p>
        </p:txBody>
      </p:sp>
      <p:sp>
        <p:nvSpPr>
          <p:cNvPr id="5" name="Footer Placeholder 4"/>
          <p:cNvSpPr>
            <a:spLocks noGrp="1"/>
          </p:cNvSpPr>
          <p:nvPr>
            <p:ph type="ftr" sz="quarter" idx="11"/>
          </p:nvPr>
        </p:nvSpPr>
        <p:spPr>
          <a:xfrm>
            <a:off x="774923" y="5951811"/>
            <a:ext cx="7896279" cy="365125"/>
          </a:xfrm>
        </p:spPr>
        <p:txBody>
          <a:bodyPr/>
          <a:lstStyle/>
          <a:p>
            <a:r>
              <a:rPr lang="en-US" smtClean="0"/>
              <a:t>NIGERIAN COMMUNICATIONS COMMISSION © </a:t>
            </a:r>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762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06400" y="1066800"/>
            <a:ext cx="11480800" cy="5334000"/>
          </a:xfrm>
        </p:spPr>
        <p:txBody>
          <a:bodyPr/>
          <a:lstStyle/>
          <a:p>
            <a:pPr lvl="0"/>
            <a:endParaRPr lang="en-US" noProof="0" smtClean="0"/>
          </a:p>
        </p:txBody>
      </p:sp>
    </p:spTree>
    <p:extLst>
      <p:ext uri="{BB962C8B-B14F-4D97-AF65-F5344CB8AC3E}">
        <p14:creationId xmlns:p14="http://schemas.microsoft.com/office/powerpoint/2010/main" val="3552447138"/>
      </p:ext>
    </p:extLst>
  </p:cSld>
  <p:clrMapOvr>
    <a:masterClrMapping/>
  </p:clrMapOvr>
  <p:transition>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636773" y="6585735"/>
            <a:ext cx="2844799" cy="231368"/>
          </a:xfrm>
        </p:spPr>
        <p:txBody>
          <a:bodyPr/>
          <a:lstStyle>
            <a:lvl1pPr algn="l">
              <a:defRPr b="1">
                <a:solidFill>
                  <a:schemeClr val="accent1">
                    <a:lumMod val="75000"/>
                    <a:lumOff val="25000"/>
                  </a:schemeClr>
                </a:solidFill>
              </a:defRPr>
            </a:lvl1pPr>
          </a:lstStyle>
          <a:p>
            <a:r>
              <a:rPr lang="en-US" smtClean="0"/>
              <a:t>2015</a:t>
            </a:r>
            <a:endParaRPr lang="en-US" dirty="0"/>
          </a:p>
        </p:txBody>
      </p:sp>
      <p:sp>
        <p:nvSpPr>
          <p:cNvPr id="5" name="Footer Placeholder 4"/>
          <p:cNvSpPr>
            <a:spLocks noGrp="1"/>
          </p:cNvSpPr>
          <p:nvPr>
            <p:ph type="ftr" sz="quarter" idx="11"/>
          </p:nvPr>
        </p:nvSpPr>
        <p:spPr>
          <a:xfrm>
            <a:off x="581192" y="6585735"/>
            <a:ext cx="6917210" cy="234242"/>
          </a:xfrm>
        </p:spPr>
        <p:txBody>
          <a:bodyPr/>
          <a:lstStyle>
            <a:lvl1pPr>
              <a:defRPr b="1">
                <a:solidFill>
                  <a:schemeClr val="accent1">
                    <a:lumMod val="75000"/>
                    <a:lumOff val="25000"/>
                  </a:schemeClr>
                </a:solidFill>
              </a:defRPr>
            </a:lvl1pPr>
          </a:lstStyle>
          <a:p>
            <a:pPr algn="ctr"/>
            <a:r>
              <a:rPr lang="en-US" dirty="0" smtClean="0"/>
              <a:t>NIGERIAN COMMUNICATIONS COMMISSION © </a:t>
            </a:r>
            <a:endParaRPr lang="en-US" dirty="0"/>
          </a:p>
        </p:txBody>
      </p:sp>
      <p:sp>
        <p:nvSpPr>
          <p:cNvPr id="6" name="Slide Number Placeholder 5"/>
          <p:cNvSpPr>
            <a:spLocks noGrp="1"/>
          </p:cNvSpPr>
          <p:nvPr>
            <p:ph type="sldNum" sz="quarter" idx="12"/>
          </p:nvPr>
        </p:nvSpPr>
        <p:spPr>
          <a:xfrm>
            <a:off x="11084553" y="6585735"/>
            <a:ext cx="1052508" cy="269391"/>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pic>
        <p:nvPicPr>
          <p:cNvPr id="8" name="Picture 7"/>
          <p:cNvPicPr>
            <a:picLocks noChangeAspect="1"/>
          </p:cNvPicPr>
          <p:nvPr userDrawn="1"/>
        </p:nvPicPr>
        <p:blipFill>
          <a:blip r:embed="rId2"/>
          <a:stretch>
            <a:fillRect/>
          </a:stretch>
        </p:blipFill>
        <p:spPr>
          <a:xfrm>
            <a:off x="10637099" y="716580"/>
            <a:ext cx="973708" cy="492476"/>
          </a:xfrm>
          <a:prstGeom prst="rect">
            <a:avLst/>
          </a:prstGeom>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r>
              <a:rPr lang="en-US" smtClean="0"/>
              <a:t>2015</a:t>
            </a:r>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US" smtClean="0"/>
              <a:t>NIGERIAN COMMUNICATIONS COMMISSION © </a:t>
            </a:r>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2015</a:t>
            </a:r>
            <a:endParaRPr lang="en-US" dirty="0"/>
          </a:p>
        </p:txBody>
      </p:sp>
      <p:sp>
        <p:nvSpPr>
          <p:cNvPr id="8" name="Footer Placeholder 7"/>
          <p:cNvSpPr>
            <a:spLocks noGrp="1"/>
          </p:cNvSpPr>
          <p:nvPr>
            <p:ph type="ftr" sz="quarter" idx="11"/>
          </p:nvPr>
        </p:nvSpPr>
        <p:spPr/>
        <p:txBody>
          <a:bodyPr/>
          <a:lstStyle/>
          <a:p>
            <a:r>
              <a:rPr lang="en-US" smtClean="0"/>
              <a:t>NIGERIAN COMMUNICATIONS COMMISSION ©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2015</a:t>
            </a:r>
            <a:endParaRPr lang="en-US" dirty="0"/>
          </a:p>
        </p:txBody>
      </p:sp>
      <p:sp>
        <p:nvSpPr>
          <p:cNvPr id="4" name="Footer Placeholder 3"/>
          <p:cNvSpPr>
            <a:spLocks noGrp="1"/>
          </p:cNvSpPr>
          <p:nvPr>
            <p:ph type="ftr" sz="quarter" idx="11"/>
          </p:nvPr>
        </p:nvSpPr>
        <p:spPr/>
        <p:txBody>
          <a:bodyPr/>
          <a:lstStyle/>
          <a:p>
            <a:r>
              <a:rPr lang="en-US" smtClean="0"/>
              <a:t>NIGERIAN COMMUNICATIONS COMMISSION ©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2015</a:t>
            </a:r>
            <a:endParaRPr lang="en-US" dirty="0"/>
          </a:p>
        </p:txBody>
      </p:sp>
      <p:sp>
        <p:nvSpPr>
          <p:cNvPr id="3" name="Footer Placeholder 2"/>
          <p:cNvSpPr>
            <a:spLocks noGrp="1"/>
          </p:cNvSpPr>
          <p:nvPr>
            <p:ph type="ftr" sz="quarter" idx="11"/>
          </p:nvPr>
        </p:nvSpPr>
        <p:spPr/>
        <p:txBody>
          <a:bodyPr/>
          <a:lstStyle/>
          <a:p>
            <a:r>
              <a:rPr lang="en-US" smtClean="0"/>
              <a:t>NIGERIAN COMMUNICATIONS COMMISSION © </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r>
              <a:rPr lang="en-US" smtClean="0"/>
              <a:t>2015</a:t>
            </a:r>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en-US" smtClean="0"/>
              <a:t>NIGERIAN COMMUNICATIONS COMMISSION © </a:t>
            </a:r>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r>
              <a:rPr lang="en-US" smtClean="0"/>
              <a:t>2015</a:t>
            </a:r>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r>
              <a:rPr lang="en-US" smtClean="0"/>
              <a:t>NIGERIAN COMMUNICATIONS COMMISSION © </a:t>
            </a:r>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hyperlink" Target="http://www.uspf.gov.ng/" TargetMode="External"/><Relationship Id="rId2" Type="http://schemas.openxmlformats.org/officeDocument/2006/relationships/hyperlink" Target="http://www.ncc.gov.ng/" TargetMode="Externa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2750127" y="782782"/>
            <a:ext cx="6096000" cy="1827212"/>
          </a:xfrm>
        </p:spPr>
        <p:txBody>
          <a:bodyPr>
            <a:normAutofit/>
          </a:bodyPr>
          <a:lstStyle/>
          <a:p>
            <a:pPr algn="ctr"/>
            <a:r>
              <a:rPr lang="en-GB" sz="2400" dirty="0">
                <a:solidFill>
                  <a:srgbClr val="C00000"/>
                </a:solidFill>
                <a:latin typeface="Algerian" panose="04020705040A02060702" pitchFamily="82" charset="0"/>
              </a:rPr>
              <a:t>A Presentation </a:t>
            </a:r>
            <a:r>
              <a:rPr lang="en-GB" sz="2400" dirty="0" smtClean="0">
                <a:solidFill>
                  <a:srgbClr val="C00000"/>
                </a:solidFill>
                <a:latin typeface="Algerian" panose="04020705040A02060702" pitchFamily="82" charset="0"/>
              </a:rPr>
              <a:t>to the</a:t>
            </a:r>
            <a:r>
              <a:rPr lang="en-GB" sz="2400" dirty="0">
                <a:solidFill>
                  <a:srgbClr val="C00000"/>
                </a:solidFill>
                <a:latin typeface="Algerian" panose="04020705040A02060702" pitchFamily="82" charset="0"/>
              </a:rPr>
              <a:t/>
            </a:r>
            <a:br>
              <a:rPr lang="en-GB" sz="2400" dirty="0">
                <a:solidFill>
                  <a:srgbClr val="C00000"/>
                </a:solidFill>
                <a:latin typeface="Algerian" panose="04020705040A02060702" pitchFamily="82" charset="0"/>
              </a:rPr>
            </a:br>
            <a:r>
              <a:rPr lang="en-GB" sz="2400" dirty="0">
                <a:solidFill>
                  <a:srgbClr val="C00000"/>
                </a:solidFill>
                <a:latin typeface="Algerian" panose="04020705040A02060702" pitchFamily="82" charset="0"/>
              </a:rPr>
              <a:t>senate committee on Communication </a:t>
            </a:r>
            <a:r>
              <a:rPr lang="en-GB" sz="2400" dirty="0" smtClean="0">
                <a:solidFill>
                  <a:srgbClr val="C00000"/>
                </a:solidFill>
                <a:latin typeface="Algerian" panose="04020705040A02060702" pitchFamily="82" charset="0"/>
              </a:rPr>
              <a:t>on the ACTIVITES </a:t>
            </a:r>
            <a:r>
              <a:rPr lang="en-GB" sz="2400" dirty="0">
                <a:solidFill>
                  <a:srgbClr val="C00000"/>
                </a:solidFill>
                <a:latin typeface="Algerian" panose="04020705040A02060702" pitchFamily="82" charset="0"/>
              </a:rPr>
              <a:t>OF </a:t>
            </a:r>
            <a:br>
              <a:rPr lang="en-GB" sz="2400" dirty="0">
                <a:solidFill>
                  <a:srgbClr val="C00000"/>
                </a:solidFill>
                <a:latin typeface="Algerian" panose="04020705040A02060702" pitchFamily="82" charset="0"/>
              </a:rPr>
            </a:br>
            <a:r>
              <a:rPr lang="en-GB" sz="2400" dirty="0">
                <a:solidFill>
                  <a:srgbClr val="C00000"/>
                </a:solidFill>
                <a:latin typeface="Algerian" panose="04020705040A02060702" pitchFamily="82" charset="0"/>
              </a:rPr>
              <a:t>Nigerian communications Commission</a:t>
            </a:r>
            <a:endParaRPr lang="en-US" sz="2800" dirty="0">
              <a:solidFill>
                <a:srgbClr val="C00000"/>
              </a:solidFill>
            </a:endParaRPr>
          </a:p>
        </p:txBody>
      </p:sp>
      <p:sp>
        <p:nvSpPr>
          <p:cNvPr id="16387" name="Rectangle 3"/>
          <p:cNvSpPr>
            <a:spLocks noGrp="1" noChangeArrowheads="1"/>
          </p:cNvSpPr>
          <p:nvPr>
            <p:ph type="subTitle" idx="1"/>
          </p:nvPr>
        </p:nvSpPr>
        <p:spPr>
          <a:xfrm>
            <a:off x="3771900" y="4807527"/>
            <a:ext cx="4572000" cy="1097280"/>
          </a:xfrm>
        </p:spPr>
        <p:txBody>
          <a:bodyPr anchor="ctr">
            <a:normAutofit fontScale="92500" lnSpcReduction="10000"/>
          </a:bodyPr>
          <a:lstStyle/>
          <a:p>
            <a:pPr algn="ctr">
              <a:spcBef>
                <a:spcPts val="0"/>
              </a:spcBef>
            </a:pPr>
            <a:r>
              <a:rPr lang="en-US" sz="1400" b="1" i="1" dirty="0">
                <a:solidFill>
                  <a:srgbClr val="FFFF00"/>
                </a:solidFill>
              </a:rPr>
              <a:t>Executive Vice Chairman/Chief Executive Officer</a:t>
            </a:r>
          </a:p>
          <a:p>
            <a:pPr algn="ctr">
              <a:spcBef>
                <a:spcPts val="0"/>
              </a:spcBef>
            </a:pPr>
            <a:r>
              <a:rPr lang="en-US" sz="1400" b="1" i="1" dirty="0">
                <a:solidFill>
                  <a:srgbClr val="FFFF00"/>
                </a:solidFill>
              </a:rPr>
              <a:t>Nigerian Communications Commission </a:t>
            </a:r>
          </a:p>
          <a:p>
            <a:pPr algn="ctr">
              <a:spcBef>
                <a:spcPts val="0"/>
              </a:spcBef>
            </a:pPr>
            <a:r>
              <a:rPr lang="en-US" sz="1400" b="1" i="1" dirty="0">
                <a:solidFill>
                  <a:srgbClr val="FFFF00"/>
                </a:solidFill>
              </a:rPr>
              <a:t>PROF. UMAR GARBA DANBATTA (FNSE)</a:t>
            </a:r>
          </a:p>
          <a:p>
            <a:pPr algn="ctr">
              <a:spcBef>
                <a:spcPts val="0"/>
              </a:spcBef>
            </a:pPr>
            <a:r>
              <a:rPr lang="en-US" sz="1400" b="1" i="1" dirty="0">
                <a:solidFill>
                  <a:srgbClr val="FFFF00"/>
                </a:solidFill>
              </a:rPr>
              <a:t>Date: December 2015</a:t>
            </a:r>
          </a:p>
        </p:txBody>
      </p:sp>
      <p:pic>
        <p:nvPicPr>
          <p:cNvPr id="5" name="Picture 3" descr="ncclogo_new"/>
          <p:cNvPicPr>
            <a:picLocks noChangeAspect="1" noChangeArrowheads="1"/>
          </p:cNvPicPr>
          <p:nvPr/>
        </p:nvPicPr>
        <p:blipFill>
          <a:blip r:embed="rId2" cstate="print"/>
          <a:srcRect/>
          <a:stretch>
            <a:fillRect/>
          </a:stretch>
        </p:blipFill>
        <p:spPr bwMode="auto">
          <a:xfrm>
            <a:off x="4613565" y="3289659"/>
            <a:ext cx="2639290" cy="1334295"/>
          </a:xfrm>
          <a:prstGeom prst="rect">
            <a:avLst/>
          </a:prstGeom>
          <a:noFill/>
        </p:spPr>
      </p:pic>
    </p:spTree>
    <p:extLst>
      <p:ext uri="{BB962C8B-B14F-4D97-AF65-F5344CB8AC3E}">
        <p14:creationId xmlns:p14="http://schemas.microsoft.com/office/powerpoint/2010/main" val="19229046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417" y="795674"/>
            <a:ext cx="11174390" cy="1013800"/>
          </a:xfrm>
        </p:spPr>
        <p:txBody>
          <a:bodyPr>
            <a:normAutofit fontScale="90000"/>
          </a:bodyPr>
          <a:lstStyle/>
          <a:p>
            <a:r>
              <a:rPr lang="en-US" sz="4000" dirty="0" smtClean="0">
                <a:latin typeface="Algerian" panose="04020705040A02060702" pitchFamily="82" charset="0"/>
              </a:rPr>
              <a:t>Quality of service (</a:t>
            </a:r>
            <a:r>
              <a:rPr lang="en-US" sz="4000" dirty="0" err="1" smtClean="0">
                <a:latin typeface="Algerian" panose="04020705040A02060702" pitchFamily="82" charset="0"/>
              </a:rPr>
              <a:t>qos</a:t>
            </a:r>
            <a:r>
              <a:rPr lang="en-US" sz="4000" dirty="0" smtClean="0">
                <a:latin typeface="Algerian" panose="04020705040A02060702" pitchFamily="82" charset="0"/>
              </a:rPr>
              <a:t>) improvement </a:t>
            </a:r>
            <a:r>
              <a:rPr lang="en-US" sz="4000" dirty="0" err="1" smtClean="0">
                <a:latin typeface="Algerian" panose="04020705040A02060702" pitchFamily="82" charset="0"/>
              </a:rPr>
              <a:t>Metrix</a:t>
            </a:r>
            <a:endParaRPr lang="en-US" sz="4000" dirty="0">
              <a:latin typeface="Algerian" panose="04020705040A02060702" pitchFamily="82"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227939489"/>
              </p:ext>
            </p:extLst>
          </p:nvPr>
        </p:nvGraphicFramePr>
        <p:xfrm>
          <a:off x="446809" y="1859253"/>
          <a:ext cx="11263746" cy="4603892"/>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D57F1E4F-1CFF-5643-939E-217C01CDF565}" type="slidenum">
              <a:rPr lang="en-US" smtClean="0"/>
              <a:pPr/>
              <a:t>10</a:t>
            </a:fld>
            <a:endParaRPr lang="en-US" dirty="0"/>
          </a:p>
        </p:txBody>
      </p:sp>
      <p:sp>
        <p:nvSpPr>
          <p:cNvPr id="4" name="Date Placeholder 3"/>
          <p:cNvSpPr>
            <a:spLocks noGrp="1"/>
          </p:cNvSpPr>
          <p:nvPr>
            <p:ph type="dt" sz="half" idx="10"/>
          </p:nvPr>
        </p:nvSpPr>
        <p:spPr/>
        <p:txBody>
          <a:bodyPr/>
          <a:lstStyle/>
          <a:p>
            <a:r>
              <a:rPr lang="en-US" smtClean="0"/>
              <a:t>2015</a:t>
            </a:r>
            <a:endParaRPr lang="en-US" dirty="0"/>
          </a:p>
        </p:txBody>
      </p:sp>
      <p:sp>
        <p:nvSpPr>
          <p:cNvPr id="5" name="Footer Placeholder 4"/>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22164692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3454"/>
            <a:ext cx="9923317" cy="1188027"/>
          </a:xfrm>
        </p:spPr>
        <p:txBody>
          <a:bodyPr>
            <a:noAutofit/>
          </a:bodyPr>
          <a:lstStyle/>
          <a:p>
            <a:r>
              <a:rPr lang="en-US" sz="3600" dirty="0">
                <a:latin typeface="Algerian" panose="04020705040A02060702" pitchFamily="82" charset="0"/>
              </a:rPr>
              <a:t>Membership of statutory Committees /International Bodies</a:t>
            </a:r>
          </a:p>
        </p:txBody>
      </p:sp>
      <p:sp>
        <p:nvSpPr>
          <p:cNvPr id="3" name="Content Placeholder 2"/>
          <p:cNvSpPr>
            <a:spLocks noGrp="1"/>
          </p:cNvSpPr>
          <p:nvPr>
            <p:ph idx="1"/>
          </p:nvPr>
        </p:nvSpPr>
        <p:spPr>
          <a:xfrm>
            <a:off x="457200" y="2077465"/>
            <a:ext cx="11274136" cy="3967943"/>
          </a:xfrm>
        </p:spPr>
        <p:txBody>
          <a:bodyPr>
            <a:normAutofit lnSpcReduction="10000"/>
          </a:bodyPr>
          <a:lstStyle/>
          <a:p>
            <a:pPr marL="0" indent="0" algn="just">
              <a:buNone/>
            </a:pPr>
            <a:endParaRPr lang="en-US" sz="2000" dirty="0"/>
          </a:p>
          <a:p>
            <a:pPr marL="0" indent="0" algn="just">
              <a:buNone/>
            </a:pPr>
            <a:r>
              <a:rPr lang="en-US" sz="2400" dirty="0"/>
              <a:t>To maintain Nigeria’s position as a leader in the Global ICT Community and to ensure steady flow of Foreign Direct Investment (FDI) a number of partnerships are maintained</a:t>
            </a:r>
            <a:r>
              <a:rPr lang="en-US" sz="2400" dirty="0" smtClean="0"/>
              <a:t>:</a:t>
            </a:r>
          </a:p>
          <a:p>
            <a:pPr marL="0" indent="0" algn="just">
              <a:buNone/>
            </a:pPr>
            <a:endParaRPr lang="en-US" sz="2400" dirty="0" smtClean="0"/>
          </a:p>
          <a:p>
            <a:pPr algn="just">
              <a:buFont typeface="+mj-lt"/>
              <a:buAutoNum type="arabicPeriod"/>
            </a:pPr>
            <a:r>
              <a:rPr lang="en-US" sz="2400" b="1" i="1" dirty="0" smtClean="0"/>
              <a:t>ITU </a:t>
            </a:r>
            <a:r>
              <a:rPr lang="en-US" sz="2400" b="1" i="1" dirty="0"/>
              <a:t>(International Telecommunications Union)</a:t>
            </a:r>
          </a:p>
          <a:p>
            <a:pPr algn="just">
              <a:buFont typeface="+mj-lt"/>
              <a:buAutoNum type="arabicPeriod"/>
            </a:pPr>
            <a:r>
              <a:rPr lang="en-US" sz="2400" b="1" i="1" dirty="0"/>
              <a:t>Commonwealth Telecommunications </a:t>
            </a:r>
            <a:r>
              <a:rPr lang="en-US" sz="2400" b="1" i="1" dirty="0" err="1"/>
              <a:t>Organisation</a:t>
            </a:r>
            <a:r>
              <a:rPr lang="en-US" sz="2400" b="1" i="1" dirty="0"/>
              <a:t> (CTO)</a:t>
            </a:r>
          </a:p>
          <a:p>
            <a:pPr algn="just">
              <a:buFont typeface="+mj-lt"/>
              <a:buAutoNum type="arabicPeriod"/>
            </a:pPr>
            <a:r>
              <a:rPr lang="en-US" sz="2800" b="1" dirty="0"/>
              <a:t>African</a:t>
            </a:r>
            <a:r>
              <a:rPr lang="en-US" sz="2400" b="1" dirty="0"/>
              <a:t> Telecommunications Union (ATU) </a:t>
            </a:r>
          </a:p>
          <a:p>
            <a:pPr algn="just">
              <a:buFont typeface="+mj-lt"/>
              <a:buAutoNum type="arabicPeriod"/>
            </a:pPr>
            <a:r>
              <a:rPr lang="en-US" sz="2400" b="1" i="1" dirty="0"/>
              <a:t>West African Telecommunications Assembly (WATRA) </a:t>
            </a:r>
            <a:endParaRPr lang="en-US" b="1" i="1" dirty="0"/>
          </a:p>
          <a:p>
            <a:pPr algn="just">
              <a:buAutoNum type="arabicPeriod"/>
            </a:pPr>
            <a:endParaRPr lang="en-US" b="1" i="1" dirty="0" smtClean="0"/>
          </a:p>
          <a:p>
            <a:pPr marL="0" lvl="1"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11</a:t>
            </a:fld>
            <a:endParaRPr lang="en-US" dirty="0"/>
          </a:p>
        </p:txBody>
      </p:sp>
      <p:sp>
        <p:nvSpPr>
          <p:cNvPr id="5" name="Date Placeholder 4"/>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31131974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027" y="747362"/>
            <a:ext cx="10658526" cy="1080654"/>
          </a:xfrm>
        </p:spPr>
        <p:txBody>
          <a:bodyPr>
            <a:noAutofit/>
          </a:bodyPr>
          <a:lstStyle/>
          <a:p>
            <a:r>
              <a:rPr lang="en-US" sz="3600" b="1" dirty="0">
                <a:latin typeface="Algerian" panose="04020705040A02060702" pitchFamily="82" charset="0"/>
              </a:rPr>
              <a:t>INTERNATIONAL ICT RECOGNITION FOR NIGERIA</a:t>
            </a:r>
          </a:p>
        </p:txBody>
      </p:sp>
      <p:sp>
        <p:nvSpPr>
          <p:cNvPr id="3" name="Content Placeholder 2"/>
          <p:cNvSpPr>
            <a:spLocks noGrp="1"/>
          </p:cNvSpPr>
          <p:nvPr>
            <p:ph idx="1"/>
          </p:nvPr>
        </p:nvSpPr>
        <p:spPr>
          <a:xfrm>
            <a:off x="426027" y="2057400"/>
            <a:ext cx="11305309" cy="4298951"/>
          </a:xfrm>
        </p:spPr>
        <p:txBody>
          <a:bodyPr>
            <a:normAutofit fontScale="85000" lnSpcReduction="20000"/>
          </a:bodyPr>
          <a:lstStyle/>
          <a:p>
            <a:pPr marL="0" indent="0">
              <a:buNone/>
            </a:pPr>
            <a:r>
              <a:rPr lang="en-US" sz="3300" dirty="0" smtClean="0">
                <a:ea typeface="Tahoma" panose="020B0604030504040204" pitchFamily="34" charset="0"/>
                <a:cs typeface="Tahoma" panose="020B0604030504040204" pitchFamily="34" charset="0"/>
              </a:rPr>
              <a:t>The </a:t>
            </a:r>
            <a:r>
              <a:rPr lang="en-US" sz="3300" dirty="0">
                <a:ea typeface="Tahoma" panose="020B0604030504040204" pitchFamily="34" charset="0"/>
                <a:cs typeface="Tahoma" panose="020B0604030504040204" pitchFamily="34" charset="0"/>
              </a:rPr>
              <a:t>nation has also received international recognition for the following</a:t>
            </a:r>
            <a:r>
              <a:rPr lang="en-US" sz="3300" dirty="0" smtClean="0">
                <a:ea typeface="Tahoma" panose="020B0604030504040204" pitchFamily="34" charset="0"/>
                <a:cs typeface="Tahoma" panose="020B0604030504040204" pitchFamily="34" charset="0"/>
              </a:rPr>
              <a:t>:</a:t>
            </a:r>
          </a:p>
          <a:p>
            <a:pPr marL="0" indent="0">
              <a:buNone/>
            </a:pPr>
            <a:endParaRPr lang="en-US" sz="3300" dirty="0">
              <a:ea typeface="Tahoma" panose="020B0604030504040204" pitchFamily="34" charset="0"/>
              <a:cs typeface="Tahoma" panose="020B0604030504040204" pitchFamily="34" charset="0"/>
            </a:endParaRPr>
          </a:p>
          <a:p>
            <a:r>
              <a:rPr lang="en-US" sz="2600" dirty="0">
                <a:ea typeface="Tahoma" panose="020B0604030504040204" pitchFamily="34" charset="0"/>
                <a:cs typeface="Tahoma" panose="020B0604030504040204" pitchFamily="34" charset="0"/>
              </a:rPr>
              <a:t>Child-On-Line </a:t>
            </a:r>
            <a:r>
              <a:rPr lang="en-US" sz="2600" dirty="0" err="1">
                <a:ea typeface="Tahoma" panose="020B0604030504040204" pitchFamily="34" charset="0"/>
                <a:cs typeface="Tahoma" panose="020B0604030504040204" pitchFamily="34" charset="0"/>
              </a:rPr>
              <a:t>Programme</a:t>
            </a:r>
            <a:endParaRPr lang="en-US" sz="2600" dirty="0">
              <a:ea typeface="Tahoma" panose="020B0604030504040204" pitchFamily="34" charset="0"/>
              <a:cs typeface="Tahoma" panose="020B0604030504040204" pitchFamily="34" charset="0"/>
            </a:endParaRPr>
          </a:p>
          <a:p>
            <a:r>
              <a:rPr lang="en-US" sz="2600" dirty="0">
                <a:ea typeface="Tahoma" panose="020B0604030504040204" pitchFamily="34" charset="0"/>
                <a:cs typeface="Tahoma" panose="020B0604030504040204" pitchFamily="34" charset="0"/>
              </a:rPr>
              <a:t>A Nigerian Mr. Shola Taylor, is currently the secretary General of Commonwealth Telecommunication </a:t>
            </a:r>
            <a:r>
              <a:rPr lang="en-US" sz="2600" dirty="0" err="1">
                <a:ea typeface="Tahoma" panose="020B0604030504040204" pitchFamily="34" charset="0"/>
                <a:cs typeface="Tahoma" panose="020B0604030504040204" pitchFamily="34" charset="0"/>
              </a:rPr>
              <a:t>Organisation</a:t>
            </a:r>
            <a:r>
              <a:rPr lang="en-US" sz="2600" dirty="0">
                <a:ea typeface="Tahoma" panose="020B0604030504040204" pitchFamily="34" charset="0"/>
                <a:cs typeface="Tahoma" panose="020B0604030504040204" pitchFamily="34" charset="0"/>
              </a:rPr>
              <a:t> (CTO)</a:t>
            </a:r>
          </a:p>
          <a:p>
            <a:r>
              <a:rPr lang="en-US" sz="2600" dirty="0"/>
              <a:t>ITU WTDC – Chairman Committee 4 ( ITU – D) working methods</a:t>
            </a:r>
            <a:endParaRPr lang="en-US" sz="2600" dirty="0">
              <a:ea typeface="Tahoma" panose="020B0604030504040204" pitchFamily="34" charset="0"/>
              <a:cs typeface="Tahoma" panose="020B0604030504040204" pitchFamily="34" charset="0"/>
            </a:endParaRPr>
          </a:p>
          <a:p>
            <a:pPr lvl="0"/>
            <a:r>
              <a:rPr lang="en-US" sz="2600" dirty="0"/>
              <a:t>ITU Council Member</a:t>
            </a:r>
          </a:p>
          <a:p>
            <a:pPr lvl="0"/>
            <a:r>
              <a:rPr lang="en-US" sz="2600" dirty="0"/>
              <a:t>ATU Council Member</a:t>
            </a:r>
          </a:p>
          <a:p>
            <a:pPr lvl="0"/>
            <a:r>
              <a:rPr lang="en-US" sz="2600" dirty="0"/>
              <a:t>WRC – Chairman </a:t>
            </a:r>
          </a:p>
          <a:p>
            <a:pPr lvl="0"/>
            <a:r>
              <a:rPr lang="en-US" sz="2600" dirty="0"/>
              <a:t>ITU – R Joint Task Group 4-5-6-7 </a:t>
            </a:r>
          </a:p>
          <a:p>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12</a:t>
            </a:fld>
            <a:endParaRPr lang="en-US" dirty="0"/>
          </a:p>
        </p:txBody>
      </p:sp>
      <p:sp>
        <p:nvSpPr>
          <p:cNvPr id="5" name="Date Placeholder 4"/>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10400312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514601" y="-76200"/>
            <a:ext cx="6589199" cy="1280890"/>
          </a:xfrm>
          <a:prstGeom prst="rect">
            <a:avLst/>
          </a:prstGeom>
        </p:spPr>
        <p:txBody>
          <a:bodyPr vert="horz" lIns="91440" tIns="45720" rIns="91440" bIns="45720" rtlCol="0" anchor="b">
            <a:norm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400" dirty="0">
              <a:latin typeface="Algerian" panose="04020705040A02060702" pitchFamily="82" charset="0"/>
            </a:endParaRPr>
          </a:p>
        </p:txBody>
      </p:sp>
      <p:sp>
        <p:nvSpPr>
          <p:cNvPr id="2" name="TextBox 1"/>
          <p:cNvSpPr txBox="1"/>
          <p:nvPr/>
        </p:nvSpPr>
        <p:spPr>
          <a:xfrm>
            <a:off x="997524" y="3387436"/>
            <a:ext cx="8946573" cy="2646878"/>
          </a:xfrm>
          <a:prstGeom prst="rect">
            <a:avLst/>
          </a:prstGeom>
          <a:noFill/>
        </p:spPr>
        <p:txBody>
          <a:bodyPr wrap="square" rtlCol="0">
            <a:spAutoFit/>
          </a:bodyPr>
          <a:lstStyle/>
          <a:p>
            <a:pPr marL="1143000" indent="-1143000" algn="ctr">
              <a:buFont typeface="Wingdings" panose="05000000000000000000" pitchFamily="2" charset="2"/>
              <a:buChar char="v"/>
            </a:pPr>
            <a:r>
              <a:rPr lang="en-US" sz="16600" dirty="0" smtClean="0">
                <a:solidFill>
                  <a:schemeClr val="bg1"/>
                </a:solidFill>
                <a:latin typeface="Algerian" panose="04020705040A02060702" pitchFamily="82" charset="0"/>
              </a:rPr>
              <a:t>USPF</a:t>
            </a:r>
            <a:endParaRPr lang="en-US" sz="16600" dirty="0">
              <a:solidFill>
                <a:schemeClr val="bg1"/>
              </a:solidFill>
              <a:latin typeface="Algerian" panose="04020705040A02060702" pitchFamily="82" charset="0"/>
            </a:endParaRPr>
          </a:p>
        </p:txBody>
      </p:sp>
    </p:spTree>
    <p:extLst>
      <p:ext uri="{BB962C8B-B14F-4D97-AF65-F5344CB8AC3E}">
        <p14:creationId xmlns:p14="http://schemas.microsoft.com/office/powerpoint/2010/main" val="42166598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63" y="997526"/>
            <a:ext cx="9144000" cy="762000"/>
          </a:xfrm>
        </p:spPr>
        <p:txBody>
          <a:bodyPr>
            <a:normAutofit fontScale="90000"/>
          </a:bodyPr>
          <a:lstStyle/>
          <a:p>
            <a:r>
              <a:rPr lang="en-US" dirty="0" smtClean="0">
                <a:solidFill>
                  <a:schemeClr val="tx1"/>
                </a:solidFill>
              </a:rPr>
              <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a:solidFill>
                  <a:schemeClr val="tx1"/>
                </a:solidFill>
              </a:rPr>
              <a:t/>
            </a:r>
            <a:br>
              <a:rPr lang="en-US" dirty="0">
                <a:solidFill>
                  <a:schemeClr val="tx1"/>
                </a:solidFill>
              </a:rPr>
            </a:br>
            <a:r>
              <a:rPr lang="en-US" sz="5300" dirty="0" smtClean="0">
                <a:latin typeface="Algerian" panose="04020705040A02060702" pitchFamily="82" charset="0"/>
              </a:rPr>
              <a:t>USPF – ENABLING LAWS</a:t>
            </a:r>
            <a:endParaRPr lang="en-US" dirty="0">
              <a:latin typeface="Algerian" panose="04020705040A02060702" pitchFamily="82" charset="0"/>
            </a:endParaRPr>
          </a:p>
        </p:txBody>
      </p:sp>
      <p:sp>
        <p:nvSpPr>
          <p:cNvPr id="3" name="Content Placeholder 2"/>
          <p:cNvSpPr>
            <a:spLocks noGrp="1"/>
          </p:cNvSpPr>
          <p:nvPr>
            <p:ph idx="1"/>
          </p:nvPr>
        </p:nvSpPr>
        <p:spPr>
          <a:xfrm>
            <a:off x="433563" y="2466109"/>
            <a:ext cx="11297773" cy="3913910"/>
          </a:xfrm>
        </p:spPr>
        <p:txBody>
          <a:bodyPr>
            <a:noAutofit/>
          </a:bodyPr>
          <a:lstStyle/>
          <a:p>
            <a:pPr marL="0" indent="0" algn="just" eaLnBrk="1" hangingPunct="1">
              <a:lnSpc>
                <a:spcPct val="80000"/>
              </a:lnSpc>
              <a:buNone/>
            </a:pPr>
            <a:endParaRPr lang="en-US" dirty="0">
              <a:latin typeface="Bell MT" panose="02020503060305020303" pitchFamily="18" charset="0"/>
            </a:endParaRPr>
          </a:p>
          <a:p>
            <a:pPr marL="0" lvl="1" indent="0" algn="just">
              <a:lnSpc>
                <a:spcPct val="80000"/>
              </a:lnSpc>
              <a:buNone/>
            </a:pPr>
            <a:r>
              <a:rPr lang="en-US" sz="1800" dirty="0" smtClean="0">
                <a:latin typeface="Bell MT" panose="02020503060305020303" pitchFamily="18" charset="0"/>
              </a:rPr>
              <a:t>The USPF was created by two enabling laws:</a:t>
            </a:r>
          </a:p>
          <a:p>
            <a:pPr marL="457200" lvl="1" indent="-457200" algn="just">
              <a:lnSpc>
                <a:spcPct val="80000"/>
              </a:lnSpc>
              <a:buFont typeface="+mj-lt"/>
              <a:buAutoNum type="arabicPeriod"/>
            </a:pPr>
            <a:r>
              <a:rPr lang="en-US" sz="1800" dirty="0" smtClean="0">
                <a:latin typeface="Bell MT" panose="02020503060305020303" pitchFamily="18" charset="0"/>
              </a:rPr>
              <a:t>The </a:t>
            </a:r>
            <a:r>
              <a:rPr lang="en-US" sz="1800" dirty="0">
                <a:latin typeface="Bell MT" panose="02020503060305020303" pitchFamily="18" charset="0"/>
              </a:rPr>
              <a:t>Nigerian Communications Act (NCA)No 19 of 2003.</a:t>
            </a:r>
          </a:p>
          <a:p>
            <a:pPr lvl="1" algn="just">
              <a:buFont typeface="Wingdings" pitchFamily="2" charset="2"/>
              <a:buChar char="q"/>
              <a:defRPr/>
            </a:pPr>
            <a:r>
              <a:rPr lang="en-GB" dirty="0">
                <a:latin typeface="Bell MT" panose="02020503060305020303" pitchFamily="18" charset="0"/>
                <a:ea typeface="ＭＳ Ｐゴシック" charset="-128"/>
              </a:rPr>
              <a:t>The NCA 2003 mandates the creation of the USPF and the Universal Service Provision Secretariat (USPS) within the Nigerian Communications Commission.</a:t>
            </a:r>
          </a:p>
          <a:p>
            <a:pPr marL="0" indent="0">
              <a:buNone/>
              <a:defRPr/>
            </a:pPr>
            <a:endParaRPr lang="en-GB" dirty="0">
              <a:latin typeface="Bell MT" panose="02020503060305020303" pitchFamily="18" charset="0"/>
              <a:ea typeface="ＭＳ Ｐゴシック" charset="-128"/>
            </a:endParaRPr>
          </a:p>
          <a:p>
            <a:pPr marL="342900" lvl="1" indent="-342900" algn="just">
              <a:buNone/>
              <a:defRPr/>
            </a:pPr>
            <a:r>
              <a:rPr lang="en-US" sz="1800" dirty="0">
                <a:latin typeface="Bell MT" panose="02020503060305020303" pitchFamily="18" charset="0"/>
              </a:rPr>
              <a:t>2. The Universal Access and Universal Service Regulation (2007 ) was promulgated to provide clarity to the provisions of NCA</a:t>
            </a:r>
          </a:p>
          <a:p>
            <a:pPr lvl="1">
              <a:buFont typeface="Wingdings" pitchFamily="2" charset="2"/>
              <a:buChar char="q"/>
              <a:defRPr/>
            </a:pPr>
            <a:r>
              <a:rPr lang="en-US" dirty="0">
                <a:latin typeface="Bell MT" panose="02020503060305020303" pitchFamily="18" charset="0"/>
                <a:ea typeface="ＭＳ Ｐゴシック" charset="-128"/>
              </a:rPr>
              <a:t>The Regulation stated that the ultimate objectives of Universal Access and Universal Service are to: </a:t>
            </a:r>
          </a:p>
          <a:p>
            <a:pPr lvl="1">
              <a:buFont typeface="Wingdings" pitchFamily="2" charset="2"/>
              <a:buChar char="q"/>
              <a:defRPr/>
            </a:pPr>
            <a:r>
              <a:rPr lang="en-US" dirty="0">
                <a:latin typeface="Bell MT" panose="02020503060305020303" pitchFamily="18" charset="0"/>
                <a:ea typeface="ＭＳ Ｐゴシック" charset="-128"/>
              </a:rPr>
              <a:t>promote  greater social equity and inclusion for the people of Nigeria; and</a:t>
            </a:r>
          </a:p>
          <a:p>
            <a:pPr lvl="1">
              <a:buFont typeface="Wingdings" pitchFamily="2" charset="2"/>
              <a:buChar char="q"/>
              <a:defRPr/>
            </a:pPr>
            <a:r>
              <a:rPr lang="en-US" dirty="0">
                <a:latin typeface="Bell MT" panose="02020503060305020303" pitchFamily="18" charset="0"/>
                <a:ea typeface="ＭＳ Ｐゴシック" charset="-128"/>
              </a:rPr>
              <a:t>Contribute to national economic, social and cultural development of Nigeria </a:t>
            </a:r>
          </a:p>
          <a:p>
            <a:pPr>
              <a:buFont typeface="Wingdings" pitchFamily="2" charset="2"/>
              <a:buChar char="q"/>
              <a:defRPr/>
            </a:pPr>
            <a:endParaRPr lang="en-GB" dirty="0">
              <a:latin typeface="Berlin Sans FB Demi" pitchFamily="34" charset="0"/>
              <a:ea typeface="ＭＳ Ｐゴシック" charset="-128"/>
            </a:endParaRPr>
          </a:p>
          <a:p>
            <a:pPr>
              <a:buNone/>
              <a:defRPr/>
            </a:pPr>
            <a:endParaRPr lang="en-GB" dirty="0">
              <a:latin typeface="Berlin Sans FB Demi" pitchFamily="34" charset="0"/>
              <a:ea typeface="ＭＳ Ｐゴシック" charset="-128"/>
            </a:endParaRPr>
          </a:p>
          <a:p>
            <a:pPr>
              <a:buNone/>
              <a:defRPr/>
            </a:pPr>
            <a:endParaRPr lang="en-US" sz="2000" dirty="0">
              <a:solidFill>
                <a:schemeClr val="accent2"/>
              </a:solidFill>
              <a:latin typeface="Berlin Sans FB Demi" pitchFamily="34" charset="0"/>
            </a:endParaRPr>
          </a:p>
          <a:p>
            <a:pPr algn="just" eaLnBrk="1" hangingPunct="1">
              <a:lnSpc>
                <a:spcPct val="80000"/>
              </a:lnSpc>
              <a:buNone/>
            </a:pPr>
            <a:endParaRPr lang="en-US" sz="2000" dirty="0">
              <a:latin typeface="Berlin Sans FB Demi" pitchFamily="34" charset="0"/>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14</a:t>
            </a:fld>
            <a:endParaRPr lang="en-US" dirty="0"/>
          </a:p>
        </p:txBody>
      </p:sp>
      <p:sp>
        <p:nvSpPr>
          <p:cNvPr id="5" name="Date Placeholder 4"/>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36233604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272" y="966355"/>
            <a:ext cx="9144000" cy="772391"/>
          </a:xfrm>
        </p:spPr>
        <p:txBody>
          <a:bodyPr>
            <a:noAutofit/>
          </a:bodyPr>
          <a:lstStyle/>
          <a:p>
            <a:r>
              <a:rPr lang="en-US" sz="4400" dirty="0">
                <a:latin typeface="Algerian" panose="04020705040A02060702" pitchFamily="82" charset="0"/>
              </a:rPr>
              <a:t>USPF Board</a:t>
            </a:r>
          </a:p>
        </p:txBody>
      </p:sp>
      <p:sp>
        <p:nvSpPr>
          <p:cNvPr id="3" name="Content Placeholder 2"/>
          <p:cNvSpPr>
            <a:spLocks noGrp="1"/>
          </p:cNvSpPr>
          <p:nvPr>
            <p:ph idx="1"/>
          </p:nvPr>
        </p:nvSpPr>
        <p:spPr>
          <a:xfrm>
            <a:off x="450272" y="2229491"/>
            <a:ext cx="11281064" cy="4356244"/>
          </a:xfrm>
        </p:spPr>
        <p:txBody>
          <a:bodyPr>
            <a:normAutofit fontScale="77500" lnSpcReduction="20000"/>
          </a:bodyPr>
          <a:lstStyle/>
          <a:p>
            <a:pPr>
              <a:buFont typeface="Wingdings" pitchFamily="2" charset="2"/>
              <a:buChar char="q"/>
            </a:pPr>
            <a:r>
              <a:rPr lang="en-US" sz="2400" dirty="0">
                <a:latin typeface="Bell MT" panose="02020503060305020303" pitchFamily="18" charset="0"/>
              </a:rPr>
              <a:t>The USPF has an 11 member board to provide broad policy directions for the management of the USP Fund.</a:t>
            </a:r>
          </a:p>
          <a:p>
            <a:pPr>
              <a:buFontTx/>
              <a:buNone/>
            </a:pPr>
            <a:endParaRPr lang="en-US" sz="2400" dirty="0">
              <a:latin typeface="Bell MT" panose="02020503060305020303" pitchFamily="18" charset="0"/>
            </a:endParaRPr>
          </a:p>
          <a:p>
            <a:pPr>
              <a:buFont typeface="Wingdings" pitchFamily="2" charset="2"/>
              <a:buChar char="q"/>
            </a:pPr>
            <a:r>
              <a:rPr lang="en-US" sz="2400" dirty="0">
                <a:latin typeface="Bell MT" panose="02020503060305020303" pitchFamily="18" charset="0"/>
              </a:rPr>
              <a:t>The members of the USP Board are</a:t>
            </a:r>
            <a:r>
              <a:rPr lang="en-US" sz="2400" dirty="0" smtClean="0">
                <a:latin typeface="Bell MT" panose="02020503060305020303" pitchFamily="18" charset="0"/>
              </a:rPr>
              <a:t>:</a:t>
            </a:r>
          </a:p>
          <a:p>
            <a:pPr marL="0" indent="0">
              <a:buNone/>
            </a:pPr>
            <a:endParaRPr lang="en-US" sz="2400" dirty="0">
              <a:latin typeface="Bell MT" panose="02020503060305020303" pitchFamily="18" charset="0"/>
            </a:endParaRPr>
          </a:p>
          <a:p>
            <a:pPr>
              <a:buFont typeface="Wingdings" pitchFamily="2" charset="2"/>
              <a:buChar char="Ø"/>
            </a:pPr>
            <a:r>
              <a:rPr lang="en-US" sz="2400" dirty="0">
                <a:latin typeface="Bell MT" panose="02020503060305020303" pitchFamily="18" charset="0"/>
              </a:rPr>
              <a:t>The Honourable Minister of Communication - (</a:t>
            </a:r>
            <a:r>
              <a:rPr lang="en-US" sz="2400" b="1" dirty="0">
                <a:latin typeface="Bell MT" panose="02020503060305020303" pitchFamily="18" charset="0"/>
              </a:rPr>
              <a:t>Chairman)</a:t>
            </a:r>
          </a:p>
          <a:p>
            <a:pPr>
              <a:buFont typeface="Wingdings" pitchFamily="2" charset="2"/>
              <a:buChar char="Ø"/>
            </a:pPr>
            <a:r>
              <a:rPr lang="en-US" sz="2400" dirty="0">
                <a:latin typeface="Bell MT" panose="02020503060305020303" pitchFamily="18" charset="0"/>
              </a:rPr>
              <a:t>The Chairman, NCC’s Board- (</a:t>
            </a:r>
            <a:r>
              <a:rPr lang="en-US" sz="2400" b="1" dirty="0">
                <a:latin typeface="Bell MT" panose="02020503060305020303" pitchFamily="18" charset="0"/>
              </a:rPr>
              <a:t>Vice Chairman)</a:t>
            </a:r>
          </a:p>
          <a:p>
            <a:pPr>
              <a:buFont typeface="Wingdings" pitchFamily="2" charset="2"/>
              <a:buChar char="Ø"/>
            </a:pPr>
            <a:r>
              <a:rPr lang="en-US" sz="2400" dirty="0">
                <a:latin typeface="Bell MT" panose="02020503060305020303" pitchFamily="18" charset="0"/>
              </a:rPr>
              <a:t>2 Executive Commissioners of the NCC</a:t>
            </a:r>
          </a:p>
          <a:p>
            <a:pPr>
              <a:buFont typeface="Wingdings" pitchFamily="2" charset="2"/>
              <a:buChar char="Ø"/>
            </a:pPr>
            <a:r>
              <a:rPr lang="en-US" sz="2400" dirty="0">
                <a:latin typeface="Bell MT" panose="02020503060305020303" pitchFamily="18" charset="0"/>
              </a:rPr>
              <a:t>4 Private Sector Representatives </a:t>
            </a:r>
          </a:p>
          <a:p>
            <a:pPr marL="457200" indent="-457200">
              <a:buFont typeface="Wingdings" pitchFamily="2" charset="2"/>
              <a:buChar char="Ø"/>
            </a:pPr>
            <a:r>
              <a:rPr lang="en-US" sz="2400" dirty="0">
                <a:latin typeface="Bell MT" panose="02020503060305020303" pitchFamily="18" charset="0"/>
              </a:rPr>
              <a:t>1 Representative of the Ministry of Communication</a:t>
            </a:r>
          </a:p>
          <a:p>
            <a:pPr marL="457200" indent="-457200">
              <a:buFont typeface="Wingdings" pitchFamily="2" charset="2"/>
              <a:buChar char="Ø"/>
            </a:pPr>
            <a:r>
              <a:rPr lang="en-US" sz="2400" dirty="0">
                <a:latin typeface="Bell MT" panose="02020503060305020303" pitchFamily="18" charset="0"/>
              </a:rPr>
              <a:t>1 Representative of Ministry of Finance   </a:t>
            </a:r>
          </a:p>
          <a:p>
            <a:pPr marL="457200" indent="-457200">
              <a:buFont typeface="Wingdings" pitchFamily="2" charset="2"/>
              <a:buChar char="Ø"/>
            </a:pPr>
            <a:r>
              <a:rPr lang="en-US" sz="2400" dirty="0">
                <a:latin typeface="Bell MT" panose="02020503060305020303" pitchFamily="18" charset="0"/>
              </a:rPr>
              <a:t>1 Representative of the Chairman, National Planning  Commission </a:t>
            </a:r>
            <a:r>
              <a:rPr lang="en-US" sz="2200" dirty="0">
                <a:latin typeface="Berlin Sans FB Demi" pitchFamily="34" charset="0"/>
              </a:rPr>
              <a:t>	</a:t>
            </a:r>
          </a:p>
          <a:p>
            <a:pPr>
              <a:buFontTx/>
              <a:buNone/>
            </a:pPr>
            <a:endParaRPr lang="en-US" sz="2200" dirty="0"/>
          </a:p>
          <a:p>
            <a:pPr>
              <a:buNone/>
            </a:pPr>
            <a:endParaRPr lang="en-US" sz="2200" dirty="0"/>
          </a:p>
          <a:p>
            <a:pPr>
              <a:buNone/>
            </a:pPr>
            <a:endParaRPr lang="en-US" sz="2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15</a:t>
            </a:fld>
            <a:endParaRPr lang="en-US" dirty="0"/>
          </a:p>
        </p:txBody>
      </p:sp>
      <p:sp>
        <p:nvSpPr>
          <p:cNvPr id="5" name="Date Placeholder 4"/>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4143765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736" y="987136"/>
            <a:ext cx="9144000" cy="824346"/>
          </a:xfrm>
        </p:spPr>
        <p:txBody>
          <a:bodyPr>
            <a:noAutofit/>
          </a:bodyPr>
          <a:lstStyle/>
          <a:p>
            <a:r>
              <a:rPr lang="en-US" sz="4000" i="0" dirty="0" smtClean="0">
                <a:latin typeface="Algerian" panose="04020705040A02060702" pitchFamily="82" charset="0"/>
              </a:rPr>
              <a:t>USPF Secretariat and Mandate</a:t>
            </a:r>
            <a:endParaRPr lang="en-US" sz="4000" i="0" dirty="0">
              <a:latin typeface="Algerian" panose="04020705040A02060702" pitchFamily="82" charset="0"/>
            </a:endParaRPr>
          </a:p>
        </p:txBody>
      </p:sp>
      <p:sp>
        <p:nvSpPr>
          <p:cNvPr id="3" name="Content Placeholder 2"/>
          <p:cNvSpPr>
            <a:spLocks noGrp="1"/>
          </p:cNvSpPr>
          <p:nvPr>
            <p:ph idx="1"/>
          </p:nvPr>
        </p:nvSpPr>
        <p:spPr>
          <a:xfrm>
            <a:off x="742876" y="2161309"/>
            <a:ext cx="4753915" cy="4331566"/>
          </a:xfrm>
          <a:solidFill>
            <a:schemeClr val="accent4">
              <a:lumMod val="40000"/>
              <a:lumOff val="60000"/>
            </a:schemeClr>
          </a:solidFill>
        </p:spPr>
        <p:txBody>
          <a:bodyPr>
            <a:normAutofit fontScale="55000" lnSpcReduction="20000"/>
          </a:bodyPr>
          <a:lstStyle/>
          <a:p>
            <a:pPr marL="0" indent="0" algn="just">
              <a:buNone/>
            </a:pPr>
            <a:r>
              <a:rPr lang="en-US" sz="4400" b="1" dirty="0">
                <a:latin typeface="Bell MT" panose="02020503060305020303" pitchFamily="18" charset="0"/>
              </a:rPr>
              <a:t>Secretariat</a:t>
            </a:r>
          </a:p>
          <a:p>
            <a:pPr algn="just"/>
            <a:r>
              <a:rPr lang="en-US" sz="2900" dirty="0">
                <a:latin typeface="Bell MT" panose="02020503060305020303" pitchFamily="18" charset="0"/>
              </a:rPr>
              <a:t>The USP Secretariat is responsible for the day to day administration of the Universal Service Provision Fund</a:t>
            </a:r>
          </a:p>
          <a:p>
            <a:pPr lvl="1" algn="just"/>
            <a:r>
              <a:rPr lang="en-US" sz="2500" dirty="0">
                <a:latin typeface="Bell MT" panose="02020503060305020303" pitchFamily="18" charset="0"/>
              </a:rPr>
              <a:t>The USP Secretariat that is established pursuant to Section 118 of this Act, serve as the USP Board secretariat. </a:t>
            </a:r>
          </a:p>
          <a:p>
            <a:pPr algn="just"/>
            <a:r>
              <a:rPr lang="en-US" sz="2900" dirty="0">
                <a:latin typeface="Bell MT" panose="02020503060305020303" pitchFamily="18" charset="0"/>
              </a:rPr>
              <a:t>It is headed by the Secretary, who is seconded from the NCC , along with other Staff of USP Secretariat. </a:t>
            </a:r>
          </a:p>
          <a:p>
            <a:pPr algn="just"/>
            <a:r>
              <a:rPr lang="en-US" sz="2900" dirty="0">
                <a:latin typeface="Bell MT" panose="02020503060305020303" pitchFamily="18" charset="0"/>
              </a:rPr>
              <a:t>The establishment of the Universal Service Provision Fund (USPF) is: to facilitate the achievement of national policy goals for universal service and universal access to information and communication technologies (ICTs) in rural, un-served and under-served areas in Nigeria.</a:t>
            </a:r>
          </a:p>
          <a:p>
            <a:endParaRPr lang="en-US" sz="2400" dirty="0">
              <a:latin typeface="Bell MT" panose="02020503060305020303" pitchFamily="18" charset="0"/>
            </a:endParaRPr>
          </a:p>
          <a:p>
            <a:endParaRPr lang="en-US" sz="2400" dirty="0">
              <a:latin typeface="Berlin Sans FB Demi" pitchFamily="34" charset="0"/>
            </a:endParaRPr>
          </a:p>
        </p:txBody>
      </p:sp>
      <p:sp>
        <p:nvSpPr>
          <p:cNvPr id="6" name="Content Placeholder 2"/>
          <p:cNvSpPr txBox="1">
            <a:spLocks/>
          </p:cNvSpPr>
          <p:nvPr/>
        </p:nvSpPr>
        <p:spPr>
          <a:xfrm>
            <a:off x="6518569" y="2161309"/>
            <a:ext cx="4953001" cy="4331566"/>
          </a:xfrm>
          <a:prstGeom prst="rect">
            <a:avLst/>
          </a:prstGeom>
          <a:solidFill>
            <a:schemeClr val="accent3">
              <a:lumMod val="60000"/>
              <a:lumOff val="40000"/>
            </a:schemeClr>
          </a:solidFill>
        </p:spPr>
        <p:txBody>
          <a:bodyPr vert="horz" lIns="91440" tIns="45720" rIns="91440" bIns="45720" rtlCol="0">
            <a:normAutofit fontScale="925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457200" lvl="1" indent="0" algn="just">
              <a:buNone/>
            </a:pPr>
            <a:r>
              <a:rPr lang="en-GB" sz="2400" b="1" dirty="0">
                <a:latin typeface="Bell MT" panose="02020503060305020303" pitchFamily="18" charset="0"/>
              </a:rPr>
              <a:t>Mandate</a:t>
            </a:r>
          </a:p>
          <a:p>
            <a:pPr marL="457200" lvl="1" indent="0" algn="just">
              <a:buNone/>
            </a:pPr>
            <a:r>
              <a:rPr lang="en-GB" sz="2400" dirty="0">
                <a:latin typeface="Bell MT" panose="02020503060305020303" pitchFamily="18" charset="0"/>
              </a:rPr>
              <a:t>Promote the widespread availability and usage of network services and applications services throughout Nigeria by providing funding through subsidies and grants for the provision of network facilities and network services and application services to rural, unserved and underserved areas or to underserved groups within an institution or a community</a:t>
            </a:r>
            <a:endParaRPr lang="en-US" sz="2400" dirty="0">
              <a:latin typeface="Bell MT" panose="02020503060305020303" pitchFamily="18" charset="0"/>
            </a:endParaRPr>
          </a:p>
          <a:p>
            <a:pPr fontAlgn="auto"/>
            <a:endParaRPr lang="en-US" sz="2400" dirty="0">
              <a:latin typeface="Bell MT" panose="02020503060305020303" pitchFamily="18" charset="0"/>
            </a:endParaRPr>
          </a:p>
          <a:p>
            <a:pPr fontAlgn="auto"/>
            <a:endParaRPr lang="en-US" sz="2400" dirty="0">
              <a:latin typeface="Berlin Sans FB Demi" pitchFamily="34" charset="0"/>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16</a:t>
            </a:fld>
            <a:endParaRPr lang="en-US" dirty="0"/>
          </a:p>
        </p:txBody>
      </p:sp>
      <p:sp>
        <p:nvSpPr>
          <p:cNvPr id="5" name="Date Placeholder 4"/>
          <p:cNvSpPr>
            <a:spLocks noGrp="1"/>
          </p:cNvSpPr>
          <p:nvPr>
            <p:ph type="dt" sz="half" idx="10"/>
          </p:nvPr>
        </p:nvSpPr>
        <p:spPr/>
        <p:txBody>
          <a:bodyPr/>
          <a:lstStyle/>
          <a:p>
            <a:r>
              <a:rPr lang="en-US" smtClean="0"/>
              <a:t>2015</a:t>
            </a:r>
            <a:endParaRPr lang="en-US" dirty="0"/>
          </a:p>
        </p:txBody>
      </p:sp>
      <p:sp>
        <p:nvSpPr>
          <p:cNvPr id="7" name="Footer Placeholder 6"/>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25765732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055" y="872836"/>
            <a:ext cx="9144000" cy="845127"/>
          </a:xfrm>
        </p:spPr>
        <p:txBody>
          <a:bodyPr>
            <a:noAutofit/>
          </a:bodyPr>
          <a:lstStyle/>
          <a:p>
            <a:r>
              <a:rPr lang="en-US" sz="4000" i="0" dirty="0" smtClean="0">
                <a:latin typeface="Algerian" panose="04020705040A02060702" pitchFamily="82" charset="0"/>
              </a:rPr>
              <a:t>Sources 0f Funds</a:t>
            </a:r>
            <a:endParaRPr lang="en-US" sz="4000" i="0" dirty="0">
              <a:latin typeface="Algerian" panose="04020705040A02060702" pitchFamily="82" charset="0"/>
            </a:endParaRPr>
          </a:p>
        </p:txBody>
      </p:sp>
      <p:sp>
        <p:nvSpPr>
          <p:cNvPr id="3" name="Content Placeholder 2"/>
          <p:cNvSpPr>
            <a:spLocks noGrp="1"/>
          </p:cNvSpPr>
          <p:nvPr>
            <p:ph idx="1"/>
          </p:nvPr>
        </p:nvSpPr>
        <p:spPr>
          <a:xfrm>
            <a:off x="471055" y="2110035"/>
            <a:ext cx="11270672" cy="4083628"/>
          </a:xfrm>
        </p:spPr>
        <p:txBody>
          <a:bodyPr/>
          <a:lstStyle/>
          <a:p>
            <a:pPr marL="0" indent="0" algn="just">
              <a:spcBef>
                <a:spcPct val="0"/>
              </a:spcBef>
              <a:buNone/>
            </a:pPr>
            <a:r>
              <a:rPr lang="en-US" sz="2800" dirty="0">
                <a:latin typeface="Bell MT" panose="02020503060305020303" pitchFamily="18" charset="0"/>
              </a:rPr>
              <a:t>The sources of funding for the USPF include:</a:t>
            </a:r>
            <a:endParaRPr lang="en-US" sz="2800" dirty="0">
              <a:latin typeface="Bell MT" panose="02020503060305020303" pitchFamily="18" charset="0"/>
              <a:cs typeface="Times New Roman" pitchFamily="18" charset="0"/>
            </a:endParaRPr>
          </a:p>
          <a:p>
            <a:pPr algn="just">
              <a:spcAft>
                <a:spcPts val="0"/>
              </a:spcAft>
              <a:buNone/>
              <a:defRPr/>
            </a:pPr>
            <a:r>
              <a:rPr lang="en-US" sz="2800" dirty="0">
                <a:latin typeface="Bell MT" panose="02020503060305020303" pitchFamily="18" charset="0"/>
              </a:rPr>
              <a:t>Primary sources:</a:t>
            </a:r>
          </a:p>
          <a:p>
            <a:pPr lvl="2" algn="just">
              <a:spcAft>
                <a:spcPts val="0"/>
              </a:spcAft>
              <a:buFont typeface="Wingdings" pitchFamily="2" charset="2"/>
              <a:buChar char="Ø"/>
              <a:defRPr/>
            </a:pPr>
            <a:r>
              <a:rPr lang="en-US" sz="1600" dirty="0">
                <a:latin typeface="Bell MT" panose="02020503060305020303" pitchFamily="18" charset="0"/>
              </a:rPr>
              <a:t>Appropriation by the National Assembly</a:t>
            </a:r>
          </a:p>
          <a:p>
            <a:pPr lvl="2" algn="just">
              <a:spcAft>
                <a:spcPts val="0"/>
              </a:spcAft>
              <a:buFont typeface="Wingdings" pitchFamily="2" charset="2"/>
              <a:buChar char="Ø"/>
              <a:defRPr/>
            </a:pPr>
            <a:r>
              <a:rPr lang="en-US" sz="1600" dirty="0">
                <a:latin typeface="Bell MT" panose="02020503060305020303" pitchFamily="18" charset="0"/>
              </a:rPr>
              <a:t>Contributions from the NCC, based on a portion of the </a:t>
            </a:r>
            <a:r>
              <a:rPr lang="en-US" sz="1600" dirty="0" smtClean="0">
                <a:latin typeface="Bell MT" panose="02020503060305020303" pitchFamily="18" charset="0"/>
              </a:rPr>
              <a:t>annual operating </a:t>
            </a:r>
            <a:r>
              <a:rPr lang="en-US" sz="1600" dirty="0">
                <a:latin typeface="Bell MT" panose="02020503060305020303" pitchFamily="18" charset="0"/>
              </a:rPr>
              <a:t>levies paid to the Commission by </a:t>
            </a:r>
            <a:r>
              <a:rPr lang="en-US" sz="1600" dirty="0" smtClean="0">
                <a:latin typeface="Bell MT" panose="02020503060305020303" pitchFamily="18" charset="0"/>
              </a:rPr>
              <a:t>Operators.</a:t>
            </a:r>
            <a:endParaRPr lang="en-US" sz="1600" dirty="0">
              <a:latin typeface="Bell MT" panose="02020503060305020303" pitchFamily="18" charset="0"/>
            </a:endParaRPr>
          </a:p>
          <a:p>
            <a:pPr algn="just">
              <a:spcAft>
                <a:spcPts val="0"/>
              </a:spcAft>
              <a:buNone/>
              <a:defRPr/>
            </a:pPr>
            <a:r>
              <a:rPr lang="en-US" sz="2800" dirty="0">
                <a:latin typeface="Bell MT" panose="02020503060305020303" pitchFamily="18" charset="0"/>
              </a:rPr>
              <a:t>Secondary Sources:</a:t>
            </a:r>
          </a:p>
          <a:p>
            <a:pPr lvl="2" algn="just">
              <a:spcAft>
                <a:spcPts val="0"/>
              </a:spcAft>
              <a:buFont typeface="Wingdings" pitchFamily="2" charset="2"/>
              <a:buChar char="Ø"/>
              <a:defRPr/>
            </a:pPr>
            <a:r>
              <a:rPr lang="en-US" sz="1600" dirty="0">
                <a:latin typeface="Bell MT" panose="02020503060305020303" pitchFamily="18" charset="0"/>
              </a:rPr>
              <a:t>Gifts, Aids, Donation</a:t>
            </a:r>
          </a:p>
          <a:p>
            <a:pPr lvl="2" algn="just">
              <a:spcAft>
                <a:spcPts val="0"/>
              </a:spcAft>
              <a:buFont typeface="Wingdings" pitchFamily="2" charset="2"/>
              <a:buChar char="Ø"/>
              <a:defRPr/>
            </a:pPr>
            <a:r>
              <a:rPr lang="en-US" sz="1600" dirty="0">
                <a:latin typeface="Bell MT" panose="02020503060305020303" pitchFamily="18" charset="0"/>
              </a:rPr>
              <a:t>Loans, Grants</a:t>
            </a:r>
          </a:p>
          <a:p>
            <a:pPr marL="971550" lvl="4" algn="just">
              <a:spcAft>
                <a:spcPts val="0"/>
              </a:spcAft>
              <a:buFont typeface="Wingdings" pitchFamily="2" charset="2"/>
              <a:buChar char="Ø"/>
              <a:defRPr/>
            </a:pPr>
            <a:r>
              <a:rPr lang="en-US" sz="2800" dirty="0">
                <a:latin typeface="Bell MT" panose="02020503060305020303" pitchFamily="18" charset="0"/>
              </a:rPr>
              <a:t>Incomes from its operations and investments</a:t>
            </a:r>
          </a:p>
          <a:p>
            <a:pPr marL="0" indent="0" algn="just">
              <a:spcBef>
                <a:spcPct val="0"/>
              </a:spcBef>
              <a:buNone/>
            </a:pPr>
            <a:endParaRPr lang="en-US" sz="2400" dirty="0">
              <a:latin typeface="Bell MT" panose="02020503060305020303" pitchFamily="18" charset="0"/>
              <a:cs typeface="Times New Roman" pitchFamily="18" charset="0"/>
            </a:endParaRPr>
          </a:p>
          <a:p>
            <a:pPr marL="514350" indent="-514350" algn="just">
              <a:spcBef>
                <a:spcPct val="0"/>
              </a:spcBef>
              <a:buNone/>
            </a:pPr>
            <a:endParaRPr lang="en-US" sz="2400" dirty="0">
              <a:latin typeface="Bell MT" panose="02020503060305020303"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17</a:t>
            </a:fld>
            <a:endParaRPr lang="en-US" dirty="0"/>
          </a:p>
        </p:txBody>
      </p:sp>
      <p:sp>
        <p:nvSpPr>
          <p:cNvPr id="5" name="Date Placeholder 4"/>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30522945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1" name="Text Box 15"/>
          <p:cNvSpPr txBox="1">
            <a:spLocks noChangeArrowheads="1"/>
          </p:cNvSpPr>
          <p:nvPr/>
        </p:nvSpPr>
        <p:spPr bwMode="auto">
          <a:xfrm>
            <a:off x="8594726" y="2017713"/>
            <a:ext cx="1158875" cy="366712"/>
          </a:xfrm>
          <a:prstGeom prst="rect">
            <a:avLst/>
          </a:prstGeom>
          <a:noFill/>
          <a:ln w="9525">
            <a:noFill/>
            <a:miter lim="800000"/>
            <a:headEnd/>
            <a:tailEnd/>
          </a:ln>
        </p:spPr>
        <p:txBody>
          <a:bodyPr>
            <a:spAutoFit/>
          </a:bodyPr>
          <a:lstStyle/>
          <a:p>
            <a:endParaRPr lang="en-US"/>
          </a:p>
        </p:txBody>
      </p:sp>
      <p:sp>
        <p:nvSpPr>
          <p:cNvPr id="8" name="Rectangle 7"/>
          <p:cNvSpPr/>
          <p:nvPr/>
        </p:nvSpPr>
        <p:spPr>
          <a:xfrm>
            <a:off x="436418" y="530893"/>
            <a:ext cx="11294917" cy="707886"/>
          </a:xfrm>
          <a:prstGeom prst="rect">
            <a:avLst/>
          </a:prstGeom>
        </p:spPr>
        <p:txBody>
          <a:bodyPr wrap="square">
            <a:spAutoFit/>
          </a:bodyPr>
          <a:lstStyle/>
          <a:p>
            <a:r>
              <a:rPr lang="en-US" sz="4000" dirty="0">
                <a:latin typeface="Algerian" panose="04020705040A02060702" pitchFamily="82" charset="0"/>
              </a:rPr>
              <a:t>Programmes and Projects</a:t>
            </a:r>
          </a:p>
        </p:txBody>
      </p:sp>
      <p:sp>
        <p:nvSpPr>
          <p:cNvPr id="9" name="Rectangle 8"/>
          <p:cNvSpPr/>
          <p:nvPr/>
        </p:nvSpPr>
        <p:spPr>
          <a:xfrm>
            <a:off x="1025236" y="1372772"/>
            <a:ext cx="10370127" cy="1292662"/>
          </a:xfrm>
          <a:prstGeom prst="rect">
            <a:avLst/>
          </a:prstGeom>
        </p:spPr>
        <p:txBody>
          <a:bodyPr wrap="square">
            <a:spAutoFit/>
          </a:bodyPr>
          <a:lstStyle/>
          <a:p>
            <a:pPr algn="just"/>
            <a:r>
              <a:rPr lang="en-US" sz="2000" dirty="0">
                <a:latin typeface="Bell MT" panose="02020503060305020303" pitchFamily="18" charset="0"/>
              </a:rPr>
              <a:t>The Two broad </a:t>
            </a:r>
            <a:r>
              <a:rPr lang="en-US" sz="2000" dirty="0" err="1">
                <a:latin typeface="Bell MT" panose="02020503060305020303" pitchFamily="18" charset="0"/>
              </a:rPr>
              <a:t>programmes</a:t>
            </a:r>
            <a:r>
              <a:rPr lang="en-US" sz="2000" dirty="0">
                <a:latin typeface="Bell MT" panose="02020503060305020303" pitchFamily="18" charset="0"/>
              </a:rPr>
              <a:t>, designed to complement each other, in promoting Universal Access and Universal Service that facilitate Connectivity for Development (C4D) are:</a:t>
            </a:r>
            <a:endParaRPr lang="en-US" sz="2400" dirty="0">
              <a:latin typeface="Bell MT" panose="02020503060305020303" pitchFamily="18" charset="0"/>
            </a:endParaRPr>
          </a:p>
          <a:p>
            <a:pPr algn="just">
              <a:buNone/>
            </a:pPr>
            <a:endParaRPr lang="en-US" sz="2000" dirty="0">
              <a:latin typeface="Berlin Sans FB Demi" pitchFamily="34" charset="0"/>
            </a:endParaRPr>
          </a:p>
          <a:p>
            <a:pPr marL="685800" indent="-171450" algn="just">
              <a:defRPr/>
            </a:pPr>
            <a:endParaRPr lang="en-GB" dirty="0"/>
          </a:p>
        </p:txBody>
      </p:sp>
      <p:sp>
        <p:nvSpPr>
          <p:cNvPr id="11" name="TextBox 10"/>
          <p:cNvSpPr txBox="1"/>
          <p:nvPr/>
        </p:nvSpPr>
        <p:spPr>
          <a:xfrm>
            <a:off x="1962462" y="2281775"/>
            <a:ext cx="4000528" cy="461665"/>
          </a:xfrm>
          <a:prstGeom prst="rect">
            <a:avLst/>
          </a:prstGeom>
          <a:noFill/>
        </p:spPr>
        <p:txBody>
          <a:bodyPr wrap="square" rtlCol="0">
            <a:spAutoFit/>
          </a:bodyPr>
          <a:lstStyle/>
          <a:p>
            <a:r>
              <a:rPr lang="en-US" sz="2400" b="1" dirty="0">
                <a:solidFill>
                  <a:schemeClr val="accent6">
                    <a:lumMod val="75000"/>
                  </a:schemeClr>
                </a:solidFill>
                <a:latin typeface="Corbel" pitchFamily="34" charset="0"/>
              </a:rPr>
              <a:t>          Connectivity</a:t>
            </a:r>
          </a:p>
        </p:txBody>
      </p:sp>
      <p:sp>
        <p:nvSpPr>
          <p:cNvPr id="12" name="TextBox 11"/>
          <p:cNvSpPr txBox="1"/>
          <p:nvPr/>
        </p:nvSpPr>
        <p:spPr>
          <a:xfrm>
            <a:off x="6438872" y="2309109"/>
            <a:ext cx="4000528" cy="461665"/>
          </a:xfrm>
          <a:prstGeom prst="rect">
            <a:avLst/>
          </a:prstGeom>
          <a:noFill/>
        </p:spPr>
        <p:txBody>
          <a:bodyPr wrap="square" rtlCol="0">
            <a:spAutoFit/>
          </a:bodyPr>
          <a:lstStyle/>
          <a:p>
            <a:r>
              <a:rPr lang="en-US" sz="2400" b="1" dirty="0">
                <a:solidFill>
                  <a:schemeClr val="accent6">
                    <a:lumMod val="75000"/>
                  </a:schemeClr>
                </a:solidFill>
                <a:latin typeface="Corbel" pitchFamily="34" charset="0"/>
              </a:rPr>
              <a:t>            Access</a:t>
            </a:r>
          </a:p>
        </p:txBody>
      </p:sp>
      <p:sp>
        <p:nvSpPr>
          <p:cNvPr id="13" name="Freeform 2"/>
          <p:cNvSpPr>
            <a:spLocks/>
          </p:cNvSpPr>
          <p:nvPr/>
        </p:nvSpPr>
        <p:spPr bwMode="blackWhite">
          <a:xfrm>
            <a:off x="1992215" y="2723351"/>
            <a:ext cx="4643470" cy="2644246"/>
          </a:xfrm>
          <a:custGeom>
            <a:avLst/>
            <a:gdLst>
              <a:gd name="T0" fmla="*/ 2147483647 w 1934"/>
              <a:gd name="T1" fmla="*/ 2147483647 h 1970"/>
              <a:gd name="T2" fmla="*/ 0 w 1934"/>
              <a:gd name="T3" fmla="*/ 2147483647 h 1970"/>
              <a:gd name="T4" fmla="*/ 0 w 1934"/>
              <a:gd name="T5" fmla="*/ 0 h 1970"/>
              <a:gd name="T6" fmla="*/ 2147483647 w 1934"/>
              <a:gd name="T7" fmla="*/ 0 h 1970"/>
              <a:gd name="T8" fmla="*/ 2147483647 w 1934"/>
              <a:gd name="T9" fmla="*/ 2147483647 h 1970"/>
              <a:gd name="T10" fmla="*/ 2147483647 w 1934"/>
              <a:gd name="T11" fmla="*/ 2147483647 h 1970"/>
              <a:gd name="T12" fmla="*/ 2147483647 w 1934"/>
              <a:gd name="T13" fmla="*/ 2147483647 h 1970"/>
              <a:gd name="T14" fmla="*/ 2147483647 w 1934"/>
              <a:gd name="T15" fmla="*/ 2147483647 h 1970"/>
              <a:gd name="T16" fmla="*/ 2147483647 w 1934"/>
              <a:gd name="T17" fmla="*/ 2147483647 h 1970"/>
              <a:gd name="T18" fmla="*/ 2147483647 w 1934"/>
              <a:gd name="T19" fmla="*/ 2147483647 h 1970"/>
              <a:gd name="T20" fmla="*/ 2147483647 w 1934"/>
              <a:gd name="T21" fmla="*/ 2147483647 h 1970"/>
              <a:gd name="T22" fmla="*/ 2147483647 w 1934"/>
              <a:gd name="T23" fmla="*/ 2147483647 h 1970"/>
              <a:gd name="T24" fmla="*/ 2147483647 w 1934"/>
              <a:gd name="T25" fmla="*/ 2147483647 h 1970"/>
              <a:gd name="T26" fmla="*/ 2147483647 w 1934"/>
              <a:gd name="T27" fmla="*/ 2147483647 h 1970"/>
              <a:gd name="T28" fmla="*/ 2147483647 w 1934"/>
              <a:gd name="T29" fmla="*/ 2147483647 h 1970"/>
              <a:gd name="T30" fmla="*/ 2147483647 w 1934"/>
              <a:gd name="T31" fmla="*/ 2147483647 h 197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934"/>
              <a:gd name="T49" fmla="*/ 0 h 1970"/>
              <a:gd name="T50" fmla="*/ 1934 w 1934"/>
              <a:gd name="T51" fmla="*/ 1970 h 197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934" h="1970">
                <a:moveTo>
                  <a:pt x="1518" y="1969"/>
                </a:moveTo>
                <a:lnTo>
                  <a:pt x="0" y="1969"/>
                </a:lnTo>
                <a:lnTo>
                  <a:pt x="0" y="0"/>
                </a:lnTo>
                <a:lnTo>
                  <a:pt x="1699" y="0"/>
                </a:lnTo>
                <a:lnTo>
                  <a:pt x="1648" y="525"/>
                </a:lnTo>
                <a:lnTo>
                  <a:pt x="1734" y="525"/>
                </a:lnTo>
                <a:lnTo>
                  <a:pt x="1734" y="276"/>
                </a:lnTo>
                <a:lnTo>
                  <a:pt x="1933" y="703"/>
                </a:lnTo>
                <a:lnTo>
                  <a:pt x="1734" y="1104"/>
                </a:lnTo>
                <a:lnTo>
                  <a:pt x="1734" y="855"/>
                </a:lnTo>
                <a:lnTo>
                  <a:pt x="1622" y="855"/>
                </a:lnTo>
                <a:lnTo>
                  <a:pt x="1596" y="1104"/>
                </a:lnTo>
                <a:lnTo>
                  <a:pt x="1596" y="864"/>
                </a:lnTo>
                <a:lnTo>
                  <a:pt x="1397" y="1256"/>
                </a:lnTo>
                <a:lnTo>
                  <a:pt x="1556" y="1597"/>
                </a:lnTo>
                <a:lnTo>
                  <a:pt x="1518" y="1969"/>
                </a:lnTo>
              </a:path>
            </a:pathLst>
          </a:custGeom>
          <a:solidFill>
            <a:srgbClr val="FEB80A"/>
          </a:solidFill>
        </p:spPr>
        <p:txBody>
          <a:bodyPr vert="horz" rtlCol="0" anchor="t">
            <a:noAutofit/>
          </a:bodyPr>
          <a:lstStyle/>
          <a:p>
            <a:pPr marL="284163" indent="-284163" defTabSz="914400">
              <a:lnSpc>
                <a:spcPct val="114000"/>
              </a:lnSpc>
              <a:spcBef>
                <a:spcPts val="600"/>
              </a:spcBef>
              <a:spcAft>
                <a:spcPts val="600"/>
              </a:spcAft>
              <a:buClr>
                <a:srgbClr val="475A8D">
                  <a:lumMod val="50000"/>
                </a:srgbClr>
              </a:buClr>
              <a:buSzPct val="75000"/>
              <a:buFont typeface="Wingdings" pitchFamily="2" charset="2"/>
              <a:buChar char="q"/>
              <a:defRPr/>
            </a:pPr>
            <a:r>
              <a:rPr lang="en-GB" sz="2000" b="1" kern="0" dirty="0">
                <a:solidFill>
                  <a:srgbClr val="002060"/>
                </a:solidFill>
                <a:latin typeface="Corbel" pitchFamily="34" charset="0"/>
              </a:rPr>
              <a:t>Mostly subsidy provision</a:t>
            </a:r>
          </a:p>
          <a:p>
            <a:pPr marL="284163" indent="-284163" defTabSz="914400">
              <a:lnSpc>
                <a:spcPct val="114000"/>
              </a:lnSpc>
              <a:spcBef>
                <a:spcPts val="600"/>
              </a:spcBef>
              <a:spcAft>
                <a:spcPts val="600"/>
              </a:spcAft>
              <a:buClr>
                <a:srgbClr val="475A8D">
                  <a:lumMod val="50000"/>
                </a:srgbClr>
              </a:buClr>
              <a:buSzPct val="75000"/>
              <a:buFont typeface="Wingdings" pitchFamily="2" charset="2"/>
              <a:buChar char="q"/>
              <a:defRPr/>
            </a:pPr>
            <a:r>
              <a:rPr lang="en-GB" sz="2000" b="1" kern="0" dirty="0">
                <a:solidFill>
                  <a:srgbClr val="002060"/>
                </a:solidFill>
                <a:latin typeface="Corbel" pitchFamily="34" charset="0"/>
              </a:rPr>
              <a:t>Lowering the entry level in rural    areas</a:t>
            </a:r>
          </a:p>
          <a:p>
            <a:pPr marL="284163" indent="-284163" defTabSz="914400">
              <a:lnSpc>
                <a:spcPct val="114000"/>
              </a:lnSpc>
              <a:spcBef>
                <a:spcPts val="600"/>
              </a:spcBef>
              <a:spcAft>
                <a:spcPts val="600"/>
              </a:spcAft>
              <a:buClr>
                <a:srgbClr val="475A8D">
                  <a:lumMod val="50000"/>
                </a:srgbClr>
              </a:buClr>
              <a:buSzPct val="75000"/>
              <a:buFont typeface="Wingdings" pitchFamily="2" charset="2"/>
              <a:buChar char="q"/>
              <a:defRPr/>
            </a:pPr>
            <a:r>
              <a:rPr lang="en-GB" sz="2000" b="1" kern="0" dirty="0">
                <a:solidFill>
                  <a:srgbClr val="002060"/>
                </a:solidFill>
                <a:latin typeface="Corbel" pitchFamily="34" charset="0"/>
              </a:rPr>
              <a:t>Increase availability of                 services </a:t>
            </a:r>
          </a:p>
        </p:txBody>
      </p:sp>
      <p:sp>
        <p:nvSpPr>
          <p:cNvPr id="14" name="Freeform 3"/>
          <p:cNvSpPr>
            <a:spLocks/>
          </p:cNvSpPr>
          <p:nvPr/>
        </p:nvSpPr>
        <p:spPr bwMode="blackWhite">
          <a:xfrm>
            <a:off x="5334000" y="2706864"/>
            <a:ext cx="4786346" cy="2616912"/>
          </a:xfrm>
          <a:custGeom>
            <a:avLst/>
            <a:gdLst>
              <a:gd name="T0" fmla="*/ 2147483647 w 1934"/>
              <a:gd name="T1" fmla="*/ 0 h 1970"/>
              <a:gd name="T2" fmla="*/ 2147483647 w 1934"/>
              <a:gd name="T3" fmla="*/ 0 h 1970"/>
              <a:gd name="T4" fmla="*/ 2147483647 w 1934"/>
              <a:gd name="T5" fmla="*/ 2147483647 h 1970"/>
              <a:gd name="T6" fmla="*/ 2147483647 w 1934"/>
              <a:gd name="T7" fmla="*/ 2147483647 h 1970"/>
              <a:gd name="T8" fmla="*/ 2147483647 w 1934"/>
              <a:gd name="T9" fmla="*/ 2147483647 h 1970"/>
              <a:gd name="T10" fmla="*/ 2147483647 w 1934"/>
              <a:gd name="T11" fmla="*/ 2147483647 h 1970"/>
              <a:gd name="T12" fmla="*/ 2147483647 w 1934"/>
              <a:gd name="T13" fmla="*/ 2147483647 h 1970"/>
              <a:gd name="T14" fmla="*/ 0 w 1934"/>
              <a:gd name="T15" fmla="*/ 2147483647 h 1970"/>
              <a:gd name="T16" fmla="*/ 2147483647 w 1934"/>
              <a:gd name="T17" fmla="*/ 2147483647 h 1970"/>
              <a:gd name="T18" fmla="*/ 2147483647 w 1934"/>
              <a:gd name="T19" fmla="*/ 2147483647 h 1970"/>
              <a:gd name="T20" fmla="*/ 2147483647 w 1934"/>
              <a:gd name="T21" fmla="*/ 2147483647 h 1970"/>
              <a:gd name="T22" fmla="*/ 2147483647 w 1934"/>
              <a:gd name="T23" fmla="*/ 2147483647 h 1970"/>
              <a:gd name="T24" fmla="*/ 2147483647 w 1934"/>
              <a:gd name="T25" fmla="*/ 2147483647 h 1970"/>
              <a:gd name="T26" fmla="*/ 2147483647 w 1934"/>
              <a:gd name="T27" fmla="*/ 2147483647 h 1970"/>
              <a:gd name="T28" fmla="*/ 2147483647 w 1934"/>
              <a:gd name="T29" fmla="*/ 2147483647 h 1970"/>
              <a:gd name="T30" fmla="*/ 2147483647 w 1934"/>
              <a:gd name="T31" fmla="*/ 0 h 197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934"/>
              <a:gd name="T49" fmla="*/ 0 h 1970"/>
              <a:gd name="T50" fmla="*/ 1934 w 1934"/>
              <a:gd name="T51" fmla="*/ 1970 h 197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934" h="1970">
                <a:moveTo>
                  <a:pt x="414" y="0"/>
                </a:moveTo>
                <a:lnTo>
                  <a:pt x="1933" y="0"/>
                </a:lnTo>
                <a:lnTo>
                  <a:pt x="1933" y="1969"/>
                </a:lnTo>
                <a:lnTo>
                  <a:pt x="241" y="1969"/>
                </a:lnTo>
                <a:lnTo>
                  <a:pt x="284" y="1434"/>
                </a:lnTo>
                <a:lnTo>
                  <a:pt x="198" y="1434"/>
                </a:lnTo>
                <a:lnTo>
                  <a:pt x="198" y="1683"/>
                </a:lnTo>
                <a:lnTo>
                  <a:pt x="0" y="1265"/>
                </a:lnTo>
                <a:lnTo>
                  <a:pt x="198" y="864"/>
                </a:lnTo>
                <a:lnTo>
                  <a:pt x="198" y="1113"/>
                </a:lnTo>
                <a:lnTo>
                  <a:pt x="310" y="1113"/>
                </a:lnTo>
                <a:lnTo>
                  <a:pt x="345" y="864"/>
                </a:lnTo>
                <a:lnTo>
                  <a:pt x="336" y="1095"/>
                </a:lnTo>
                <a:lnTo>
                  <a:pt x="535" y="694"/>
                </a:lnTo>
                <a:lnTo>
                  <a:pt x="379" y="374"/>
                </a:lnTo>
                <a:lnTo>
                  <a:pt x="414" y="0"/>
                </a:lnTo>
              </a:path>
            </a:pathLst>
          </a:custGeom>
          <a:solidFill>
            <a:srgbClr val="84AA33"/>
          </a:solidFill>
        </p:spPr>
        <p:txBody>
          <a:bodyPr vert="horz" rtlCol="0" anchor="ctr">
            <a:noAutofit/>
          </a:bodyPr>
          <a:lstStyle/>
          <a:p>
            <a:pPr marL="465138" indent="-465138" defTabSz="914400">
              <a:lnSpc>
                <a:spcPct val="114000"/>
              </a:lnSpc>
              <a:spcBef>
                <a:spcPts val="600"/>
              </a:spcBef>
              <a:spcAft>
                <a:spcPts val="600"/>
              </a:spcAft>
              <a:buClr>
                <a:srgbClr val="475A8D">
                  <a:lumMod val="50000"/>
                </a:srgbClr>
              </a:buClr>
              <a:buSzPct val="75000"/>
              <a:buFont typeface="Wingdings" pitchFamily="2" charset="2"/>
              <a:buChar char="q"/>
              <a:defRPr/>
            </a:pPr>
            <a:endParaRPr lang="en-GB" sz="2000" b="1" kern="0" dirty="0">
              <a:solidFill>
                <a:srgbClr val="002060"/>
              </a:solidFill>
              <a:latin typeface="Corbel" pitchFamily="34" charset="0"/>
            </a:endParaRPr>
          </a:p>
        </p:txBody>
      </p:sp>
      <p:sp>
        <p:nvSpPr>
          <p:cNvPr id="17" name="TextBox 16"/>
          <p:cNvSpPr txBox="1"/>
          <p:nvPr/>
        </p:nvSpPr>
        <p:spPr>
          <a:xfrm>
            <a:off x="6702704" y="2675821"/>
            <a:ext cx="3548836" cy="3043910"/>
          </a:xfrm>
          <a:prstGeom prst="rect">
            <a:avLst/>
          </a:prstGeom>
          <a:noFill/>
        </p:spPr>
        <p:txBody>
          <a:bodyPr wrap="square" rtlCol="0">
            <a:spAutoFit/>
          </a:bodyPr>
          <a:lstStyle/>
          <a:p>
            <a:pPr marL="284163" indent="-284163">
              <a:lnSpc>
                <a:spcPct val="114000"/>
              </a:lnSpc>
              <a:spcBef>
                <a:spcPts val="600"/>
              </a:spcBef>
              <a:spcAft>
                <a:spcPts val="600"/>
              </a:spcAft>
              <a:buClr>
                <a:srgbClr val="475A8D">
                  <a:lumMod val="50000"/>
                </a:srgbClr>
              </a:buClr>
              <a:buSzPct val="75000"/>
              <a:buFont typeface="Wingdings" pitchFamily="2" charset="2"/>
              <a:buChar char="q"/>
              <a:defRPr/>
            </a:pPr>
            <a:r>
              <a:rPr lang="en-GB" sz="2000" b="1" dirty="0">
                <a:solidFill>
                  <a:srgbClr val="002060"/>
                </a:solidFill>
                <a:latin typeface="Corbel" pitchFamily="34" charset="0"/>
              </a:rPr>
              <a:t>Mostly grant provision</a:t>
            </a:r>
          </a:p>
          <a:p>
            <a:pPr marL="284163" indent="-284163">
              <a:lnSpc>
                <a:spcPct val="114000"/>
              </a:lnSpc>
              <a:spcBef>
                <a:spcPts val="600"/>
              </a:spcBef>
              <a:spcAft>
                <a:spcPts val="600"/>
              </a:spcAft>
              <a:buClr>
                <a:srgbClr val="475A8D">
                  <a:lumMod val="50000"/>
                </a:srgbClr>
              </a:buClr>
              <a:buSzPct val="75000"/>
              <a:buFont typeface="Wingdings" pitchFamily="2" charset="2"/>
              <a:buChar char="q"/>
              <a:defRPr/>
            </a:pPr>
            <a:r>
              <a:rPr lang="en-GB" sz="2000" b="1" dirty="0">
                <a:solidFill>
                  <a:srgbClr val="002060"/>
                </a:solidFill>
                <a:latin typeface="Corbel" pitchFamily="34" charset="0"/>
              </a:rPr>
              <a:t>Create demand</a:t>
            </a:r>
          </a:p>
          <a:p>
            <a:pPr marL="284163" indent="-284163">
              <a:lnSpc>
                <a:spcPct val="114000"/>
              </a:lnSpc>
              <a:spcBef>
                <a:spcPts val="600"/>
              </a:spcBef>
              <a:spcAft>
                <a:spcPts val="600"/>
              </a:spcAft>
              <a:buClr>
                <a:srgbClr val="475A8D">
                  <a:lumMod val="50000"/>
                </a:srgbClr>
              </a:buClr>
              <a:buSzPct val="75000"/>
              <a:buFont typeface="Wingdings" pitchFamily="2" charset="2"/>
              <a:buChar char="q"/>
              <a:defRPr/>
            </a:pPr>
            <a:r>
              <a:rPr lang="en-GB" sz="2000" b="1" dirty="0">
                <a:solidFill>
                  <a:srgbClr val="002060"/>
                </a:solidFill>
                <a:latin typeface="Corbel" pitchFamily="34" charset="0"/>
              </a:rPr>
              <a:t>Result in viability of projects</a:t>
            </a:r>
          </a:p>
          <a:p>
            <a:pPr marL="284163" indent="-284163">
              <a:lnSpc>
                <a:spcPct val="114000"/>
              </a:lnSpc>
              <a:spcBef>
                <a:spcPts val="600"/>
              </a:spcBef>
              <a:spcAft>
                <a:spcPts val="600"/>
              </a:spcAft>
              <a:buClr>
                <a:srgbClr val="475A8D">
                  <a:lumMod val="50000"/>
                </a:srgbClr>
              </a:buClr>
              <a:buSzPct val="75000"/>
              <a:buFont typeface="Wingdings" pitchFamily="2" charset="2"/>
              <a:buChar char="q"/>
              <a:defRPr/>
            </a:pPr>
            <a:r>
              <a:rPr lang="en-GB" sz="2000" b="1" dirty="0">
                <a:solidFill>
                  <a:srgbClr val="002060"/>
                </a:solidFill>
                <a:latin typeface="Corbel" pitchFamily="34" charset="0"/>
              </a:rPr>
              <a:t>Sustainability of projects by the new “digital lifestyle’’</a:t>
            </a:r>
          </a:p>
          <a:p>
            <a:endParaRPr lang="en-US" sz="2000" dirty="0">
              <a:solidFill>
                <a:prstClr val="black"/>
              </a:solidFill>
              <a:latin typeface="Tw Cen MT"/>
            </a:endParaRPr>
          </a:p>
        </p:txBody>
      </p:sp>
      <p:sp>
        <p:nvSpPr>
          <p:cNvPr id="18" name="Rectangle 22"/>
          <p:cNvSpPr>
            <a:spLocks noChangeArrowheads="1"/>
          </p:cNvSpPr>
          <p:nvPr/>
        </p:nvSpPr>
        <p:spPr bwMode="auto">
          <a:xfrm>
            <a:off x="1866584" y="5440048"/>
            <a:ext cx="4096406" cy="884552"/>
          </a:xfrm>
          <a:prstGeom prst="rect">
            <a:avLst/>
          </a:prstGeom>
          <a:solidFill>
            <a:srgbClr val="00338D"/>
          </a:solidFill>
          <a:ln w="9525" algn="ctr">
            <a:solidFill>
              <a:srgbClr val="0C2D83"/>
            </a:solidFill>
            <a:round/>
            <a:headEnd/>
            <a:tailEnd/>
          </a:ln>
        </p:spPr>
        <p:txBody>
          <a:bodyPr anchor="ctr"/>
          <a:lstStyle/>
          <a:p>
            <a:pPr algn="ctr">
              <a:defRPr/>
            </a:pPr>
            <a:r>
              <a:rPr lang="en-US" sz="1100" b="1" dirty="0">
                <a:solidFill>
                  <a:srgbClr val="FFFF00"/>
                </a:solidFill>
                <a:latin typeface="Bell MT" panose="02020503060305020303" pitchFamily="18" charset="0"/>
              </a:rPr>
              <a:t>BTRAIN (Backbone Transmission Infrastructure)</a:t>
            </a:r>
          </a:p>
          <a:p>
            <a:pPr algn="ctr">
              <a:defRPr/>
            </a:pPr>
            <a:r>
              <a:rPr lang="en-US" sz="1100" b="1" dirty="0">
                <a:solidFill>
                  <a:srgbClr val="FFFF00"/>
                </a:solidFill>
                <a:latin typeface="Bell MT" panose="02020503060305020303" pitchFamily="18" charset="0"/>
              </a:rPr>
              <a:t>AMPE (Accelerated Mobile Expansion Programme) – BTS</a:t>
            </a:r>
          </a:p>
          <a:p>
            <a:pPr algn="ctr">
              <a:defRPr/>
            </a:pPr>
            <a:r>
              <a:rPr lang="en-US" sz="1100" b="1" dirty="0" err="1">
                <a:solidFill>
                  <a:srgbClr val="FFFF00"/>
                </a:solidFill>
                <a:latin typeface="Bell MT" panose="02020503060305020303" pitchFamily="18" charset="0"/>
              </a:rPr>
              <a:t>UnICC</a:t>
            </a:r>
            <a:r>
              <a:rPr lang="en-US" sz="1100" b="1" dirty="0">
                <a:solidFill>
                  <a:srgbClr val="FFFF00"/>
                </a:solidFill>
                <a:latin typeface="Bell MT" panose="02020503060305020303" pitchFamily="18" charset="0"/>
              </a:rPr>
              <a:t> (University Inter Campus Connectivity)</a:t>
            </a:r>
          </a:p>
          <a:p>
            <a:pPr algn="ctr">
              <a:defRPr/>
            </a:pPr>
            <a:r>
              <a:rPr lang="en-US" sz="1100" b="1" dirty="0" err="1">
                <a:solidFill>
                  <a:srgbClr val="FFFF00"/>
                </a:solidFill>
                <a:latin typeface="Bell MT" panose="02020503060305020303" pitchFamily="18" charset="0"/>
              </a:rPr>
              <a:t>RuBI</a:t>
            </a:r>
            <a:r>
              <a:rPr lang="en-US" sz="1100" b="1" dirty="0">
                <a:solidFill>
                  <a:srgbClr val="FFFF00"/>
                </a:solidFill>
                <a:latin typeface="Bell MT" panose="02020503060305020303" pitchFamily="18" charset="0"/>
              </a:rPr>
              <a:t> (Rural Broadband Initiative)</a:t>
            </a:r>
          </a:p>
          <a:p>
            <a:pPr algn="ctr">
              <a:defRPr/>
            </a:pPr>
            <a:endParaRPr lang="en-US" sz="1100" b="1" dirty="0">
              <a:solidFill>
                <a:srgbClr val="FFFF00"/>
              </a:solidFill>
              <a:latin typeface="Bell MT" panose="02020503060305020303" pitchFamily="18" charset="0"/>
            </a:endParaRPr>
          </a:p>
        </p:txBody>
      </p:sp>
      <p:sp>
        <p:nvSpPr>
          <p:cNvPr id="19" name="Rectangle 22"/>
          <p:cNvSpPr>
            <a:spLocks noChangeArrowheads="1"/>
          </p:cNvSpPr>
          <p:nvPr/>
        </p:nvSpPr>
        <p:spPr bwMode="auto">
          <a:xfrm>
            <a:off x="6210300" y="5440049"/>
            <a:ext cx="3982208" cy="1014607"/>
          </a:xfrm>
          <a:prstGeom prst="rect">
            <a:avLst/>
          </a:prstGeom>
          <a:solidFill>
            <a:srgbClr val="00338D"/>
          </a:solidFill>
          <a:ln w="9525" algn="ctr">
            <a:solidFill>
              <a:srgbClr val="0C2D83"/>
            </a:solidFill>
            <a:round/>
            <a:headEnd/>
            <a:tailEnd/>
          </a:ln>
        </p:spPr>
        <p:txBody>
          <a:bodyPr anchor="ctr"/>
          <a:lstStyle/>
          <a:p>
            <a:pPr algn="ctr">
              <a:defRPr/>
            </a:pPr>
            <a:endParaRPr lang="en-US" sz="1200" b="1" dirty="0">
              <a:solidFill>
                <a:srgbClr val="FFFF00"/>
              </a:solidFill>
              <a:latin typeface="Bell MT" panose="02020503060305020303" pitchFamily="18" charset="0"/>
            </a:endParaRPr>
          </a:p>
          <a:p>
            <a:pPr algn="ctr">
              <a:defRPr/>
            </a:pPr>
            <a:endParaRPr lang="en-US" sz="1200" b="1" dirty="0">
              <a:solidFill>
                <a:srgbClr val="FFFF00"/>
              </a:solidFill>
              <a:latin typeface="Bell MT" panose="02020503060305020303" pitchFamily="18" charset="0"/>
            </a:endParaRPr>
          </a:p>
          <a:p>
            <a:pPr algn="ctr">
              <a:defRPr/>
            </a:pPr>
            <a:r>
              <a:rPr lang="en-US" sz="1200" b="1" dirty="0">
                <a:solidFill>
                  <a:srgbClr val="FFFF00"/>
                </a:solidFill>
                <a:latin typeface="Bell MT" panose="02020503060305020303" pitchFamily="18" charset="0"/>
              </a:rPr>
              <a:t>SKC - School  Knowledge Centre</a:t>
            </a:r>
          </a:p>
          <a:p>
            <a:pPr algn="ctr">
              <a:defRPr/>
            </a:pPr>
            <a:r>
              <a:rPr lang="en-US" sz="1200" b="1" dirty="0">
                <a:solidFill>
                  <a:srgbClr val="FFFF00"/>
                </a:solidFill>
                <a:latin typeface="Bell MT" panose="02020503060305020303" pitchFamily="18" charset="0"/>
              </a:rPr>
              <a:t>TIKC -Tertiary Institutions Knowledge Centre</a:t>
            </a:r>
          </a:p>
          <a:p>
            <a:pPr algn="ctr">
              <a:defRPr/>
            </a:pPr>
            <a:r>
              <a:rPr lang="en-US" sz="1200" b="1" dirty="0">
                <a:solidFill>
                  <a:srgbClr val="FFFF00"/>
                </a:solidFill>
                <a:latin typeface="Bell MT" panose="02020503060305020303" pitchFamily="18" charset="0"/>
              </a:rPr>
              <a:t>CRC – Community Resource Centre</a:t>
            </a:r>
          </a:p>
          <a:p>
            <a:pPr algn="ctr">
              <a:defRPr/>
            </a:pPr>
            <a:r>
              <a:rPr lang="en-US" sz="1200" b="1" dirty="0">
                <a:solidFill>
                  <a:srgbClr val="FFFF00"/>
                </a:solidFill>
                <a:latin typeface="Bell MT" panose="02020503060305020303" pitchFamily="18" charset="0"/>
              </a:rPr>
              <a:t>IRC – Information Resource Centre</a:t>
            </a:r>
          </a:p>
          <a:p>
            <a:pPr algn="ctr">
              <a:defRPr/>
            </a:pPr>
            <a:r>
              <a:rPr lang="en-US" sz="1200" b="1" dirty="0" err="1">
                <a:solidFill>
                  <a:srgbClr val="FFFF00"/>
                </a:solidFill>
                <a:latin typeface="Bell MT" panose="02020503060305020303" pitchFamily="18" charset="0"/>
              </a:rPr>
              <a:t>eAccessibility</a:t>
            </a:r>
            <a:endParaRPr lang="en-US" sz="1200" b="1" dirty="0">
              <a:solidFill>
                <a:srgbClr val="FFFF00"/>
              </a:solidFill>
              <a:latin typeface="Bell MT" panose="02020503060305020303" pitchFamily="18" charset="0"/>
            </a:endParaRPr>
          </a:p>
          <a:p>
            <a:pPr algn="ctr">
              <a:defRPr/>
            </a:pPr>
            <a:endParaRPr lang="en-US" sz="1200" b="1" dirty="0">
              <a:solidFill>
                <a:srgbClr val="FFFF00"/>
              </a:solidFill>
              <a:latin typeface="Bell MT" panose="02020503060305020303" pitchFamily="18" charset="0"/>
            </a:endParaRPr>
          </a:p>
          <a:p>
            <a:pPr algn="ctr">
              <a:defRPr/>
            </a:pPr>
            <a:endParaRPr lang="en-US" b="1" dirty="0">
              <a:solidFill>
                <a:srgbClr val="FFFF00"/>
              </a:solidFill>
              <a:latin typeface="Corbel" pitchFamily="34" charset="0"/>
            </a:endParaRPr>
          </a:p>
        </p:txBody>
      </p:sp>
    </p:spTree>
    <p:extLst>
      <p:ext uri="{BB962C8B-B14F-4D97-AF65-F5344CB8AC3E}">
        <p14:creationId xmlns:p14="http://schemas.microsoft.com/office/powerpoint/2010/main" val="1442054111"/>
      </p:ext>
    </p:extLst>
  </p:cSld>
  <p:clrMapOvr>
    <a:masterClrMapping/>
  </p:clrMapOvr>
  <p:transition>
    <p:randomBa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7981" y="484909"/>
            <a:ext cx="10183092" cy="1320800"/>
          </a:xfrm>
        </p:spPr>
        <p:txBody>
          <a:bodyPr>
            <a:normAutofit/>
          </a:bodyPr>
          <a:lstStyle/>
          <a:p>
            <a:pPr>
              <a:defRPr/>
            </a:pPr>
            <a:r>
              <a:rPr lang="en-GB" sz="3600" b="1" kern="0" dirty="0">
                <a:latin typeface="Algerian" panose="04020705040A02060702" pitchFamily="82" charset="0"/>
                <a:cs typeface="Arial" panose="020B0604020202020204" pitchFamily="34" charset="0"/>
              </a:rPr>
              <a:t>MILESTONES, CURRENT AND FUTURE OF CONNECTIVITY PROGRAMME/PROJECTS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52771584"/>
              </p:ext>
            </p:extLst>
          </p:nvPr>
        </p:nvGraphicFramePr>
        <p:xfrm>
          <a:off x="394854" y="1905000"/>
          <a:ext cx="3730337" cy="4046074"/>
        </p:xfrm>
        <a:graphic>
          <a:graphicData uri="http://schemas.openxmlformats.org/drawingml/2006/table">
            <a:tbl>
              <a:tblPr firstRow="1" bandRow="1">
                <a:tableStyleId>{5C22544A-7EE6-4342-B048-85BDC9FD1C3A}</a:tableStyleId>
              </a:tblPr>
              <a:tblGrid>
                <a:gridCol w="2915059"/>
                <a:gridCol w="815278"/>
              </a:tblGrid>
              <a:tr h="428943">
                <a:tc gridSpan="2">
                  <a:txBody>
                    <a:bodyPr/>
                    <a:lstStyle/>
                    <a:p>
                      <a:r>
                        <a:rPr lang="en-US" dirty="0" smtClean="0"/>
                        <a:t>Milestones</a:t>
                      </a:r>
                      <a:endParaRPr lang="en-US" dirty="0"/>
                    </a:p>
                  </a:txBody>
                  <a:tcPr>
                    <a:solidFill>
                      <a:srgbClr val="0070C0"/>
                    </a:solidFill>
                  </a:tcPr>
                </a:tc>
                <a:tc hMerge="1">
                  <a:txBody>
                    <a:bodyPr/>
                    <a:lstStyle/>
                    <a:p>
                      <a:endParaRPr lang="en-US" dirty="0"/>
                    </a:p>
                  </a:txBody>
                  <a:tcPr/>
                </a:tc>
              </a:tr>
              <a:tr h="402134">
                <a:tc>
                  <a:txBody>
                    <a:bodyPr/>
                    <a:lstStyle/>
                    <a:p>
                      <a:r>
                        <a:rPr lang="en-GB" sz="900" dirty="0" smtClean="0">
                          <a:solidFill>
                            <a:schemeClr val="tx1"/>
                          </a:solidFill>
                        </a:rPr>
                        <a:t>BACKBONE TRANSMISSION INFRASTRUCTURE (BTRAIN)</a:t>
                      </a:r>
                      <a:endParaRPr lang="en-GB" sz="900" dirty="0">
                        <a:solidFill>
                          <a:schemeClr val="tx1"/>
                        </a:solidFill>
                      </a:endParaRPr>
                    </a:p>
                  </a:txBody>
                  <a:tcPr marL="68580" marR="68580" marT="34290" marB="34290"/>
                </a:tc>
                <a:tc>
                  <a:txBody>
                    <a:bodyPr/>
                    <a:lstStyle/>
                    <a:p>
                      <a:r>
                        <a:rPr lang="en-GB" sz="900" dirty="0" smtClean="0">
                          <a:solidFill>
                            <a:schemeClr val="tx1"/>
                          </a:solidFill>
                        </a:rPr>
                        <a:t>721.6 KM</a:t>
                      </a:r>
                      <a:endParaRPr lang="en-GB" sz="900" dirty="0">
                        <a:solidFill>
                          <a:schemeClr val="tx1"/>
                        </a:solidFill>
                      </a:endParaRPr>
                    </a:p>
                  </a:txBody>
                  <a:tcPr marL="68580" marR="68580" marT="34290" marB="34290"/>
                </a:tc>
              </a:tr>
              <a:tr h="365697">
                <a:tc>
                  <a:txBody>
                    <a:bodyPr/>
                    <a:lstStyle/>
                    <a:p>
                      <a:r>
                        <a:rPr lang="en-GB" sz="900" dirty="0" smtClean="0">
                          <a:solidFill>
                            <a:schemeClr val="tx1"/>
                          </a:solidFill>
                        </a:rPr>
                        <a:t>BASE TRANSCEIVER</a:t>
                      </a:r>
                      <a:r>
                        <a:rPr lang="en-GB" sz="900" baseline="0" dirty="0" smtClean="0">
                          <a:solidFill>
                            <a:schemeClr val="tx1"/>
                          </a:solidFill>
                        </a:rPr>
                        <a:t> STATIONS (BTS)</a:t>
                      </a:r>
                      <a:endParaRPr lang="en-GB" sz="900" dirty="0">
                        <a:solidFill>
                          <a:schemeClr val="tx1"/>
                        </a:solidFill>
                      </a:endParaRPr>
                    </a:p>
                  </a:txBody>
                  <a:tcPr marL="68580" marR="68580" marT="34290" marB="34290"/>
                </a:tc>
                <a:tc>
                  <a:txBody>
                    <a:bodyPr/>
                    <a:lstStyle/>
                    <a:p>
                      <a:r>
                        <a:rPr lang="en-GB" sz="900" dirty="0" smtClean="0">
                          <a:solidFill>
                            <a:schemeClr val="tx1"/>
                          </a:solidFill>
                        </a:rPr>
                        <a:t>86</a:t>
                      </a:r>
                      <a:endParaRPr lang="en-GB" sz="900" dirty="0">
                        <a:solidFill>
                          <a:schemeClr val="tx1"/>
                        </a:solidFill>
                      </a:endParaRPr>
                    </a:p>
                  </a:txBody>
                  <a:tcPr marL="68580" marR="68580" marT="34290" marB="34290"/>
                </a:tc>
              </a:tr>
              <a:tr h="402134">
                <a:tc>
                  <a:txBody>
                    <a:bodyPr/>
                    <a:lstStyle/>
                    <a:p>
                      <a:r>
                        <a:rPr lang="en-GB" sz="900" dirty="0" smtClean="0">
                          <a:solidFill>
                            <a:schemeClr val="tx1"/>
                          </a:solidFill>
                        </a:rPr>
                        <a:t>UNIVERSITY INTER-CAMPUS CONNECTIVITY (</a:t>
                      </a:r>
                      <a:r>
                        <a:rPr lang="en-GB" sz="900" dirty="0" err="1" smtClean="0">
                          <a:solidFill>
                            <a:schemeClr val="tx1"/>
                          </a:solidFill>
                        </a:rPr>
                        <a:t>UnICC</a:t>
                      </a:r>
                      <a:r>
                        <a:rPr lang="en-GB" sz="900" dirty="0" smtClean="0">
                          <a:solidFill>
                            <a:schemeClr val="tx1"/>
                          </a:solidFill>
                        </a:rPr>
                        <a:t>)</a:t>
                      </a:r>
                      <a:endParaRPr lang="en-GB" sz="900" dirty="0">
                        <a:solidFill>
                          <a:schemeClr val="tx1"/>
                        </a:solidFill>
                      </a:endParaRPr>
                    </a:p>
                  </a:txBody>
                  <a:tcPr marL="68580" marR="68580" marT="34290" marB="34290"/>
                </a:tc>
                <a:tc>
                  <a:txBody>
                    <a:bodyPr/>
                    <a:lstStyle/>
                    <a:p>
                      <a:r>
                        <a:rPr lang="en-GB" sz="900" dirty="0" smtClean="0">
                          <a:solidFill>
                            <a:schemeClr val="tx1"/>
                          </a:solidFill>
                        </a:rPr>
                        <a:t>307 KM</a:t>
                      </a:r>
                      <a:endParaRPr lang="en-GB" sz="900" dirty="0">
                        <a:solidFill>
                          <a:schemeClr val="tx1"/>
                        </a:solidFill>
                      </a:endParaRPr>
                    </a:p>
                  </a:txBody>
                  <a:tcPr marL="68580" marR="68580" marT="34290" marB="34290"/>
                </a:tc>
              </a:tr>
              <a:tr h="365697">
                <a:tc>
                  <a:txBody>
                    <a:bodyPr/>
                    <a:lstStyle/>
                    <a:p>
                      <a:r>
                        <a:rPr lang="en-GB" sz="900" dirty="0" smtClean="0">
                          <a:solidFill>
                            <a:schemeClr val="tx1"/>
                          </a:solidFill>
                        </a:rPr>
                        <a:t>RURAL BROADBAND</a:t>
                      </a:r>
                      <a:r>
                        <a:rPr lang="en-GB" sz="900" baseline="0" dirty="0" smtClean="0">
                          <a:solidFill>
                            <a:schemeClr val="tx1"/>
                          </a:solidFill>
                        </a:rPr>
                        <a:t> INITIATIVE (RUBI)</a:t>
                      </a:r>
                      <a:endParaRPr lang="en-GB" sz="900" dirty="0">
                        <a:solidFill>
                          <a:schemeClr val="tx1"/>
                        </a:solidFill>
                      </a:endParaRPr>
                    </a:p>
                  </a:txBody>
                  <a:tcPr marL="68580" marR="68580" marT="34290" marB="34290"/>
                </a:tc>
                <a:tc>
                  <a:txBody>
                    <a:bodyPr/>
                    <a:lstStyle/>
                    <a:p>
                      <a:r>
                        <a:rPr lang="en-GB" sz="900" dirty="0" smtClean="0">
                          <a:solidFill>
                            <a:schemeClr val="tx1"/>
                          </a:solidFill>
                        </a:rPr>
                        <a:t>12</a:t>
                      </a:r>
                      <a:endParaRPr lang="en-GB" sz="900" dirty="0">
                        <a:solidFill>
                          <a:schemeClr val="tx1"/>
                        </a:solidFill>
                      </a:endParaRPr>
                    </a:p>
                  </a:txBody>
                  <a:tcPr marL="68580" marR="68580" marT="34290" marB="34290"/>
                </a:tc>
              </a:tr>
              <a:tr h="365697">
                <a:tc>
                  <a:txBody>
                    <a:bodyPr/>
                    <a:lstStyle/>
                    <a:p>
                      <a:r>
                        <a:rPr lang="en-GB" sz="900" dirty="0" smtClean="0">
                          <a:solidFill>
                            <a:schemeClr val="tx1"/>
                          </a:solidFill>
                        </a:rPr>
                        <a:t>SCHOOL  KNOWLEDGE CENTRES</a:t>
                      </a:r>
                      <a:endParaRPr lang="en-GB" sz="900" dirty="0">
                        <a:solidFill>
                          <a:schemeClr val="tx1"/>
                        </a:solidFill>
                      </a:endParaRPr>
                    </a:p>
                  </a:txBody>
                  <a:tcPr marL="68580" marR="68580" marT="34290" marB="34290"/>
                </a:tc>
                <a:tc>
                  <a:txBody>
                    <a:bodyPr/>
                    <a:lstStyle/>
                    <a:p>
                      <a:r>
                        <a:rPr lang="en-GB" sz="900" dirty="0" smtClean="0">
                          <a:solidFill>
                            <a:schemeClr val="tx1"/>
                          </a:solidFill>
                        </a:rPr>
                        <a:t>1,334</a:t>
                      </a:r>
                      <a:endParaRPr lang="en-GB" sz="900" dirty="0">
                        <a:solidFill>
                          <a:schemeClr val="tx1"/>
                        </a:solidFill>
                      </a:endParaRPr>
                    </a:p>
                  </a:txBody>
                  <a:tcPr marL="68580" marR="68580" marT="34290" marB="34290"/>
                </a:tc>
              </a:tr>
              <a:tr h="428943">
                <a:tc>
                  <a:txBody>
                    <a:bodyPr/>
                    <a:lstStyle/>
                    <a:p>
                      <a:r>
                        <a:rPr lang="en-GB" sz="900" dirty="0" smtClean="0">
                          <a:solidFill>
                            <a:schemeClr val="tx1"/>
                          </a:solidFill>
                        </a:rPr>
                        <a:t>COMMUNITY RESOURCE CENTRES</a:t>
                      </a:r>
                      <a:endParaRPr lang="en-GB" sz="900" dirty="0">
                        <a:solidFill>
                          <a:schemeClr val="tx1"/>
                        </a:solidFill>
                      </a:endParaRPr>
                    </a:p>
                  </a:txBody>
                  <a:tcPr marL="68580" marR="68580" marT="34290" marB="34290"/>
                </a:tc>
                <a:tc>
                  <a:txBody>
                    <a:bodyPr/>
                    <a:lstStyle/>
                    <a:p>
                      <a:r>
                        <a:rPr lang="en-GB" sz="900" dirty="0" smtClean="0">
                          <a:solidFill>
                            <a:schemeClr val="tx1"/>
                          </a:solidFill>
                        </a:rPr>
                        <a:t>192</a:t>
                      </a:r>
                      <a:endParaRPr lang="en-GB" sz="900" dirty="0">
                        <a:solidFill>
                          <a:schemeClr val="tx1"/>
                        </a:solidFill>
                      </a:endParaRPr>
                    </a:p>
                  </a:txBody>
                  <a:tcPr marL="68580" marR="68580" marT="34290" marB="34290"/>
                </a:tc>
              </a:tr>
              <a:tr h="428943">
                <a:tc>
                  <a:txBody>
                    <a:bodyPr/>
                    <a:lstStyle/>
                    <a:p>
                      <a:r>
                        <a:rPr lang="en-GB" sz="900" dirty="0" smtClean="0">
                          <a:solidFill>
                            <a:schemeClr val="tx1"/>
                          </a:solidFill>
                        </a:rPr>
                        <a:t>DEVELOPMENT AND DEPLOYMENT OF LOCAL CONTENT FOR E-LEARNING</a:t>
                      </a:r>
                      <a:endParaRPr lang="en-GB" sz="900" dirty="0">
                        <a:solidFill>
                          <a:schemeClr val="tx1"/>
                        </a:solidFill>
                      </a:endParaRPr>
                    </a:p>
                  </a:txBody>
                  <a:tcPr marL="68580" marR="68580" marT="34290" marB="34290"/>
                </a:tc>
                <a:tc>
                  <a:txBody>
                    <a:bodyPr/>
                    <a:lstStyle/>
                    <a:p>
                      <a:r>
                        <a:rPr lang="en-GB" sz="900" dirty="0" smtClean="0">
                          <a:solidFill>
                            <a:schemeClr val="tx1"/>
                          </a:solidFill>
                        </a:rPr>
                        <a:t>218</a:t>
                      </a:r>
                      <a:endParaRPr lang="en-GB" sz="900" dirty="0">
                        <a:solidFill>
                          <a:schemeClr val="tx1"/>
                        </a:solidFill>
                      </a:endParaRPr>
                    </a:p>
                  </a:txBody>
                  <a:tcPr marL="68580" marR="68580" marT="34290" marB="34290"/>
                </a:tc>
              </a:tr>
              <a:tr h="428943">
                <a:tc>
                  <a:txBody>
                    <a:bodyPr/>
                    <a:lstStyle/>
                    <a:p>
                      <a:r>
                        <a:rPr lang="en-GB" sz="900" dirty="0" smtClean="0">
                          <a:solidFill>
                            <a:schemeClr val="tx1"/>
                          </a:solidFill>
                        </a:rPr>
                        <a:t>INFORMATION RESOURCE CENTRES (E-LIBRARY)</a:t>
                      </a:r>
                      <a:endParaRPr lang="en-GB" sz="900" dirty="0">
                        <a:solidFill>
                          <a:schemeClr val="tx1"/>
                        </a:solidFill>
                      </a:endParaRPr>
                    </a:p>
                  </a:txBody>
                  <a:tcPr marL="68580" marR="68580" marT="34290" marB="34290"/>
                </a:tc>
                <a:tc>
                  <a:txBody>
                    <a:bodyPr/>
                    <a:lstStyle/>
                    <a:p>
                      <a:r>
                        <a:rPr lang="en-GB" sz="900" dirty="0" smtClean="0">
                          <a:solidFill>
                            <a:schemeClr val="tx1"/>
                          </a:solidFill>
                        </a:rPr>
                        <a:t>74</a:t>
                      </a:r>
                      <a:endParaRPr lang="en-GB" sz="900" dirty="0">
                        <a:solidFill>
                          <a:schemeClr val="tx1"/>
                        </a:solidFill>
                      </a:endParaRPr>
                    </a:p>
                  </a:txBody>
                  <a:tcPr marL="68580" marR="68580" marT="34290" marB="34290"/>
                </a:tc>
              </a:tr>
              <a:tr h="428943">
                <a:tc>
                  <a:txBody>
                    <a:bodyPr/>
                    <a:lstStyle/>
                    <a:p>
                      <a:r>
                        <a:rPr lang="en-GB" sz="900" dirty="0" smtClean="0">
                          <a:solidFill>
                            <a:schemeClr val="tx1"/>
                          </a:solidFill>
                        </a:rPr>
                        <a:t>TERTIARY INSTITUTIONS</a:t>
                      </a:r>
                      <a:r>
                        <a:rPr lang="en-GB" sz="900" baseline="0" dirty="0" smtClean="0">
                          <a:solidFill>
                            <a:schemeClr val="tx1"/>
                          </a:solidFill>
                        </a:rPr>
                        <a:t> KNOWLEDGE CENTRES</a:t>
                      </a:r>
                      <a:endParaRPr lang="en-GB" sz="900" dirty="0">
                        <a:solidFill>
                          <a:schemeClr val="tx1"/>
                        </a:solidFill>
                      </a:endParaRPr>
                    </a:p>
                  </a:txBody>
                  <a:tcPr marL="68580" marR="68580" marT="34290" marB="34290"/>
                </a:tc>
                <a:tc>
                  <a:txBody>
                    <a:bodyPr/>
                    <a:lstStyle/>
                    <a:p>
                      <a:r>
                        <a:rPr lang="en-GB" sz="900" dirty="0" smtClean="0">
                          <a:solidFill>
                            <a:schemeClr val="tx1"/>
                          </a:solidFill>
                        </a:rPr>
                        <a:t>204</a:t>
                      </a:r>
                      <a:endParaRPr lang="en-GB" sz="900" dirty="0">
                        <a:solidFill>
                          <a:schemeClr val="tx1"/>
                        </a:solidFill>
                      </a:endParaRPr>
                    </a:p>
                  </a:txBody>
                  <a:tcPr marL="68580" marR="68580" marT="34290" marB="34290"/>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696592024"/>
              </p:ext>
            </p:extLst>
          </p:nvPr>
        </p:nvGraphicFramePr>
        <p:xfrm>
          <a:off x="4187536" y="1909618"/>
          <a:ext cx="4343400" cy="4026076"/>
        </p:xfrm>
        <a:graphic>
          <a:graphicData uri="http://schemas.openxmlformats.org/drawingml/2006/table">
            <a:tbl>
              <a:tblPr firstRow="1" bandRow="1">
                <a:tableStyleId>{5C22544A-7EE6-4342-B048-85BDC9FD1C3A}</a:tableStyleId>
              </a:tblPr>
              <a:tblGrid>
                <a:gridCol w="3086101"/>
                <a:gridCol w="1257299"/>
              </a:tblGrid>
              <a:tr h="363048">
                <a:tc gridSpan="2">
                  <a:txBody>
                    <a:bodyPr/>
                    <a:lstStyle/>
                    <a:p>
                      <a:r>
                        <a:rPr lang="en-US" dirty="0" smtClean="0">
                          <a:solidFill>
                            <a:schemeClr val="tx1"/>
                          </a:solidFill>
                        </a:rPr>
                        <a:t>Current</a:t>
                      </a:r>
                      <a:endParaRPr lang="en-US" dirty="0">
                        <a:solidFill>
                          <a:schemeClr val="tx1"/>
                        </a:solidFill>
                      </a:endParaRPr>
                    </a:p>
                  </a:txBody>
                  <a:tcPr>
                    <a:solidFill>
                      <a:srgbClr val="FFFF00"/>
                    </a:solidFill>
                  </a:tcPr>
                </a:tc>
                <a:tc hMerge="1">
                  <a:txBody>
                    <a:bodyPr/>
                    <a:lstStyle/>
                    <a:p>
                      <a:endParaRPr lang="en-US" dirty="0"/>
                    </a:p>
                  </a:txBody>
                  <a:tcPr/>
                </a:tc>
              </a:tr>
              <a:tr h="3630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dirty="0" smtClean="0">
                          <a:solidFill>
                            <a:schemeClr val="tx1"/>
                          </a:solidFill>
                        </a:rPr>
                        <a:t>BACKBONE TRANSMISSION INFRASTRUCTURE (BTRAIN)</a:t>
                      </a:r>
                    </a:p>
                  </a:txBody>
                  <a:tcPr marL="68580" marR="68580" marT="34290" marB="34290"/>
                </a:tc>
                <a:tc>
                  <a:txBody>
                    <a:bodyPr/>
                    <a:lstStyle/>
                    <a:p>
                      <a:r>
                        <a:rPr lang="en-GB" sz="900" dirty="0" smtClean="0">
                          <a:solidFill>
                            <a:schemeClr val="tx1"/>
                          </a:solidFill>
                        </a:rPr>
                        <a:t>4534.4 KM</a:t>
                      </a:r>
                      <a:endParaRPr lang="en-GB" sz="900" dirty="0">
                        <a:solidFill>
                          <a:schemeClr val="tx1"/>
                        </a:solidFill>
                      </a:endParaRPr>
                    </a:p>
                  </a:txBody>
                  <a:tcPr marL="68580" marR="68580" marT="34290" marB="34290"/>
                </a:tc>
              </a:tr>
              <a:tr h="392884">
                <a:tc>
                  <a:txBody>
                    <a:bodyPr/>
                    <a:lstStyle/>
                    <a:p>
                      <a:r>
                        <a:rPr lang="en-GB" sz="900" dirty="0" smtClean="0">
                          <a:solidFill>
                            <a:schemeClr val="tx1"/>
                          </a:solidFill>
                        </a:rPr>
                        <a:t>BASE TRANSCEIVER</a:t>
                      </a:r>
                      <a:r>
                        <a:rPr lang="en-GB" sz="900" baseline="0" dirty="0" smtClean="0">
                          <a:solidFill>
                            <a:schemeClr val="tx1"/>
                          </a:solidFill>
                        </a:rPr>
                        <a:t> STATIONS (BTS)</a:t>
                      </a:r>
                      <a:endParaRPr lang="en-GB" sz="900" dirty="0">
                        <a:solidFill>
                          <a:schemeClr val="tx1"/>
                        </a:solidFill>
                      </a:endParaRPr>
                    </a:p>
                  </a:txBody>
                  <a:tcPr marL="68580" marR="68580" marT="34290" marB="34290"/>
                </a:tc>
                <a:tc>
                  <a:txBody>
                    <a:bodyPr/>
                    <a:lstStyle/>
                    <a:p>
                      <a:r>
                        <a:rPr lang="en-GB" sz="900" i="0" dirty="0" smtClean="0">
                          <a:solidFill>
                            <a:schemeClr val="tx1"/>
                          </a:solidFill>
                        </a:rPr>
                        <a:t>99</a:t>
                      </a:r>
                    </a:p>
                  </a:txBody>
                  <a:tcPr marL="68580" marR="68580" marT="34290" marB="34290"/>
                </a:tc>
              </a:tr>
              <a:tr h="3630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dirty="0" smtClean="0">
                          <a:solidFill>
                            <a:schemeClr val="tx1"/>
                          </a:solidFill>
                        </a:rPr>
                        <a:t>UNIVERSITY INTER-CAMPUS CONNECTIVITY (</a:t>
                      </a:r>
                      <a:r>
                        <a:rPr lang="en-GB" sz="900" dirty="0" err="1" smtClean="0">
                          <a:solidFill>
                            <a:schemeClr val="tx1"/>
                          </a:solidFill>
                        </a:rPr>
                        <a:t>UnICC</a:t>
                      </a:r>
                      <a:r>
                        <a:rPr lang="en-GB" sz="900" dirty="0" smtClean="0">
                          <a:solidFill>
                            <a:schemeClr val="tx1"/>
                          </a:solidFill>
                        </a:rPr>
                        <a:t>)</a:t>
                      </a:r>
                    </a:p>
                  </a:txBody>
                  <a:tcPr marL="68580" marR="68580" marT="34290" marB="34290"/>
                </a:tc>
                <a:tc>
                  <a:txBody>
                    <a:bodyPr/>
                    <a:lstStyle/>
                    <a:p>
                      <a:r>
                        <a:rPr lang="en-GB" sz="900" dirty="0" smtClean="0">
                          <a:solidFill>
                            <a:schemeClr val="tx1"/>
                          </a:solidFill>
                        </a:rPr>
                        <a:t>281.9 KM</a:t>
                      </a:r>
                      <a:endParaRPr lang="en-GB" sz="900" dirty="0">
                        <a:solidFill>
                          <a:schemeClr val="tx1"/>
                        </a:solidFill>
                      </a:endParaRPr>
                    </a:p>
                  </a:txBody>
                  <a:tcPr marL="68580" marR="68580" marT="34290" marB="34290"/>
                </a:tc>
              </a:tr>
              <a:tr h="363048">
                <a:tc>
                  <a:txBody>
                    <a:bodyPr/>
                    <a:lstStyle/>
                    <a:p>
                      <a:r>
                        <a:rPr lang="en-GB" sz="900" dirty="0" smtClean="0">
                          <a:solidFill>
                            <a:schemeClr val="tx1"/>
                          </a:solidFill>
                        </a:rPr>
                        <a:t>RURAL BROADBAND</a:t>
                      </a:r>
                      <a:r>
                        <a:rPr lang="en-GB" sz="900" baseline="0" dirty="0" smtClean="0">
                          <a:solidFill>
                            <a:schemeClr val="tx1"/>
                          </a:solidFill>
                        </a:rPr>
                        <a:t> INITIATIVE (RUBI)</a:t>
                      </a:r>
                      <a:endParaRPr lang="en-GB" sz="900" dirty="0">
                        <a:solidFill>
                          <a:schemeClr val="tx1"/>
                        </a:solidFill>
                      </a:endParaRPr>
                    </a:p>
                  </a:txBody>
                  <a:tcPr marL="68580" marR="68580" marT="34290" marB="34290"/>
                </a:tc>
                <a:tc>
                  <a:txBody>
                    <a:bodyPr/>
                    <a:lstStyle/>
                    <a:p>
                      <a:r>
                        <a:rPr lang="en-GB" sz="900" dirty="0" smtClean="0">
                          <a:solidFill>
                            <a:schemeClr val="tx1"/>
                          </a:solidFill>
                        </a:rPr>
                        <a:t>24</a:t>
                      </a:r>
                      <a:endParaRPr lang="en-GB" sz="900" dirty="0">
                        <a:solidFill>
                          <a:schemeClr val="tx1"/>
                        </a:solidFill>
                      </a:endParaRPr>
                    </a:p>
                  </a:txBody>
                  <a:tcPr marL="68580" marR="68580" marT="34290" marB="34290"/>
                </a:tc>
              </a:tr>
              <a:tr h="363048">
                <a:tc>
                  <a:txBody>
                    <a:bodyPr/>
                    <a:lstStyle/>
                    <a:p>
                      <a:pPr algn="l"/>
                      <a:r>
                        <a:rPr lang="en-GB" sz="900" dirty="0" smtClean="0">
                          <a:solidFill>
                            <a:schemeClr val="tx1"/>
                          </a:solidFill>
                        </a:rPr>
                        <a:t>SCHOOL  KNOWLEDGE CENTRES</a:t>
                      </a:r>
                      <a:endParaRPr lang="en-GB" sz="900" dirty="0">
                        <a:solidFill>
                          <a:schemeClr val="tx1"/>
                        </a:solidFill>
                      </a:endParaRPr>
                    </a:p>
                  </a:txBody>
                  <a:tcPr marL="68580" marR="68580" marT="34290" marB="34290"/>
                </a:tc>
                <a:tc>
                  <a:txBody>
                    <a:bodyPr/>
                    <a:lstStyle/>
                    <a:p>
                      <a:r>
                        <a:rPr lang="en-GB" sz="900" dirty="0" smtClean="0">
                          <a:solidFill>
                            <a:schemeClr val="tx1"/>
                          </a:solidFill>
                        </a:rPr>
                        <a:t>582</a:t>
                      </a:r>
                      <a:endParaRPr lang="en-GB" sz="900" dirty="0">
                        <a:solidFill>
                          <a:schemeClr val="tx1"/>
                        </a:solidFill>
                      </a:endParaRPr>
                    </a:p>
                  </a:txBody>
                  <a:tcPr marL="68580" marR="68580" marT="34290" marB="34290"/>
                </a:tc>
              </a:tr>
              <a:tr h="363048">
                <a:tc>
                  <a:txBody>
                    <a:bodyPr/>
                    <a:lstStyle/>
                    <a:p>
                      <a:r>
                        <a:rPr lang="en-GB" sz="900" dirty="0" smtClean="0">
                          <a:solidFill>
                            <a:schemeClr val="tx1"/>
                          </a:solidFill>
                        </a:rPr>
                        <a:t>COMMUNITY RESOURCE CENTRES</a:t>
                      </a:r>
                      <a:endParaRPr lang="en-GB" sz="900" dirty="0">
                        <a:solidFill>
                          <a:schemeClr val="tx1"/>
                        </a:solidFill>
                      </a:endParaRPr>
                    </a:p>
                  </a:txBody>
                  <a:tcPr marL="68580" marR="68580" marT="34290" marB="34290"/>
                </a:tc>
                <a:tc>
                  <a:txBody>
                    <a:bodyPr/>
                    <a:lstStyle/>
                    <a:p>
                      <a:r>
                        <a:rPr lang="en-GB" sz="900" dirty="0" smtClean="0">
                          <a:solidFill>
                            <a:schemeClr val="tx1"/>
                          </a:solidFill>
                        </a:rPr>
                        <a:t>29</a:t>
                      </a:r>
                      <a:endParaRPr lang="en-GB" sz="900" dirty="0">
                        <a:solidFill>
                          <a:schemeClr val="tx1"/>
                        </a:solidFill>
                      </a:endParaRPr>
                    </a:p>
                  </a:txBody>
                  <a:tcPr marL="68580" marR="68580" marT="34290" marB="34290"/>
                </a:tc>
              </a:tr>
              <a:tr h="363048">
                <a:tc>
                  <a:txBody>
                    <a:bodyPr/>
                    <a:lstStyle/>
                    <a:p>
                      <a:r>
                        <a:rPr lang="en-GB" sz="900" dirty="0" smtClean="0">
                          <a:solidFill>
                            <a:schemeClr val="tx1"/>
                          </a:solidFill>
                        </a:rPr>
                        <a:t>ICT FOR PERSONS LIVING WITH DISABILITIES (E-ACCESSIBILITY)</a:t>
                      </a:r>
                      <a:endParaRPr lang="en-GB" sz="900" dirty="0">
                        <a:solidFill>
                          <a:schemeClr val="tx1"/>
                        </a:solidFill>
                      </a:endParaRPr>
                    </a:p>
                  </a:txBody>
                  <a:tcPr marL="68580" marR="68580" marT="34290" marB="34290"/>
                </a:tc>
                <a:tc>
                  <a:txBody>
                    <a:bodyPr/>
                    <a:lstStyle/>
                    <a:p>
                      <a:r>
                        <a:rPr lang="en-GB" sz="900" dirty="0" smtClean="0">
                          <a:solidFill>
                            <a:schemeClr val="tx1"/>
                          </a:solidFill>
                        </a:rPr>
                        <a:t>26</a:t>
                      </a:r>
                      <a:endParaRPr lang="en-GB" sz="900" dirty="0">
                        <a:solidFill>
                          <a:schemeClr val="tx1"/>
                        </a:solidFill>
                      </a:endParaRPr>
                    </a:p>
                  </a:txBody>
                  <a:tcPr marL="68580" marR="68580" marT="34290" marB="34290"/>
                </a:tc>
              </a:tr>
              <a:tr h="363048">
                <a:tc>
                  <a:txBody>
                    <a:bodyPr/>
                    <a:lstStyle/>
                    <a:p>
                      <a:r>
                        <a:rPr lang="en-GB" sz="900" dirty="0" smtClean="0">
                          <a:solidFill>
                            <a:schemeClr val="tx1"/>
                          </a:solidFill>
                        </a:rPr>
                        <a:t>DEVELOPMENT AND DEPLOYMENT OF LOCAL CONTENT FOR E-LEARNING</a:t>
                      </a:r>
                      <a:endParaRPr lang="en-GB" sz="900" dirty="0">
                        <a:solidFill>
                          <a:schemeClr val="tx1"/>
                        </a:solidFill>
                      </a:endParaRPr>
                    </a:p>
                  </a:txBody>
                  <a:tcPr marL="68580" marR="68580" marT="34290" marB="34290"/>
                </a:tc>
                <a:tc>
                  <a:txBody>
                    <a:bodyPr/>
                    <a:lstStyle/>
                    <a:p>
                      <a:r>
                        <a:rPr lang="en-GB" sz="900" dirty="0" smtClean="0">
                          <a:solidFill>
                            <a:schemeClr val="tx1"/>
                          </a:solidFill>
                        </a:rPr>
                        <a:t>218</a:t>
                      </a:r>
                      <a:endParaRPr lang="en-GB" sz="900" dirty="0">
                        <a:solidFill>
                          <a:schemeClr val="tx1"/>
                        </a:solidFill>
                      </a:endParaRPr>
                    </a:p>
                  </a:txBody>
                  <a:tcPr marL="68580" marR="68580" marT="34290" marB="34290"/>
                </a:tc>
              </a:tr>
              <a:tr h="363048">
                <a:tc>
                  <a:txBody>
                    <a:bodyPr/>
                    <a:lstStyle/>
                    <a:p>
                      <a:r>
                        <a:rPr lang="en-GB" sz="900" dirty="0" smtClean="0">
                          <a:solidFill>
                            <a:schemeClr val="tx1"/>
                          </a:solidFill>
                        </a:rPr>
                        <a:t>E-HEALTH</a:t>
                      </a:r>
                      <a:endParaRPr lang="en-GB" sz="900" dirty="0">
                        <a:solidFill>
                          <a:schemeClr val="tx1"/>
                        </a:solidFill>
                      </a:endParaRPr>
                    </a:p>
                  </a:txBody>
                  <a:tcPr marL="68580" marR="68580" marT="34290" marB="34290"/>
                </a:tc>
                <a:tc>
                  <a:txBody>
                    <a:bodyPr/>
                    <a:lstStyle/>
                    <a:p>
                      <a:r>
                        <a:rPr lang="en-GB" sz="900" dirty="0" smtClean="0">
                          <a:solidFill>
                            <a:schemeClr val="tx1"/>
                          </a:solidFill>
                        </a:rPr>
                        <a:t>19</a:t>
                      </a:r>
                      <a:endParaRPr lang="en-GB" sz="900" dirty="0">
                        <a:solidFill>
                          <a:schemeClr val="tx1"/>
                        </a:solidFill>
                      </a:endParaRPr>
                    </a:p>
                  </a:txBody>
                  <a:tcPr marL="68580" marR="68580" marT="34290" marB="34290"/>
                </a:tc>
              </a:tr>
              <a:tr h="363048">
                <a:tc>
                  <a:txBody>
                    <a:bodyPr/>
                    <a:lstStyle/>
                    <a:p>
                      <a:r>
                        <a:rPr lang="en-GB" sz="900" dirty="0" smtClean="0">
                          <a:solidFill>
                            <a:schemeClr val="tx1"/>
                          </a:solidFill>
                        </a:rPr>
                        <a:t>TERTIARY INSTITUTIONS</a:t>
                      </a:r>
                      <a:r>
                        <a:rPr lang="en-GB" sz="900" baseline="0" dirty="0" smtClean="0">
                          <a:solidFill>
                            <a:schemeClr val="tx1"/>
                          </a:solidFill>
                        </a:rPr>
                        <a:t> KNOWLEDGE CENTRES</a:t>
                      </a:r>
                      <a:endParaRPr lang="en-GB" sz="900" dirty="0">
                        <a:solidFill>
                          <a:schemeClr val="tx1"/>
                        </a:solidFill>
                      </a:endParaRPr>
                    </a:p>
                  </a:txBody>
                  <a:tcPr marL="68580" marR="68580" marT="34290" marB="34290"/>
                </a:tc>
                <a:tc>
                  <a:txBody>
                    <a:bodyPr/>
                    <a:lstStyle/>
                    <a:p>
                      <a:r>
                        <a:rPr lang="en-GB" sz="900" dirty="0" smtClean="0">
                          <a:solidFill>
                            <a:schemeClr val="tx1"/>
                          </a:solidFill>
                        </a:rPr>
                        <a:t>12</a:t>
                      </a:r>
                      <a:endParaRPr lang="en-GB" sz="900" dirty="0">
                        <a:solidFill>
                          <a:schemeClr val="tx1"/>
                        </a:solidFill>
                      </a:endParaRPr>
                    </a:p>
                  </a:txBody>
                  <a:tcPr marL="68580" marR="68580" marT="34290" marB="34290"/>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266172620"/>
              </p:ext>
            </p:extLst>
          </p:nvPr>
        </p:nvGraphicFramePr>
        <p:xfrm>
          <a:off x="8614063" y="1901536"/>
          <a:ext cx="3194081" cy="2656085"/>
        </p:xfrm>
        <a:graphic>
          <a:graphicData uri="http://schemas.openxmlformats.org/drawingml/2006/table">
            <a:tbl>
              <a:tblPr firstRow="1" bandRow="1">
                <a:tableStyleId>{5C22544A-7EE6-4342-B048-85BDC9FD1C3A}</a:tableStyleId>
              </a:tblPr>
              <a:tblGrid>
                <a:gridCol w="2254645"/>
                <a:gridCol w="939436"/>
              </a:tblGrid>
              <a:tr h="389919">
                <a:tc gridSpan="2">
                  <a:txBody>
                    <a:bodyPr/>
                    <a:lstStyle/>
                    <a:p>
                      <a:r>
                        <a:rPr lang="en-US" dirty="0" smtClean="0"/>
                        <a:t>Future</a:t>
                      </a:r>
                      <a:endParaRPr lang="en-US" dirty="0"/>
                    </a:p>
                  </a:txBody>
                  <a:tcPr>
                    <a:solidFill>
                      <a:schemeClr val="accent2">
                        <a:lumMod val="50000"/>
                      </a:schemeClr>
                    </a:solidFill>
                  </a:tcPr>
                </a:tc>
                <a:tc hMerge="1">
                  <a:txBody>
                    <a:bodyPr/>
                    <a:lstStyle/>
                    <a:p>
                      <a:endParaRPr lang="en-US" dirty="0"/>
                    </a:p>
                  </a:txBody>
                  <a:tcPr/>
                </a:tc>
              </a:tr>
              <a:tr h="4280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dirty="0" smtClean="0">
                          <a:solidFill>
                            <a:schemeClr val="tx1"/>
                          </a:solidFill>
                        </a:rPr>
                        <a:t>UNIVERSITY INTER-CAMPUS CONNECTIVITY (</a:t>
                      </a:r>
                      <a:r>
                        <a:rPr lang="en-GB" sz="900" dirty="0" err="1" smtClean="0">
                          <a:solidFill>
                            <a:schemeClr val="tx1"/>
                          </a:solidFill>
                        </a:rPr>
                        <a:t>UnICC</a:t>
                      </a:r>
                      <a:r>
                        <a:rPr lang="en-GB" sz="900" dirty="0" smtClean="0">
                          <a:solidFill>
                            <a:schemeClr val="tx1"/>
                          </a:solidFill>
                        </a:rPr>
                        <a:t>)</a:t>
                      </a:r>
                    </a:p>
                  </a:txBody>
                  <a:tcPr marL="68580" marR="68580" marT="34290" marB="34290"/>
                </a:tc>
                <a:tc>
                  <a:txBody>
                    <a:bodyPr/>
                    <a:lstStyle/>
                    <a:p>
                      <a:r>
                        <a:rPr lang="en-GB" sz="900" dirty="0" smtClean="0">
                          <a:solidFill>
                            <a:schemeClr val="tx1"/>
                          </a:solidFill>
                        </a:rPr>
                        <a:t> 10</a:t>
                      </a:r>
                      <a:r>
                        <a:rPr lang="en-GB" sz="900" baseline="0" dirty="0" smtClean="0">
                          <a:solidFill>
                            <a:schemeClr val="tx1"/>
                          </a:solidFill>
                        </a:rPr>
                        <a:t> Universities</a:t>
                      </a:r>
                      <a:endParaRPr lang="en-GB" sz="900" dirty="0">
                        <a:solidFill>
                          <a:schemeClr val="tx1"/>
                        </a:solidFill>
                      </a:endParaRPr>
                    </a:p>
                  </a:txBody>
                  <a:tcPr marL="68580" marR="68580" marT="34290" marB="34290"/>
                </a:tc>
              </a:tr>
              <a:tr h="428021">
                <a:tc>
                  <a:txBody>
                    <a:bodyPr/>
                    <a:lstStyle/>
                    <a:p>
                      <a:r>
                        <a:rPr lang="en-GB" sz="900" dirty="0" smtClean="0">
                          <a:solidFill>
                            <a:schemeClr val="tx1"/>
                          </a:solidFill>
                        </a:rPr>
                        <a:t>BASE TRANSCEIVER STATIONS (BTS)</a:t>
                      </a:r>
                    </a:p>
                  </a:txBody>
                  <a:tcPr marL="68580" marR="68580" marT="34290" marB="34290"/>
                </a:tc>
                <a:tc>
                  <a:txBody>
                    <a:bodyPr/>
                    <a:lstStyle/>
                    <a:p>
                      <a:r>
                        <a:rPr lang="en-GB" sz="900" dirty="0" smtClean="0">
                          <a:solidFill>
                            <a:schemeClr val="tx1"/>
                          </a:solidFill>
                        </a:rPr>
                        <a:t>30</a:t>
                      </a:r>
                      <a:endParaRPr lang="en-GB" sz="900" dirty="0">
                        <a:solidFill>
                          <a:schemeClr val="tx1"/>
                        </a:solidFill>
                      </a:endParaRPr>
                    </a:p>
                  </a:txBody>
                  <a:tcPr marL="68580" marR="68580" marT="34290" marB="34290"/>
                </a:tc>
              </a:tr>
              <a:tr h="428021">
                <a:tc>
                  <a:txBody>
                    <a:bodyPr/>
                    <a:lstStyle/>
                    <a:p>
                      <a:r>
                        <a:rPr lang="en-GB" sz="900" dirty="0" smtClean="0">
                          <a:solidFill>
                            <a:schemeClr val="tx1"/>
                          </a:solidFill>
                        </a:rPr>
                        <a:t>SCHOOL  KNOWLEDGE CENTRES</a:t>
                      </a:r>
                      <a:endParaRPr lang="en-GB" sz="900" dirty="0">
                        <a:solidFill>
                          <a:schemeClr val="tx1"/>
                        </a:solidFill>
                      </a:endParaRPr>
                    </a:p>
                  </a:txBody>
                  <a:tcPr marL="68580" marR="68580" marT="34290" marB="34290"/>
                </a:tc>
                <a:tc>
                  <a:txBody>
                    <a:bodyPr/>
                    <a:lstStyle/>
                    <a:p>
                      <a:r>
                        <a:rPr lang="en-GB" sz="900" dirty="0" smtClean="0">
                          <a:solidFill>
                            <a:schemeClr val="tx1"/>
                          </a:solidFill>
                        </a:rPr>
                        <a:t>218</a:t>
                      </a:r>
                      <a:endParaRPr lang="en-GB" sz="900" dirty="0">
                        <a:solidFill>
                          <a:schemeClr val="tx1"/>
                        </a:solidFill>
                      </a:endParaRPr>
                    </a:p>
                  </a:txBody>
                  <a:tcPr marL="68580" marR="68580" marT="34290" marB="34290"/>
                </a:tc>
              </a:tr>
              <a:tr h="428021">
                <a:tc>
                  <a:txBody>
                    <a:bodyPr/>
                    <a:lstStyle/>
                    <a:p>
                      <a:r>
                        <a:rPr lang="en-GB" sz="900" dirty="0" smtClean="0">
                          <a:solidFill>
                            <a:schemeClr val="tx1"/>
                          </a:solidFill>
                        </a:rPr>
                        <a:t>ICT FOR PERSONS LIVING WITH DISABILITIES (E-ACCESSIBILITY)</a:t>
                      </a:r>
                      <a:endParaRPr lang="en-GB" sz="900" dirty="0">
                        <a:solidFill>
                          <a:schemeClr val="tx1"/>
                        </a:solidFill>
                      </a:endParaRPr>
                    </a:p>
                  </a:txBody>
                  <a:tcPr marL="68580" marR="68580" marT="34290" marB="34290"/>
                </a:tc>
                <a:tc>
                  <a:txBody>
                    <a:bodyPr/>
                    <a:lstStyle/>
                    <a:p>
                      <a:r>
                        <a:rPr lang="en-GB" sz="900" dirty="0" smtClean="0">
                          <a:solidFill>
                            <a:schemeClr val="tx1"/>
                          </a:solidFill>
                        </a:rPr>
                        <a:t>12</a:t>
                      </a:r>
                      <a:endParaRPr lang="en-GB" sz="900" dirty="0">
                        <a:solidFill>
                          <a:schemeClr val="tx1"/>
                        </a:solidFill>
                      </a:endParaRPr>
                    </a:p>
                  </a:txBody>
                  <a:tcPr marL="68580" marR="68580" marT="34290" marB="34290"/>
                </a:tc>
              </a:tr>
              <a:tr h="554082">
                <a:tc>
                  <a:txBody>
                    <a:bodyPr/>
                    <a:lstStyle/>
                    <a:p>
                      <a:r>
                        <a:rPr lang="en-GB" sz="900" dirty="0" smtClean="0">
                          <a:solidFill>
                            <a:schemeClr val="tx1"/>
                          </a:solidFill>
                        </a:rPr>
                        <a:t>DEVELOPMENT AND DEPLOYMENT OF LOCAL CONTENT FOR E-LEARNING</a:t>
                      </a:r>
                      <a:endParaRPr lang="en-GB" sz="900" dirty="0">
                        <a:solidFill>
                          <a:schemeClr val="tx1"/>
                        </a:solidFill>
                      </a:endParaRPr>
                    </a:p>
                  </a:txBody>
                  <a:tcPr marL="68580" marR="68580" marT="34290" marB="34290"/>
                </a:tc>
                <a:tc>
                  <a:txBody>
                    <a:bodyPr/>
                    <a:lstStyle/>
                    <a:p>
                      <a:r>
                        <a:rPr lang="en-GB" sz="900" dirty="0" smtClean="0">
                          <a:solidFill>
                            <a:schemeClr val="tx1"/>
                          </a:solidFill>
                        </a:rPr>
                        <a:t>146</a:t>
                      </a:r>
                      <a:endParaRPr lang="en-GB" sz="900" dirty="0">
                        <a:solidFill>
                          <a:schemeClr val="tx1"/>
                        </a:solidFill>
                      </a:endParaRPr>
                    </a:p>
                  </a:txBody>
                  <a:tcPr marL="68580" marR="68580" marT="34290" marB="34290"/>
                </a:tc>
              </a:tr>
            </a:tbl>
          </a:graphicData>
        </a:graphic>
      </p:graphicFrame>
      <p:sp>
        <p:nvSpPr>
          <p:cNvPr id="2" name="Slide Number Placeholder 1"/>
          <p:cNvSpPr>
            <a:spLocks noGrp="1"/>
          </p:cNvSpPr>
          <p:nvPr>
            <p:ph type="sldNum" sz="quarter" idx="12"/>
          </p:nvPr>
        </p:nvSpPr>
        <p:spPr/>
        <p:txBody>
          <a:bodyPr/>
          <a:lstStyle/>
          <a:p>
            <a:fld id="{D57F1E4F-1CFF-5643-939E-217C01CDF565}" type="slidenum">
              <a:rPr lang="en-US" smtClean="0"/>
              <a:pPr/>
              <a:t>19</a:t>
            </a:fld>
            <a:endParaRPr lang="en-US" dirty="0"/>
          </a:p>
        </p:txBody>
      </p:sp>
      <p:sp>
        <p:nvSpPr>
          <p:cNvPr id="3" name="Date Placeholder 2"/>
          <p:cNvSpPr>
            <a:spLocks noGrp="1"/>
          </p:cNvSpPr>
          <p:nvPr>
            <p:ph type="dt" sz="half" idx="10"/>
          </p:nvPr>
        </p:nvSpPr>
        <p:spPr/>
        <p:txBody>
          <a:bodyPr/>
          <a:lstStyle/>
          <a:p>
            <a:r>
              <a:rPr lang="en-US" smtClean="0"/>
              <a:t>2015</a:t>
            </a:r>
            <a:endParaRPr lang="en-US" dirty="0"/>
          </a:p>
        </p:txBody>
      </p:sp>
      <p:sp>
        <p:nvSpPr>
          <p:cNvPr id="5" name="Footer Placeholder 4"/>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37554916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809" y="845128"/>
            <a:ext cx="10034763" cy="899890"/>
          </a:xfrm>
        </p:spPr>
        <p:txBody>
          <a:bodyPr>
            <a:normAutofit/>
          </a:bodyPr>
          <a:lstStyle/>
          <a:p>
            <a:pPr algn="ctr"/>
            <a:r>
              <a:rPr lang="en-US" sz="4400" b="1" dirty="0" smtClean="0">
                <a:latin typeface="Algerian" panose="04020705040A02060702" pitchFamily="82" charset="0"/>
              </a:rPr>
              <a:t>Presentation Outline </a:t>
            </a:r>
            <a:endParaRPr lang="en-US" sz="4400" b="1" dirty="0">
              <a:latin typeface="Algerian" panose="04020705040A02060702" pitchFamily="82" charset="0"/>
            </a:endParaRPr>
          </a:p>
        </p:txBody>
      </p:sp>
      <p:sp>
        <p:nvSpPr>
          <p:cNvPr id="3" name="Content Placeholder 2"/>
          <p:cNvSpPr>
            <a:spLocks noGrp="1"/>
          </p:cNvSpPr>
          <p:nvPr>
            <p:ph idx="1"/>
          </p:nvPr>
        </p:nvSpPr>
        <p:spPr>
          <a:xfrm>
            <a:off x="1163782" y="1901662"/>
            <a:ext cx="9476508" cy="4419600"/>
          </a:xfrm>
        </p:spPr>
        <p:txBody>
          <a:bodyPr>
            <a:noAutofit/>
          </a:bodyPr>
          <a:lstStyle/>
          <a:p>
            <a:pPr>
              <a:buFont typeface="Wingdings" panose="05000000000000000000" pitchFamily="2" charset="2"/>
              <a:buChar char="q"/>
            </a:pPr>
            <a:r>
              <a:rPr lang="en-US" sz="3600" dirty="0" smtClean="0"/>
              <a:t>    Nigerian </a:t>
            </a:r>
            <a:r>
              <a:rPr lang="en-US" sz="3600" dirty="0"/>
              <a:t>Communications Commission</a:t>
            </a:r>
          </a:p>
          <a:p>
            <a:pPr>
              <a:buFont typeface="Wingdings" panose="05000000000000000000" pitchFamily="2" charset="2"/>
              <a:buChar char="q"/>
            </a:pPr>
            <a:r>
              <a:rPr lang="en-US" sz="3600" dirty="0" smtClean="0"/>
              <a:t>    Universal </a:t>
            </a:r>
            <a:r>
              <a:rPr lang="en-US" sz="3600" dirty="0"/>
              <a:t>Service Provision fund</a:t>
            </a:r>
          </a:p>
          <a:p>
            <a:pPr>
              <a:buFont typeface="Wingdings" panose="05000000000000000000" pitchFamily="2" charset="2"/>
              <a:buChar char="q"/>
            </a:pPr>
            <a:r>
              <a:rPr lang="en-US" sz="3600" dirty="0" smtClean="0"/>
              <a:t>    Challenges</a:t>
            </a:r>
            <a:endParaRPr lang="en-US" sz="3600" dirty="0"/>
          </a:p>
          <a:p>
            <a:pPr>
              <a:buFont typeface="Wingdings" panose="05000000000000000000" pitchFamily="2" charset="2"/>
              <a:buChar char="q"/>
            </a:pPr>
            <a:r>
              <a:rPr lang="en-US" sz="3600" dirty="0" smtClean="0"/>
              <a:t>    Legislative </a:t>
            </a:r>
            <a:r>
              <a:rPr lang="en-US" sz="3600" dirty="0"/>
              <a:t>intervention</a:t>
            </a:r>
          </a:p>
          <a:p>
            <a:pPr>
              <a:buFont typeface="Wingdings" panose="05000000000000000000" pitchFamily="2" charset="2"/>
              <a:buChar char="q"/>
            </a:pPr>
            <a:r>
              <a:rPr lang="en-US" sz="3600" dirty="0" smtClean="0"/>
              <a:t>    Conclusion</a:t>
            </a:r>
            <a:endParaRPr lang="en-US" sz="36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a:t>
            </a:fld>
            <a:endParaRPr lang="en-US" dirty="0"/>
          </a:p>
        </p:txBody>
      </p:sp>
      <p:sp>
        <p:nvSpPr>
          <p:cNvPr id="5" name="Date Placeholder 4"/>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11469368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514601" y="-76200"/>
            <a:ext cx="6589199" cy="1280890"/>
          </a:xfrm>
          <a:prstGeom prst="rect">
            <a:avLst/>
          </a:prstGeom>
        </p:spPr>
        <p:txBody>
          <a:bodyPr vert="horz" lIns="91440" tIns="45720" rIns="91440" bIns="45720" rtlCol="0" anchor="b">
            <a:norm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400" dirty="0">
              <a:latin typeface="Algerian" panose="04020705040A02060702" pitchFamily="82" charset="0"/>
            </a:endParaRPr>
          </a:p>
        </p:txBody>
      </p:sp>
      <p:sp>
        <p:nvSpPr>
          <p:cNvPr id="2" name="TextBox 1"/>
          <p:cNvSpPr txBox="1"/>
          <p:nvPr/>
        </p:nvSpPr>
        <p:spPr>
          <a:xfrm>
            <a:off x="685793" y="3636820"/>
            <a:ext cx="10577949" cy="1862048"/>
          </a:xfrm>
          <a:prstGeom prst="rect">
            <a:avLst/>
          </a:prstGeom>
          <a:noFill/>
        </p:spPr>
        <p:txBody>
          <a:bodyPr wrap="square" rtlCol="0">
            <a:spAutoFit/>
          </a:bodyPr>
          <a:lstStyle/>
          <a:p>
            <a:pPr marL="1143000" indent="-1143000" algn="ctr">
              <a:buFont typeface="Wingdings" panose="05000000000000000000" pitchFamily="2" charset="2"/>
              <a:buChar char="v"/>
            </a:pPr>
            <a:r>
              <a:rPr lang="en-US" sz="11500" dirty="0" smtClean="0">
                <a:solidFill>
                  <a:schemeClr val="bg1"/>
                </a:solidFill>
                <a:latin typeface="Algerian" panose="04020705040A02060702" pitchFamily="82" charset="0"/>
              </a:rPr>
              <a:t>CHALLENGES</a:t>
            </a:r>
            <a:endParaRPr lang="en-US" sz="11500" dirty="0">
              <a:solidFill>
                <a:schemeClr val="bg1"/>
              </a:solidFill>
              <a:latin typeface="Algerian" panose="04020705040A02060702" pitchFamily="82" charset="0"/>
            </a:endParaRPr>
          </a:p>
        </p:txBody>
      </p:sp>
    </p:spTree>
    <p:extLst>
      <p:ext uri="{BB962C8B-B14F-4D97-AF65-F5344CB8AC3E}">
        <p14:creationId xmlns:p14="http://schemas.microsoft.com/office/powerpoint/2010/main" val="25895090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0655" y="457200"/>
            <a:ext cx="9757063" cy="1371600"/>
          </a:xfrm>
        </p:spPr>
        <p:txBody>
          <a:bodyPr>
            <a:noAutofit/>
          </a:bodyPr>
          <a:lstStyle/>
          <a:p>
            <a:r>
              <a:rPr lang="en-US" sz="3600" b="1" dirty="0">
                <a:latin typeface="Algerian" panose="04020705040A02060702" pitchFamily="82" charset="0"/>
              </a:rPr>
              <a:t>Major Challenges: </a:t>
            </a:r>
            <a:r>
              <a:rPr lang="en-US" sz="1800" dirty="0"/>
              <a:t>The following critical challenges bedeviling the industry have major impact/effect on the quality of telecommunications services provision</a:t>
            </a:r>
          </a:p>
        </p:txBody>
      </p:sp>
      <p:graphicFrame>
        <p:nvGraphicFramePr>
          <p:cNvPr id="3" name="Diagram 2"/>
          <p:cNvGraphicFramePr/>
          <p:nvPr>
            <p:extLst>
              <p:ext uri="{D42A27DB-BD31-4B8C-83A1-F6EECF244321}">
                <p14:modId xmlns:p14="http://schemas.microsoft.com/office/powerpoint/2010/main" val="428024927"/>
              </p:ext>
            </p:extLst>
          </p:nvPr>
        </p:nvGraphicFramePr>
        <p:xfrm>
          <a:off x="2185554" y="1861335"/>
          <a:ext cx="8433955"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D57F1E4F-1CFF-5643-939E-217C01CDF565}" type="slidenum">
              <a:rPr lang="en-US" smtClean="0"/>
              <a:pPr/>
              <a:t>21</a:t>
            </a:fld>
            <a:endParaRPr lang="en-US" dirty="0"/>
          </a:p>
        </p:txBody>
      </p:sp>
      <p:sp>
        <p:nvSpPr>
          <p:cNvPr id="5" name="Date Placeholder 4"/>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23640498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title"/>
          </p:nvPr>
        </p:nvSpPr>
        <p:spPr>
          <a:xfrm>
            <a:off x="426027" y="387927"/>
            <a:ext cx="10193482" cy="1371600"/>
          </a:xfrm>
        </p:spPr>
        <p:txBody>
          <a:bodyPr>
            <a:normAutofit/>
          </a:bodyPr>
          <a:lstStyle/>
          <a:p>
            <a:r>
              <a:rPr lang="en-US" sz="4000" dirty="0">
                <a:latin typeface="Algerian" panose="04020705040A02060702" pitchFamily="82" charset="0"/>
              </a:rPr>
              <a:t>Efforts at addressing the Challenges </a:t>
            </a:r>
          </a:p>
        </p:txBody>
      </p:sp>
      <p:sp>
        <p:nvSpPr>
          <p:cNvPr id="3" name="Content Placeholder 2"/>
          <p:cNvSpPr>
            <a:spLocks noGrp="1"/>
          </p:cNvSpPr>
          <p:nvPr>
            <p:ph idx="1"/>
          </p:nvPr>
        </p:nvSpPr>
        <p:spPr>
          <a:xfrm>
            <a:off x="426027" y="2150918"/>
            <a:ext cx="11263745" cy="4073237"/>
          </a:xfrm>
        </p:spPr>
        <p:txBody>
          <a:bodyPr>
            <a:normAutofit/>
          </a:bodyPr>
          <a:lstStyle/>
          <a:p>
            <a:pPr>
              <a:buFont typeface="Wingdings" panose="05000000000000000000" pitchFamily="2" charset="2"/>
              <a:buChar char="v"/>
            </a:pPr>
            <a:r>
              <a:rPr lang="en-US" dirty="0"/>
              <a:t>Empowering the Consumer with Cost-Based </a:t>
            </a:r>
            <a:r>
              <a:rPr lang="en-US" dirty="0" smtClean="0"/>
              <a:t>Tariffs </a:t>
            </a:r>
          </a:p>
          <a:p>
            <a:pPr lvl="1">
              <a:buFont typeface="Arial" panose="020B0604020202020204" pitchFamily="34" charset="0"/>
              <a:buChar char="•"/>
            </a:pPr>
            <a:r>
              <a:rPr lang="en-US" sz="2000" dirty="0"/>
              <a:t>General reduction in the overall cost of call termination by up to 35 per cent, also gave new entrants and small operators the opportunity to terminate calls beginning at N6.40 in April 2013, then migrate to N5.20 in April 2014, and further reduce to N3.90 in April 2015. On the converse, termination rates for other networks in Nigeria were to become N4.90, N4.40 and N3.90 over the same period. </a:t>
            </a:r>
          </a:p>
          <a:p>
            <a:pPr lvl="0">
              <a:buFont typeface="Wingdings" panose="05000000000000000000" pitchFamily="2" charset="2"/>
              <a:buChar char="v"/>
            </a:pPr>
            <a:r>
              <a:rPr lang="en-US" dirty="0" smtClean="0"/>
              <a:t>Improved </a:t>
            </a:r>
            <a:r>
              <a:rPr lang="en-US" dirty="0"/>
              <a:t>Communications Channels to the </a:t>
            </a:r>
            <a:r>
              <a:rPr lang="en-US" dirty="0" smtClean="0"/>
              <a:t>Commission</a:t>
            </a:r>
            <a:r>
              <a:rPr lang="en-US" sz="2400" dirty="0"/>
              <a:t> </a:t>
            </a:r>
          </a:p>
          <a:p>
            <a:pPr lvl="1">
              <a:buFont typeface="Arial" panose="020B0604020202020204" pitchFamily="34" charset="0"/>
              <a:buChar char="•"/>
            </a:pPr>
            <a:r>
              <a:rPr lang="en-US" sz="2000" dirty="0"/>
              <a:t>Toll free consumer complainant line (622) launched in 2001</a:t>
            </a:r>
          </a:p>
          <a:p>
            <a:pPr lvl="1">
              <a:buFont typeface="Arial" panose="020B0604020202020204" pitchFamily="34" charset="0"/>
              <a:buChar char="•"/>
            </a:pPr>
            <a:r>
              <a:rPr lang="en-US" sz="2000" dirty="0"/>
              <a:t>Regular consumer for a like: Telecom Consumer Parliaments, Consumer Out reach </a:t>
            </a:r>
            <a:r>
              <a:rPr lang="en-US" sz="2000" dirty="0" err="1"/>
              <a:t>programme</a:t>
            </a:r>
            <a:endParaRPr lang="en-US" sz="2000" dirty="0"/>
          </a:p>
          <a:p>
            <a:pPr lvl="1">
              <a:buFont typeface="Arial" panose="020B0604020202020204" pitchFamily="34" charset="0"/>
              <a:buChar char="•"/>
            </a:pPr>
            <a:r>
              <a:rPr lang="en-US" sz="2000" dirty="0"/>
              <a:t>About 90% of consumer complaints are resolved using these </a:t>
            </a:r>
            <a:r>
              <a:rPr lang="en-US" sz="2000" dirty="0" smtClean="0"/>
              <a:t>channels</a:t>
            </a:r>
            <a:endParaRPr lang="en-US" dirty="0"/>
          </a:p>
          <a:p>
            <a:pPr lvl="0"/>
            <a:endParaRPr lang="en-US" dirty="0"/>
          </a:p>
          <a:p>
            <a:endParaRPr lang="en-US" dirty="0"/>
          </a:p>
        </p:txBody>
      </p:sp>
      <p:sp>
        <p:nvSpPr>
          <p:cNvPr id="2" name="Slide Number Placeholder 1"/>
          <p:cNvSpPr>
            <a:spLocks noGrp="1"/>
          </p:cNvSpPr>
          <p:nvPr>
            <p:ph type="sldNum" sz="quarter" idx="12"/>
          </p:nvPr>
        </p:nvSpPr>
        <p:spPr/>
        <p:txBody>
          <a:bodyPr/>
          <a:lstStyle/>
          <a:p>
            <a:fld id="{D57F1E4F-1CFF-5643-939E-217C01CDF565}" type="slidenum">
              <a:rPr lang="en-US" smtClean="0"/>
              <a:pPr/>
              <a:t>22</a:t>
            </a:fld>
            <a:endParaRPr lang="en-US" dirty="0"/>
          </a:p>
        </p:txBody>
      </p:sp>
      <p:sp>
        <p:nvSpPr>
          <p:cNvPr id="5" name="Date Placeholder 4"/>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39686902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5637" y="1785135"/>
            <a:ext cx="11336481" cy="4303938"/>
          </a:xfrm>
        </p:spPr>
        <p:txBody>
          <a:bodyPr>
            <a:normAutofit/>
          </a:bodyPr>
          <a:lstStyle/>
          <a:p>
            <a:pPr lvl="0">
              <a:buFont typeface="Wingdings" panose="05000000000000000000" pitchFamily="2" charset="2"/>
              <a:buChar char="v"/>
            </a:pPr>
            <a:r>
              <a:rPr lang="en-US" dirty="0" smtClean="0"/>
              <a:t>Compliance </a:t>
            </a:r>
            <a:r>
              <a:rPr lang="en-US" dirty="0"/>
              <a:t>Monitoring and </a:t>
            </a:r>
            <a:r>
              <a:rPr lang="en-US" dirty="0" smtClean="0"/>
              <a:t>Enforcement</a:t>
            </a:r>
          </a:p>
          <a:p>
            <a:pPr lvl="1" algn="just">
              <a:buFont typeface="Arial" panose="020B0604020202020204" pitchFamily="34" charset="0"/>
              <a:buChar char="•"/>
            </a:pPr>
            <a:r>
              <a:rPr lang="en-US" sz="2000" dirty="0"/>
              <a:t>The Commission has been forthright in applying the relevant sections of the Quality of Service (</a:t>
            </a:r>
            <a:r>
              <a:rPr lang="en-US" sz="2000" dirty="0" err="1"/>
              <a:t>QoS</a:t>
            </a:r>
            <a:r>
              <a:rPr lang="en-US" sz="2000" dirty="0"/>
              <a:t>) Regulations 2012 which has seen the application of various punitive fines and promo bans on erring operators. This has ensured the continual improvement of quality of service delivery by operators in spite of the environmental challenges. </a:t>
            </a:r>
          </a:p>
          <a:p>
            <a:pPr marL="457200" lvl="1" indent="0" algn="just">
              <a:buNone/>
            </a:pPr>
            <a:endParaRPr lang="en-US" sz="2000" dirty="0"/>
          </a:p>
          <a:p>
            <a:pPr lvl="0">
              <a:buFont typeface="Wingdings" panose="05000000000000000000" pitchFamily="2" charset="2"/>
              <a:buChar char="v"/>
            </a:pPr>
            <a:r>
              <a:rPr lang="en-GB" dirty="0"/>
              <a:t>Critical National Infrastructure (CNI) </a:t>
            </a:r>
            <a:r>
              <a:rPr lang="en-GB" dirty="0" smtClean="0"/>
              <a:t>Bill</a:t>
            </a:r>
          </a:p>
          <a:p>
            <a:pPr lvl="1">
              <a:buFont typeface="Arial" panose="020B0604020202020204" pitchFamily="34" charset="0"/>
              <a:buChar char="•"/>
            </a:pPr>
            <a:r>
              <a:rPr lang="en-US" sz="2000" dirty="0"/>
              <a:t>The passage of the CNI bill will class telecommunications infrastructure across the country as critical national assets. This will improve the security of the infrastructure from </a:t>
            </a:r>
            <a:r>
              <a:rPr lang="en-US" sz="2000" dirty="0" err="1"/>
              <a:t>vandalisation</a:t>
            </a:r>
            <a:endParaRPr lang="en-US" sz="2000" dirty="0"/>
          </a:p>
          <a:p>
            <a:pPr marL="0" indent="0">
              <a:buNone/>
            </a:pPr>
            <a:endParaRPr lang="en-US" dirty="0"/>
          </a:p>
        </p:txBody>
      </p:sp>
      <p:sp>
        <p:nvSpPr>
          <p:cNvPr id="4" name="Rectangle 6"/>
          <p:cNvSpPr txBox="1">
            <a:spLocks noChangeArrowheads="1"/>
          </p:cNvSpPr>
          <p:nvPr/>
        </p:nvSpPr>
        <p:spPr bwMode="auto">
          <a:xfrm>
            <a:off x="415637" y="432110"/>
            <a:ext cx="10422082"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4000" b="1">
                <a:solidFill>
                  <a:schemeClr val="accent1">
                    <a:lumMod val="50000"/>
                  </a:schemeClr>
                </a:solidFill>
                <a:latin typeface="+mj-lt"/>
                <a:ea typeface="+mj-ea"/>
                <a:cs typeface="+mj-cs"/>
              </a:defRPr>
            </a:lvl1pPr>
            <a:lvl2pPr algn="l" rtl="0" eaLnBrk="1" fontAlgn="base" hangingPunct="1">
              <a:spcBef>
                <a:spcPct val="0"/>
              </a:spcBef>
              <a:spcAft>
                <a:spcPct val="0"/>
              </a:spcAft>
              <a:defRPr sz="4000" b="1">
                <a:solidFill>
                  <a:srgbClr val="000000"/>
                </a:solidFill>
                <a:latin typeface="Arial Narrow" pitchFamily="34" charset="0"/>
              </a:defRPr>
            </a:lvl2pPr>
            <a:lvl3pPr algn="l" rtl="0" eaLnBrk="1" fontAlgn="base" hangingPunct="1">
              <a:spcBef>
                <a:spcPct val="0"/>
              </a:spcBef>
              <a:spcAft>
                <a:spcPct val="0"/>
              </a:spcAft>
              <a:defRPr sz="4000" b="1">
                <a:solidFill>
                  <a:srgbClr val="000000"/>
                </a:solidFill>
                <a:latin typeface="Arial Narrow" pitchFamily="34" charset="0"/>
              </a:defRPr>
            </a:lvl3pPr>
            <a:lvl4pPr algn="l" rtl="0" eaLnBrk="1" fontAlgn="base" hangingPunct="1">
              <a:spcBef>
                <a:spcPct val="0"/>
              </a:spcBef>
              <a:spcAft>
                <a:spcPct val="0"/>
              </a:spcAft>
              <a:defRPr sz="4000" b="1">
                <a:solidFill>
                  <a:srgbClr val="000000"/>
                </a:solidFill>
                <a:latin typeface="Arial Narrow" pitchFamily="34" charset="0"/>
              </a:defRPr>
            </a:lvl4pPr>
            <a:lvl5pPr algn="l" rtl="0" eaLnBrk="1" fontAlgn="base" hangingPunct="1">
              <a:spcBef>
                <a:spcPct val="0"/>
              </a:spcBef>
              <a:spcAft>
                <a:spcPct val="0"/>
              </a:spcAft>
              <a:defRPr sz="4000" b="1">
                <a:solidFill>
                  <a:srgbClr val="000000"/>
                </a:solidFill>
                <a:latin typeface="Arial Narrow" pitchFamily="34" charset="0"/>
              </a:defRPr>
            </a:lvl5pPr>
            <a:lvl6pPr marL="457200" algn="l" rtl="0" eaLnBrk="1" fontAlgn="base" hangingPunct="1">
              <a:spcBef>
                <a:spcPct val="0"/>
              </a:spcBef>
              <a:spcAft>
                <a:spcPct val="0"/>
              </a:spcAft>
              <a:defRPr sz="4000" b="1">
                <a:solidFill>
                  <a:srgbClr val="000000"/>
                </a:solidFill>
                <a:latin typeface="Arial Narrow" pitchFamily="34" charset="0"/>
              </a:defRPr>
            </a:lvl6pPr>
            <a:lvl7pPr marL="914400" algn="l" rtl="0" eaLnBrk="1" fontAlgn="base" hangingPunct="1">
              <a:spcBef>
                <a:spcPct val="0"/>
              </a:spcBef>
              <a:spcAft>
                <a:spcPct val="0"/>
              </a:spcAft>
              <a:defRPr sz="4000" b="1">
                <a:solidFill>
                  <a:srgbClr val="000000"/>
                </a:solidFill>
                <a:latin typeface="Arial Narrow" pitchFamily="34" charset="0"/>
              </a:defRPr>
            </a:lvl7pPr>
            <a:lvl8pPr marL="1371600" algn="l" rtl="0" eaLnBrk="1" fontAlgn="base" hangingPunct="1">
              <a:spcBef>
                <a:spcPct val="0"/>
              </a:spcBef>
              <a:spcAft>
                <a:spcPct val="0"/>
              </a:spcAft>
              <a:defRPr sz="4000" b="1">
                <a:solidFill>
                  <a:srgbClr val="000000"/>
                </a:solidFill>
                <a:latin typeface="Arial Narrow" pitchFamily="34" charset="0"/>
              </a:defRPr>
            </a:lvl8pPr>
            <a:lvl9pPr marL="1828800" algn="l" rtl="0" eaLnBrk="1" fontAlgn="base" hangingPunct="1">
              <a:spcBef>
                <a:spcPct val="0"/>
              </a:spcBef>
              <a:spcAft>
                <a:spcPct val="0"/>
              </a:spcAft>
              <a:defRPr sz="4000" b="1">
                <a:solidFill>
                  <a:srgbClr val="000000"/>
                </a:solidFill>
                <a:latin typeface="Arial Narrow" pitchFamily="34" charset="0"/>
              </a:defRPr>
            </a:lvl9pPr>
          </a:lstStyle>
          <a:p>
            <a:r>
              <a:rPr lang="en-US" sz="3600" kern="0" dirty="0">
                <a:solidFill>
                  <a:schemeClr val="bg1"/>
                </a:solidFill>
                <a:latin typeface="Algerian" panose="04020705040A02060702" pitchFamily="82" charset="0"/>
              </a:rPr>
              <a:t>Efforts at addressing the </a:t>
            </a:r>
            <a:r>
              <a:rPr lang="en-US" sz="3600" kern="0" dirty="0" smtClean="0">
                <a:solidFill>
                  <a:schemeClr val="bg1"/>
                </a:solidFill>
                <a:latin typeface="Algerian" panose="04020705040A02060702" pitchFamily="82" charset="0"/>
              </a:rPr>
              <a:t>challenges </a:t>
            </a:r>
            <a:r>
              <a:rPr lang="en-US" sz="3600" kern="0" dirty="0">
                <a:solidFill>
                  <a:schemeClr val="bg1"/>
                </a:solidFill>
                <a:latin typeface="Algerian" panose="04020705040A02060702" pitchFamily="82" charset="0"/>
              </a:rPr>
              <a:t>-  External cont’d</a:t>
            </a:r>
          </a:p>
        </p:txBody>
      </p:sp>
      <p:sp>
        <p:nvSpPr>
          <p:cNvPr id="2" name="Slide Number Placeholder 1"/>
          <p:cNvSpPr>
            <a:spLocks noGrp="1"/>
          </p:cNvSpPr>
          <p:nvPr>
            <p:ph type="sldNum" sz="quarter" idx="12"/>
          </p:nvPr>
        </p:nvSpPr>
        <p:spPr/>
        <p:txBody>
          <a:bodyPr/>
          <a:lstStyle/>
          <a:p>
            <a:fld id="{D57F1E4F-1CFF-5643-939E-217C01CDF565}" type="slidenum">
              <a:rPr lang="en-US" smtClean="0"/>
              <a:pPr/>
              <a:t>23</a:t>
            </a:fld>
            <a:endParaRPr lang="en-US" dirty="0"/>
          </a:p>
        </p:txBody>
      </p:sp>
      <p:sp>
        <p:nvSpPr>
          <p:cNvPr id="5" name="Date Placeholder 4"/>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34550586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title"/>
          </p:nvPr>
        </p:nvSpPr>
        <p:spPr>
          <a:xfrm>
            <a:off x="446809" y="398319"/>
            <a:ext cx="10193482" cy="1371600"/>
          </a:xfrm>
        </p:spPr>
        <p:txBody>
          <a:bodyPr/>
          <a:lstStyle/>
          <a:p>
            <a:r>
              <a:rPr lang="en-US" sz="3600" dirty="0">
                <a:latin typeface="Algerian" panose="04020705040A02060702" pitchFamily="82" charset="0"/>
              </a:rPr>
              <a:t>Efforts at addressing the Challenges - cont’d</a:t>
            </a:r>
          </a:p>
        </p:txBody>
      </p:sp>
      <p:sp>
        <p:nvSpPr>
          <p:cNvPr id="3" name="Content Placeholder 2"/>
          <p:cNvSpPr>
            <a:spLocks noGrp="1"/>
          </p:cNvSpPr>
          <p:nvPr>
            <p:ph idx="1"/>
          </p:nvPr>
        </p:nvSpPr>
        <p:spPr>
          <a:xfrm>
            <a:off x="446810" y="1900819"/>
            <a:ext cx="11284526" cy="4385681"/>
          </a:xfrm>
        </p:spPr>
        <p:txBody>
          <a:bodyPr>
            <a:normAutofit/>
          </a:bodyPr>
          <a:lstStyle/>
          <a:p>
            <a:pPr lvl="0" algn="just">
              <a:buFont typeface="Wingdings" panose="05000000000000000000" pitchFamily="2" charset="2"/>
              <a:buChar char="v"/>
            </a:pPr>
            <a:r>
              <a:rPr lang="en-GB" dirty="0" smtClean="0"/>
              <a:t>Harmonisation </a:t>
            </a:r>
            <a:r>
              <a:rPr lang="en-GB" dirty="0"/>
              <a:t>of Right of Way (</a:t>
            </a:r>
            <a:r>
              <a:rPr lang="en-GB" dirty="0" err="1"/>
              <a:t>RoW</a:t>
            </a:r>
            <a:r>
              <a:rPr lang="en-GB" dirty="0"/>
              <a:t>) </a:t>
            </a:r>
            <a:r>
              <a:rPr lang="en-GB" dirty="0" smtClean="0"/>
              <a:t>Charges</a:t>
            </a:r>
          </a:p>
          <a:p>
            <a:pPr lvl="1" algn="just">
              <a:buFont typeface="Arial" panose="020B0604020202020204" pitchFamily="34" charset="0"/>
              <a:buChar char="•"/>
            </a:pPr>
            <a:r>
              <a:rPr lang="en-US" sz="2000" dirty="0"/>
              <a:t>The current high </a:t>
            </a:r>
            <a:r>
              <a:rPr lang="en-US" sz="2000" dirty="0" err="1"/>
              <a:t>RoW</a:t>
            </a:r>
            <a:r>
              <a:rPr lang="en-US" sz="2000" dirty="0"/>
              <a:t> charges across different states of the federation have negatively impacted the required expansion and rollout of </a:t>
            </a:r>
            <a:r>
              <a:rPr lang="en-US" sz="2000" dirty="0" err="1"/>
              <a:t>fibre</a:t>
            </a:r>
            <a:r>
              <a:rPr lang="en-US" sz="2000" dirty="0"/>
              <a:t> optic across the country. Harmonization of </a:t>
            </a:r>
            <a:r>
              <a:rPr lang="en-US" sz="2000" dirty="0" err="1"/>
              <a:t>RoW</a:t>
            </a:r>
            <a:r>
              <a:rPr lang="en-US" sz="2000" dirty="0"/>
              <a:t> will increase investment and expansion of critical transmission infrastructure.</a:t>
            </a:r>
            <a:endParaRPr lang="en-GB" sz="2000" dirty="0"/>
          </a:p>
          <a:p>
            <a:pPr algn="just">
              <a:buFont typeface="Wingdings" panose="05000000000000000000" pitchFamily="2" charset="2"/>
              <a:buChar char="v"/>
            </a:pPr>
            <a:r>
              <a:rPr lang="en-GB" dirty="0"/>
              <a:t>Electrical Power </a:t>
            </a:r>
            <a:r>
              <a:rPr lang="en-GB" dirty="0" smtClean="0"/>
              <a:t>Supply</a:t>
            </a:r>
          </a:p>
          <a:p>
            <a:pPr lvl="1" algn="just">
              <a:buFont typeface="Arial" panose="020B0604020202020204" pitchFamily="34" charset="0"/>
              <a:buChar char="•"/>
            </a:pPr>
            <a:r>
              <a:rPr lang="en-US" sz="2000" dirty="0"/>
              <a:t>The improvement of power to the sites of telecommunications services providers will have the triple effect of reducing operating costs and improving quality of service delivery </a:t>
            </a:r>
            <a:endParaRPr lang="en-GB" sz="2000" dirty="0"/>
          </a:p>
          <a:p>
            <a:pPr lvl="0" algn="just">
              <a:buFont typeface="Wingdings" panose="05000000000000000000" pitchFamily="2" charset="2"/>
              <a:buChar char="v"/>
            </a:pPr>
            <a:r>
              <a:rPr lang="en-GB" dirty="0"/>
              <a:t>Capacity </a:t>
            </a:r>
            <a:r>
              <a:rPr lang="en-GB" dirty="0" smtClean="0"/>
              <a:t>Building</a:t>
            </a:r>
          </a:p>
          <a:p>
            <a:pPr lvl="1" algn="just">
              <a:buFont typeface="Arial" panose="020B0604020202020204" pitchFamily="34" charset="0"/>
              <a:buChar char="•"/>
            </a:pPr>
            <a:r>
              <a:rPr lang="en-US" sz="2000" dirty="0"/>
              <a:t>Proper training and re-training of telecommunications personnel will enable the continuous supply of skilled hands in the industry</a:t>
            </a:r>
          </a:p>
          <a:p>
            <a:pPr algn="just"/>
            <a:endParaRPr lang="en-US" dirty="0"/>
          </a:p>
        </p:txBody>
      </p:sp>
      <p:sp>
        <p:nvSpPr>
          <p:cNvPr id="2" name="Slide Number Placeholder 1"/>
          <p:cNvSpPr>
            <a:spLocks noGrp="1"/>
          </p:cNvSpPr>
          <p:nvPr>
            <p:ph type="sldNum" sz="quarter" idx="12"/>
          </p:nvPr>
        </p:nvSpPr>
        <p:spPr/>
        <p:txBody>
          <a:bodyPr/>
          <a:lstStyle/>
          <a:p>
            <a:fld id="{D57F1E4F-1CFF-5643-939E-217C01CDF565}" type="slidenum">
              <a:rPr lang="en-US" smtClean="0"/>
              <a:pPr/>
              <a:t>24</a:t>
            </a:fld>
            <a:endParaRPr lang="en-US" dirty="0"/>
          </a:p>
        </p:txBody>
      </p:sp>
      <p:sp>
        <p:nvSpPr>
          <p:cNvPr id="4" name="Date Placeholder 3"/>
          <p:cNvSpPr>
            <a:spLocks noGrp="1"/>
          </p:cNvSpPr>
          <p:nvPr>
            <p:ph type="dt" sz="half" idx="10"/>
          </p:nvPr>
        </p:nvSpPr>
        <p:spPr/>
        <p:txBody>
          <a:bodyPr/>
          <a:lstStyle/>
          <a:p>
            <a:r>
              <a:rPr lang="en-US" smtClean="0"/>
              <a:t>2015</a:t>
            </a:r>
            <a:endParaRPr lang="en-US" dirty="0"/>
          </a:p>
        </p:txBody>
      </p:sp>
      <p:sp>
        <p:nvSpPr>
          <p:cNvPr id="5" name="Footer Placeholder 4"/>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13210131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514601" y="-76200"/>
            <a:ext cx="6589199" cy="1280890"/>
          </a:xfrm>
          <a:prstGeom prst="rect">
            <a:avLst/>
          </a:prstGeom>
        </p:spPr>
        <p:txBody>
          <a:bodyPr vert="horz" lIns="91440" tIns="45720" rIns="91440" bIns="45720" rtlCol="0" anchor="b">
            <a:norm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400" dirty="0">
              <a:latin typeface="Algerian" panose="04020705040A02060702" pitchFamily="82" charset="0"/>
            </a:endParaRPr>
          </a:p>
        </p:txBody>
      </p:sp>
      <p:sp>
        <p:nvSpPr>
          <p:cNvPr id="2" name="TextBox 1"/>
          <p:cNvSpPr txBox="1"/>
          <p:nvPr/>
        </p:nvSpPr>
        <p:spPr>
          <a:xfrm>
            <a:off x="997524" y="3387436"/>
            <a:ext cx="9341431" cy="2308324"/>
          </a:xfrm>
          <a:prstGeom prst="rect">
            <a:avLst/>
          </a:prstGeom>
          <a:noFill/>
        </p:spPr>
        <p:txBody>
          <a:bodyPr wrap="square" rtlCol="0">
            <a:spAutoFit/>
          </a:bodyPr>
          <a:lstStyle/>
          <a:p>
            <a:pPr marL="1143000" indent="-1143000" algn="ctr">
              <a:buFont typeface="Wingdings" panose="05000000000000000000" pitchFamily="2" charset="2"/>
              <a:buChar char="v"/>
            </a:pPr>
            <a:r>
              <a:rPr lang="en-US" sz="7200" b="1" dirty="0" smtClean="0">
                <a:solidFill>
                  <a:schemeClr val="bg1"/>
                </a:solidFill>
                <a:latin typeface="Algerian" panose="04020705040A02060702" pitchFamily="82" charset="0"/>
              </a:rPr>
              <a:t>Legislative intervention</a:t>
            </a:r>
            <a:endParaRPr lang="en-US" sz="7200" b="1" dirty="0">
              <a:solidFill>
                <a:schemeClr val="bg1"/>
              </a:solidFill>
              <a:latin typeface="Algerian" panose="04020705040A02060702" pitchFamily="82" charset="0"/>
            </a:endParaRPr>
          </a:p>
        </p:txBody>
      </p:sp>
    </p:spTree>
    <p:extLst>
      <p:ext uri="{BB962C8B-B14F-4D97-AF65-F5344CB8AC3E}">
        <p14:creationId xmlns:p14="http://schemas.microsoft.com/office/powerpoint/2010/main" val="11068402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803" y="733329"/>
            <a:ext cx="11029616" cy="1013800"/>
          </a:xfrm>
        </p:spPr>
        <p:txBody>
          <a:bodyPr>
            <a:normAutofit/>
          </a:bodyPr>
          <a:lstStyle/>
          <a:p>
            <a:r>
              <a:rPr lang="en-US" sz="4000" dirty="0" smtClean="0">
                <a:latin typeface="Algerian" panose="04020705040A02060702" pitchFamily="82" charset="0"/>
              </a:rPr>
              <a:t>Areas of Legislative intervention</a:t>
            </a:r>
            <a:endParaRPr lang="en-US" sz="4000" dirty="0">
              <a:latin typeface="Algerian" panose="04020705040A02060702" pitchFamily="82" charset="0"/>
            </a:endParaRPr>
          </a:p>
        </p:txBody>
      </p:sp>
      <p:sp>
        <p:nvSpPr>
          <p:cNvPr id="3" name="Content Placeholder 2"/>
          <p:cNvSpPr>
            <a:spLocks noGrp="1"/>
          </p:cNvSpPr>
          <p:nvPr>
            <p:ph idx="1"/>
          </p:nvPr>
        </p:nvSpPr>
        <p:spPr>
          <a:xfrm>
            <a:off x="455803" y="2160590"/>
            <a:ext cx="11275533" cy="4042783"/>
          </a:xfrm>
        </p:spPr>
        <p:txBody>
          <a:bodyPr>
            <a:normAutofit lnSpcReduction="10000"/>
          </a:bodyPr>
          <a:lstStyle/>
          <a:p>
            <a:r>
              <a:rPr lang="en-US" sz="2400" b="1" dirty="0"/>
              <a:t>ICT Infrastructure as Critical National Infrastructure</a:t>
            </a:r>
          </a:p>
          <a:p>
            <a:pPr marL="0" indent="0" algn="just">
              <a:buNone/>
            </a:pPr>
            <a:r>
              <a:rPr lang="en-GB" dirty="0"/>
              <a:t>Considering the important role that telecommunications plays in the development of the economy of every </a:t>
            </a:r>
            <a:r>
              <a:rPr lang="en-GB" dirty="0" smtClean="0"/>
              <a:t>country the commission in </a:t>
            </a:r>
            <a:r>
              <a:rPr lang="en-GB" dirty="0"/>
              <a:t>2011 commenced the process of developing a bill that aims to designate telecoms equipment as critical national infrastructure. This is with the view of protecting such </a:t>
            </a:r>
            <a:r>
              <a:rPr lang="en-GB" dirty="0" err="1" smtClean="0"/>
              <a:t>equipments</a:t>
            </a:r>
            <a:r>
              <a:rPr lang="en-GB" dirty="0" smtClean="0"/>
              <a:t> </a:t>
            </a:r>
            <a:r>
              <a:rPr lang="en-GB" dirty="0"/>
              <a:t>from being vandalised and destroyed. However, the bill has not been passed into law</a:t>
            </a:r>
            <a:r>
              <a:rPr lang="en-GB" dirty="0" smtClean="0"/>
              <a:t>. The </a:t>
            </a:r>
            <a:r>
              <a:rPr lang="en-GB" dirty="0"/>
              <a:t>Commission </a:t>
            </a:r>
            <a:r>
              <a:rPr lang="en-GB" dirty="0" smtClean="0"/>
              <a:t>would </a:t>
            </a:r>
            <a:r>
              <a:rPr lang="en-GB" dirty="0"/>
              <a:t>appreciate prompt passage of the bill into law.  </a:t>
            </a:r>
            <a:endParaRPr lang="en-US" dirty="0"/>
          </a:p>
          <a:p>
            <a:pPr marL="0" indent="0">
              <a:buNone/>
            </a:pPr>
            <a:r>
              <a:rPr lang="en-US" dirty="0"/>
              <a:t> </a:t>
            </a:r>
          </a:p>
          <a:p>
            <a:r>
              <a:rPr lang="en-US" sz="2400" b="1" dirty="0"/>
              <a:t>Freedom of Information Act, 2011</a:t>
            </a:r>
            <a:endParaRPr lang="en-US" sz="2400" dirty="0"/>
          </a:p>
          <a:p>
            <a:pPr marL="0" indent="0" algn="just">
              <a:buNone/>
            </a:pPr>
            <a:r>
              <a:rPr lang="en-GB" dirty="0"/>
              <a:t>The Freedom of Information Act 2011, is a landmark legislation which was passed with a view to increase transparency in the Government/ Public offices. However the Commission has encountered a lot of abuse of this Act by members of the </a:t>
            </a:r>
            <a:r>
              <a:rPr lang="en-GB" dirty="0" smtClean="0"/>
              <a:t>public. </a:t>
            </a:r>
            <a:r>
              <a:rPr lang="en-GB" dirty="0"/>
              <a:t>A review of the Act for the purpose of providing a penalty for frivolous requests might be needful at the moment. Furthermore the seven (7) days’ timeline given within which a public institution is expected to respond to a request is unrealistic, hence, this should be revisited.</a:t>
            </a:r>
            <a:endParaRPr lang="en-US" dirty="0"/>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26</a:t>
            </a:fld>
            <a:endParaRPr lang="en-US" dirty="0"/>
          </a:p>
        </p:txBody>
      </p:sp>
      <p:sp>
        <p:nvSpPr>
          <p:cNvPr id="5" name="Date Placeholder 4"/>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6543865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20" y="754111"/>
            <a:ext cx="11029616" cy="1013800"/>
          </a:xfrm>
        </p:spPr>
        <p:txBody>
          <a:bodyPr>
            <a:normAutofit/>
          </a:bodyPr>
          <a:lstStyle/>
          <a:p>
            <a:r>
              <a:rPr lang="en-US" sz="4000" dirty="0">
                <a:latin typeface="Algerian" panose="04020705040A02060702" pitchFamily="82" charset="0"/>
              </a:rPr>
              <a:t>Areas of Legislative intervention</a:t>
            </a:r>
          </a:p>
        </p:txBody>
      </p:sp>
      <p:sp>
        <p:nvSpPr>
          <p:cNvPr id="3" name="Content Placeholder 2"/>
          <p:cNvSpPr>
            <a:spLocks noGrp="1"/>
          </p:cNvSpPr>
          <p:nvPr>
            <p:ph idx="1"/>
          </p:nvPr>
        </p:nvSpPr>
        <p:spPr>
          <a:xfrm>
            <a:off x="435720" y="2233329"/>
            <a:ext cx="11243662" cy="3336200"/>
          </a:xfrm>
        </p:spPr>
        <p:txBody>
          <a:bodyPr>
            <a:normAutofit fontScale="92500" lnSpcReduction="20000"/>
          </a:bodyPr>
          <a:lstStyle/>
          <a:p>
            <a:r>
              <a:rPr lang="en-GB" b="1" dirty="0" smtClean="0"/>
              <a:t>Multiple </a:t>
            </a:r>
            <a:r>
              <a:rPr lang="en-GB" b="1" dirty="0"/>
              <a:t>Regulation and Taxation</a:t>
            </a:r>
            <a:endParaRPr lang="en-US" dirty="0"/>
          </a:p>
          <a:p>
            <a:pPr marL="0" indent="0" algn="just">
              <a:buNone/>
            </a:pPr>
            <a:r>
              <a:rPr lang="en-GB" dirty="0"/>
              <a:t>The Commission needs the Committee’s intervention to streamline the various taxes paid by the operators. Also to guard against regulatory overlaps when Bills are being passed into law.</a:t>
            </a:r>
            <a:endParaRPr lang="en-US" dirty="0"/>
          </a:p>
          <a:p>
            <a:pPr marL="0" indent="0">
              <a:buNone/>
            </a:pPr>
            <a:endParaRPr lang="en-US" dirty="0"/>
          </a:p>
          <a:p>
            <a:r>
              <a:rPr lang="en-GB" b="1" dirty="0"/>
              <a:t>Data Protection and Competition </a:t>
            </a:r>
            <a:r>
              <a:rPr lang="en-GB" b="1" dirty="0" smtClean="0"/>
              <a:t>Law</a:t>
            </a:r>
          </a:p>
          <a:p>
            <a:pPr marL="0" indent="0">
              <a:buNone/>
            </a:pPr>
            <a:r>
              <a:rPr lang="en-GB" dirty="0"/>
              <a:t>The Country needs Data Protection as well as Competition Laws due to the proliferation of data gathering by different agencies and the need for an overall competition law for all sectors of the economy.</a:t>
            </a:r>
          </a:p>
          <a:p>
            <a:pPr marL="0" indent="0">
              <a:buNone/>
            </a:pPr>
            <a:endParaRPr lang="en-GB" b="1" dirty="0" smtClean="0"/>
          </a:p>
          <a:p>
            <a:r>
              <a:rPr lang="en-GB" b="1" dirty="0"/>
              <a:t>Budget approval delays</a:t>
            </a:r>
          </a:p>
          <a:p>
            <a:pPr marL="0" lvl="1" indent="0" algn="just">
              <a:buNone/>
            </a:pPr>
            <a:r>
              <a:rPr lang="en-US" sz="2000" dirty="0">
                <a:latin typeface="Bell MT" panose="02020503060305020303" pitchFamily="18" charset="0"/>
              </a:rPr>
              <a:t>Delay in the approval of budget which lead to delay in implementation of </a:t>
            </a:r>
            <a:r>
              <a:rPr lang="en-US" sz="2000" dirty="0" smtClean="0">
                <a:latin typeface="Bell MT" panose="02020503060305020303" pitchFamily="18" charset="0"/>
              </a:rPr>
              <a:t>project</a:t>
            </a:r>
            <a:endParaRPr lang="en-US" dirty="0"/>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27</a:t>
            </a:fld>
            <a:endParaRPr lang="en-US" dirty="0"/>
          </a:p>
        </p:txBody>
      </p:sp>
      <p:sp>
        <p:nvSpPr>
          <p:cNvPr id="5" name="Date Placeholder 4"/>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23391777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514601" y="-76200"/>
            <a:ext cx="6589199" cy="1280890"/>
          </a:xfrm>
          <a:prstGeom prst="rect">
            <a:avLst/>
          </a:prstGeom>
        </p:spPr>
        <p:txBody>
          <a:bodyPr vert="horz" lIns="91440" tIns="45720" rIns="91440" bIns="45720" rtlCol="0" anchor="b">
            <a:norm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400" dirty="0">
              <a:latin typeface="Algerian" panose="04020705040A02060702" pitchFamily="82" charset="0"/>
            </a:endParaRPr>
          </a:p>
        </p:txBody>
      </p:sp>
      <p:sp>
        <p:nvSpPr>
          <p:cNvPr id="2" name="TextBox 1"/>
          <p:cNvSpPr txBox="1"/>
          <p:nvPr/>
        </p:nvSpPr>
        <p:spPr>
          <a:xfrm>
            <a:off x="997524" y="3387436"/>
            <a:ext cx="9341431" cy="1446550"/>
          </a:xfrm>
          <a:prstGeom prst="rect">
            <a:avLst/>
          </a:prstGeom>
          <a:noFill/>
        </p:spPr>
        <p:txBody>
          <a:bodyPr wrap="square" rtlCol="0">
            <a:spAutoFit/>
          </a:bodyPr>
          <a:lstStyle/>
          <a:p>
            <a:pPr marL="1143000" indent="-1143000" algn="ctr">
              <a:buFont typeface="Wingdings" panose="05000000000000000000" pitchFamily="2" charset="2"/>
              <a:buChar char="v"/>
            </a:pPr>
            <a:r>
              <a:rPr lang="en-US" sz="8800" b="1" dirty="0" smtClean="0">
                <a:solidFill>
                  <a:schemeClr val="bg1"/>
                </a:solidFill>
                <a:latin typeface="Algerian" panose="04020705040A02060702" pitchFamily="82" charset="0"/>
              </a:rPr>
              <a:t>conclusion</a:t>
            </a:r>
            <a:endParaRPr lang="en-US" sz="8800" b="1" dirty="0">
              <a:solidFill>
                <a:schemeClr val="bg1"/>
              </a:solidFill>
              <a:latin typeface="Algerian" panose="04020705040A02060702" pitchFamily="82" charset="0"/>
            </a:endParaRPr>
          </a:p>
        </p:txBody>
      </p:sp>
    </p:spTree>
    <p:extLst>
      <p:ext uri="{BB962C8B-B14F-4D97-AF65-F5344CB8AC3E}">
        <p14:creationId xmlns:p14="http://schemas.microsoft.com/office/powerpoint/2010/main" val="6136204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latin typeface="Algerian" panose="04020705040A02060702" pitchFamily="82" charset="0"/>
              </a:rPr>
              <a:t>Conclusion</a:t>
            </a:r>
            <a:endParaRPr lang="en-US" sz="5400" dirty="0">
              <a:latin typeface="Algerian" panose="04020705040A02060702" pitchFamily="82" charset="0"/>
            </a:endParaRPr>
          </a:p>
        </p:txBody>
      </p:sp>
      <p:sp>
        <p:nvSpPr>
          <p:cNvPr id="3" name="Content Placeholder 2"/>
          <p:cNvSpPr>
            <a:spLocks noGrp="1"/>
          </p:cNvSpPr>
          <p:nvPr>
            <p:ph idx="1"/>
          </p:nvPr>
        </p:nvSpPr>
        <p:spPr>
          <a:xfrm>
            <a:off x="581192" y="2180496"/>
            <a:ext cx="11029615" cy="3898186"/>
          </a:xfrm>
        </p:spPr>
        <p:txBody>
          <a:bodyPr/>
          <a:lstStyle/>
          <a:p>
            <a:r>
              <a:rPr lang="en-US" dirty="0" smtClean="0"/>
              <a:t>The next frontier for communications in Nigeria is broadband.  Access to broadband,  Adequate broadband and Sustainable broadband. </a:t>
            </a:r>
            <a:r>
              <a:rPr lang="en-US" dirty="0"/>
              <a:t> </a:t>
            </a:r>
          </a:p>
          <a:p>
            <a:r>
              <a:rPr lang="en-US" dirty="0" smtClean="0"/>
              <a:t>In the years to come, telecoms contribution to GDP would experience significant increase</a:t>
            </a:r>
          </a:p>
          <a:p>
            <a:r>
              <a:rPr lang="en-US" dirty="0" smtClean="0"/>
              <a:t>Cyber security and child – on line safety have become increasing important to nation states.  The NCC will build on the successes so far achieved and continue to strive towards safeguarding the future of children in the mobile space </a:t>
            </a:r>
          </a:p>
          <a:p>
            <a:r>
              <a:rPr lang="en-US" dirty="0" smtClean="0"/>
              <a:t>Efforts would be geared toward the maximizing the use of spectrum in the converged space</a:t>
            </a:r>
          </a:p>
          <a:p>
            <a:r>
              <a:rPr lang="en-US" dirty="0" smtClean="0"/>
              <a:t>Stakeholder engagements and relationships will be re-enforced at all levels </a:t>
            </a:r>
          </a:p>
          <a:p>
            <a:pPr marL="0" indent="0">
              <a:buNone/>
            </a:pPr>
            <a:endParaRPr lang="en-US"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29</a:t>
            </a:fld>
            <a:endParaRPr lang="en-US" dirty="0"/>
          </a:p>
        </p:txBody>
      </p:sp>
      <p:sp>
        <p:nvSpPr>
          <p:cNvPr id="5" name="Date Placeholder 4"/>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25617116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514601" y="-76200"/>
            <a:ext cx="6589199" cy="1280890"/>
          </a:xfrm>
          <a:prstGeom prst="rect">
            <a:avLst/>
          </a:prstGeom>
        </p:spPr>
        <p:txBody>
          <a:bodyPr vert="horz" lIns="91440" tIns="45720" rIns="91440" bIns="45720" rtlCol="0" anchor="b">
            <a:norm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400" dirty="0">
              <a:latin typeface="Algerian" panose="04020705040A02060702" pitchFamily="82" charset="0"/>
            </a:endParaRPr>
          </a:p>
        </p:txBody>
      </p:sp>
      <p:sp>
        <p:nvSpPr>
          <p:cNvPr id="2" name="TextBox 1"/>
          <p:cNvSpPr txBox="1"/>
          <p:nvPr/>
        </p:nvSpPr>
        <p:spPr>
          <a:xfrm>
            <a:off x="467588" y="2971800"/>
            <a:ext cx="9850585" cy="3154710"/>
          </a:xfrm>
          <a:prstGeom prst="rect">
            <a:avLst/>
          </a:prstGeom>
          <a:noFill/>
        </p:spPr>
        <p:txBody>
          <a:bodyPr wrap="square" rtlCol="0">
            <a:spAutoFit/>
          </a:bodyPr>
          <a:lstStyle/>
          <a:p>
            <a:pPr marL="1143000" indent="-1143000" algn="ctr">
              <a:buFont typeface="Wingdings" panose="05000000000000000000" pitchFamily="2" charset="2"/>
              <a:buChar char="v"/>
            </a:pPr>
            <a:r>
              <a:rPr lang="en-US" sz="19900" dirty="0" err="1" smtClean="0">
                <a:solidFill>
                  <a:schemeClr val="bg1"/>
                </a:solidFill>
                <a:latin typeface="Algerian" panose="04020705040A02060702" pitchFamily="82" charset="0"/>
              </a:rPr>
              <a:t>ncc</a:t>
            </a:r>
            <a:endParaRPr lang="en-US" sz="19900" dirty="0">
              <a:solidFill>
                <a:schemeClr val="bg1"/>
              </a:solidFill>
              <a:latin typeface="Algerian" panose="04020705040A02060702" pitchFamily="82" charset="0"/>
            </a:endParaRPr>
          </a:p>
        </p:txBody>
      </p:sp>
    </p:spTree>
    <p:extLst>
      <p:ext uri="{BB962C8B-B14F-4D97-AF65-F5344CB8AC3E}">
        <p14:creationId xmlns:p14="http://schemas.microsoft.com/office/powerpoint/2010/main" val="391962876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514601" y="-76200"/>
            <a:ext cx="6589199" cy="1280890"/>
          </a:xfrm>
          <a:prstGeom prst="rect">
            <a:avLst/>
          </a:prstGeom>
        </p:spPr>
        <p:txBody>
          <a:bodyPr vert="horz" lIns="91440" tIns="45720" rIns="91440" bIns="45720" rtlCol="0" anchor="b">
            <a:norm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400" dirty="0">
              <a:latin typeface="Algerian" panose="04020705040A02060702" pitchFamily="82" charset="0"/>
            </a:endParaRPr>
          </a:p>
        </p:txBody>
      </p:sp>
      <p:sp>
        <p:nvSpPr>
          <p:cNvPr id="2" name="TextBox 1"/>
          <p:cNvSpPr txBox="1"/>
          <p:nvPr/>
        </p:nvSpPr>
        <p:spPr>
          <a:xfrm>
            <a:off x="540328" y="2784764"/>
            <a:ext cx="11035146" cy="3862596"/>
          </a:xfrm>
          <a:prstGeom prst="rect">
            <a:avLst/>
          </a:prstGeom>
          <a:noFill/>
        </p:spPr>
        <p:txBody>
          <a:bodyPr wrap="square" rtlCol="0">
            <a:spAutoFit/>
          </a:bodyPr>
          <a:lstStyle/>
          <a:p>
            <a:pPr marL="1143000" indent="-1143000" algn="ctr">
              <a:buFont typeface="Wingdings" panose="05000000000000000000" pitchFamily="2" charset="2"/>
              <a:buChar char="v"/>
            </a:pPr>
            <a:r>
              <a:rPr lang="en-US" sz="11500" dirty="0" smtClean="0">
                <a:solidFill>
                  <a:schemeClr val="bg1"/>
                </a:solidFill>
                <a:latin typeface="Algerian" panose="04020705040A02060702" pitchFamily="82" charset="0"/>
              </a:rPr>
              <a:t>Thank you</a:t>
            </a:r>
            <a:endParaRPr lang="en-US" sz="4800" dirty="0" smtClean="0">
              <a:solidFill>
                <a:schemeClr val="bg1"/>
              </a:solidFill>
              <a:latin typeface="Algerian" panose="04020705040A02060702" pitchFamily="82" charset="0"/>
            </a:endParaRPr>
          </a:p>
          <a:p>
            <a:pPr marL="1143000" indent="-1143000" algn="ctr">
              <a:buFont typeface="Wingdings" panose="05000000000000000000" pitchFamily="2" charset="2"/>
              <a:buChar char="v"/>
            </a:pPr>
            <a:r>
              <a:rPr lang="en-US" sz="4000" dirty="0" smtClean="0">
                <a:solidFill>
                  <a:schemeClr val="bg1"/>
                </a:solidFill>
                <a:hlinkClick r:id="rId2"/>
              </a:rPr>
              <a:t>www.ncc.gov.ng</a:t>
            </a:r>
            <a:endParaRPr lang="en-US" sz="4000" dirty="0" smtClean="0">
              <a:solidFill>
                <a:schemeClr val="bg1"/>
              </a:solidFill>
            </a:endParaRPr>
          </a:p>
          <a:p>
            <a:pPr marL="1143000" indent="-1143000" algn="ctr">
              <a:buFont typeface="Wingdings" panose="05000000000000000000" pitchFamily="2" charset="2"/>
              <a:buChar char="v"/>
            </a:pPr>
            <a:r>
              <a:rPr lang="en-US" sz="4000" dirty="0" smtClean="0">
                <a:solidFill>
                  <a:schemeClr val="bg1"/>
                </a:solidFill>
                <a:hlinkClick r:id="rId3"/>
              </a:rPr>
              <a:t>www.uspf.gov.ng</a:t>
            </a:r>
            <a:endParaRPr lang="en-US" sz="4000" dirty="0" smtClean="0">
              <a:solidFill>
                <a:schemeClr val="bg1"/>
              </a:solidFill>
            </a:endParaRPr>
          </a:p>
          <a:p>
            <a:pPr marL="1143000" indent="-1143000" algn="ctr">
              <a:buFont typeface="Wingdings" panose="05000000000000000000" pitchFamily="2" charset="2"/>
              <a:buChar char="v"/>
            </a:pPr>
            <a:endParaRPr lang="en-US" sz="5000" dirty="0">
              <a:solidFill>
                <a:schemeClr val="bg1"/>
              </a:solidFill>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5518" y="685800"/>
            <a:ext cx="2992581" cy="2171700"/>
          </a:xfrm>
          <a:prstGeom prst="rect">
            <a:avLst/>
          </a:prstGeom>
        </p:spPr>
      </p:pic>
    </p:spTree>
    <p:extLst>
      <p:ext uri="{BB962C8B-B14F-4D97-AF65-F5344CB8AC3E}">
        <p14:creationId xmlns:p14="http://schemas.microsoft.com/office/powerpoint/2010/main" val="6303584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91" y="353291"/>
            <a:ext cx="10141527" cy="1371600"/>
          </a:xfrm>
        </p:spPr>
        <p:txBody>
          <a:bodyPr>
            <a:normAutofit/>
          </a:bodyPr>
          <a:lstStyle/>
          <a:p>
            <a:r>
              <a:rPr lang="en-US" sz="5400" dirty="0" smtClean="0">
                <a:latin typeface="Algerian" panose="04020705040A02060702" pitchFamily="82" charset="0"/>
              </a:rPr>
              <a:t>Enabling Laws</a:t>
            </a:r>
            <a:endParaRPr lang="en-US" sz="5400" dirty="0">
              <a:latin typeface="Algerian" panose="04020705040A02060702" pitchFamily="82" charset="0"/>
            </a:endParaRPr>
          </a:p>
        </p:txBody>
      </p:sp>
      <p:sp>
        <p:nvSpPr>
          <p:cNvPr id="3" name="Content Placeholder 2"/>
          <p:cNvSpPr>
            <a:spLocks noGrp="1"/>
          </p:cNvSpPr>
          <p:nvPr>
            <p:ph idx="1"/>
          </p:nvPr>
        </p:nvSpPr>
        <p:spPr>
          <a:xfrm>
            <a:off x="467591" y="1888657"/>
            <a:ext cx="11274136" cy="4397843"/>
          </a:xfrm>
        </p:spPr>
        <p:txBody>
          <a:bodyPr>
            <a:normAutofit fontScale="92500" lnSpcReduction="20000"/>
          </a:bodyPr>
          <a:lstStyle/>
          <a:p>
            <a:pPr marL="274320" indent="-274320">
              <a:buClr>
                <a:schemeClr val="accent3"/>
              </a:buClr>
              <a:buFont typeface="Wingdings 2"/>
              <a:buChar char=""/>
              <a:defRPr/>
            </a:pPr>
            <a:endParaRPr lang="en-GB" sz="2000" dirty="0" smtClean="0">
              <a:solidFill>
                <a:srgbClr val="000000"/>
              </a:solidFill>
            </a:endParaRPr>
          </a:p>
          <a:p>
            <a:pPr marL="274320" indent="-274320">
              <a:buClr>
                <a:schemeClr val="accent3"/>
              </a:buClr>
              <a:buFont typeface="Wingdings 2"/>
              <a:buChar char=""/>
              <a:defRPr/>
            </a:pPr>
            <a:r>
              <a:rPr lang="en-GB" sz="2000" dirty="0" smtClean="0">
                <a:solidFill>
                  <a:srgbClr val="000000"/>
                </a:solidFill>
              </a:rPr>
              <a:t>The </a:t>
            </a:r>
            <a:r>
              <a:rPr lang="en-GB" sz="2000" dirty="0">
                <a:solidFill>
                  <a:srgbClr val="000000"/>
                </a:solidFill>
              </a:rPr>
              <a:t>National Telecoms Policy (NTP) was adopted in September, 2000. (</a:t>
            </a:r>
            <a:r>
              <a:rPr lang="en-GB" sz="2000" i="1" dirty="0">
                <a:solidFill>
                  <a:srgbClr val="000000"/>
                </a:solidFill>
              </a:rPr>
              <a:t>New one under review</a:t>
            </a:r>
            <a:r>
              <a:rPr lang="en-GB" sz="2000" dirty="0">
                <a:solidFill>
                  <a:srgbClr val="000000"/>
                </a:solidFill>
              </a:rPr>
              <a:t>) </a:t>
            </a:r>
          </a:p>
          <a:p>
            <a:pPr marL="274320" indent="-274320">
              <a:buClr>
                <a:schemeClr val="accent3"/>
              </a:buClr>
              <a:buNone/>
              <a:defRPr/>
            </a:pPr>
            <a:endParaRPr lang="en-GB" sz="2000" dirty="0" smtClean="0">
              <a:solidFill>
                <a:srgbClr val="000000"/>
              </a:solidFill>
            </a:endParaRPr>
          </a:p>
          <a:p>
            <a:pPr marL="274320" indent="-274320">
              <a:buClr>
                <a:schemeClr val="accent3"/>
              </a:buClr>
              <a:buFont typeface="Wingdings 2"/>
              <a:buChar char=""/>
              <a:defRPr/>
            </a:pPr>
            <a:r>
              <a:rPr lang="en-GB" sz="2000" dirty="0" smtClean="0">
                <a:solidFill>
                  <a:srgbClr val="000000"/>
                </a:solidFill>
              </a:rPr>
              <a:t>Wireless </a:t>
            </a:r>
            <a:r>
              <a:rPr lang="en-GB" sz="2000" dirty="0">
                <a:solidFill>
                  <a:srgbClr val="000000"/>
                </a:solidFill>
              </a:rPr>
              <a:t>Telegraphy Act , 1990</a:t>
            </a:r>
          </a:p>
          <a:p>
            <a:pPr marL="274320" indent="-274320">
              <a:buClr>
                <a:schemeClr val="accent3"/>
              </a:buClr>
              <a:buFont typeface="Wingdings 2"/>
              <a:buChar char=""/>
              <a:defRPr/>
            </a:pPr>
            <a:endParaRPr lang="en-GB" sz="2000" dirty="0">
              <a:solidFill>
                <a:srgbClr val="000000"/>
              </a:solidFill>
            </a:endParaRPr>
          </a:p>
          <a:p>
            <a:pPr marL="274320" indent="-274320">
              <a:buClr>
                <a:schemeClr val="accent3"/>
              </a:buClr>
              <a:buFont typeface="Wingdings 2"/>
              <a:buChar char=""/>
              <a:defRPr/>
            </a:pPr>
            <a:r>
              <a:rPr lang="en-GB" sz="2000" dirty="0">
                <a:solidFill>
                  <a:srgbClr val="000000"/>
                </a:solidFill>
              </a:rPr>
              <a:t>Nigerian Communications Act 2003 </a:t>
            </a:r>
          </a:p>
          <a:p>
            <a:pPr marL="274320" indent="-274320">
              <a:buClr>
                <a:schemeClr val="accent3"/>
              </a:buClr>
              <a:buNone/>
              <a:defRPr/>
            </a:pPr>
            <a:endParaRPr lang="en-GB" dirty="0">
              <a:solidFill>
                <a:srgbClr val="000000"/>
              </a:solidFill>
            </a:endParaRPr>
          </a:p>
          <a:p>
            <a:pPr marL="274320" indent="-274320">
              <a:buClr>
                <a:schemeClr val="accent3"/>
              </a:buClr>
              <a:buNone/>
              <a:defRPr/>
            </a:pPr>
            <a:r>
              <a:rPr lang="en-GB" dirty="0">
                <a:solidFill>
                  <a:srgbClr val="000000"/>
                </a:solidFill>
              </a:rPr>
              <a:t>	Key provisions in the NCA 2003 include:</a:t>
            </a:r>
            <a:endParaRPr lang="en-US" dirty="0">
              <a:solidFill>
                <a:srgbClr val="000000"/>
              </a:solidFill>
            </a:endParaRPr>
          </a:p>
          <a:p>
            <a:pPr marL="914717" lvl="2" indent="-246888">
              <a:buFont typeface="Wingdings 2"/>
              <a:buChar char=""/>
              <a:defRPr/>
            </a:pPr>
            <a:r>
              <a:rPr lang="en-GB" sz="1600" dirty="0">
                <a:solidFill>
                  <a:srgbClr val="000000"/>
                </a:solidFill>
              </a:rPr>
              <a:t>A repeal of the NCC decree 75 of 1992, as amended</a:t>
            </a:r>
            <a:endParaRPr lang="en-US" sz="1600" dirty="0">
              <a:solidFill>
                <a:srgbClr val="000000"/>
              </a:solidFill>
            </a:endParaRPr>
          </a:p>
          <a:p>
            <a:pPr marL="914717" lvl="2" indent="-246888">
              <a:buFont typeface="Wingdings 2"/>
              <a:buChar char=""/>
              <a:defRPr/>
            </a:pPr>
            <a:r>
              <a:rPr lang="en-GB" sz="1600" dirty="0">
                <a:solidFill>
                  <a:srgbClr val="000000"/>
                </a:solidFill>
              </a:rPr>
              <a:t>The reform of the Nigerian Communications Commission as an independent Regulatory body for the Communications sector</a:t>
            </a:r>
            <a:endParaRPr lang="en-US" sz="1600" dirty="0">
              <a:solidFill>
                <a:srgbClr val="000000"/>
              </a:solidFill>
            </a:endParaRPr>
          </a:p>
          <a:p>
            <a:pPr marL="914717" lvl="2" indent="-246888">
              <a:buFont typeface="Wingdings 2"/>
              <a:buChar char=""/>
              <a:defRPr/>
            </a:pPr>
            <a:r>
              <a:rPr lang="en-GB" sz="1600" dirty="0">
                <a:solidFill>
                  <a:srgbClr val="000000"/>
                </a:solidFill>
              </a:rPr>
              <a:t>Establishment of the National Frequency Management Council </a:t>
            </a:r>
            <a:endParaRPr lang="en-US" sz="1600" dirty="0">
              <a:solidFill>
                <a:srgbClr val="000000"/>
              </a:solidFill>
            </a:endParaRPr>
          </a:p>
          <a:p>
            <a:pPr marL="914717" lvl="2" indent="-246888">
              <a:buFont typeface="Wingdings 2"/>
              <a:buChar char=""/>
              <a:defRPr/>
            </a:pPr>
            <a:r>
              <a:rPr lang="en-GB" sz="1600" dirty="0">
                <a:solidFill>
                  <a:srgbClr val="000000"/>
                </a:solidFill>
              </a:rPr>
              <a:t>Establishment of the Universal Service </a:t>
            </a:r>
            <a:r>
              <a:rPr lang="en-GB" sz="1600" dirty="0" smtClean="0">
                <a:solidFill>
                  <a:srgbClr val="000000"/>
                </a:solidFill>
              </a:rPr>
              <a:t>Providence Fund</a:t>
            </a:r>
            <a:r>
              <a:rPr lang="en-GB" sz="1600" dirty="0">
                <a:solidFill>
                  <a:srgbClr val="000000"/>
                </a:solidFill>
              </a:rPr>
              <a:t>, to promote the widespread availability and usage of network services, especially the un-served and underserved areas of Nigeria.</a:t>
            </a:r>
            <a:endParaRPr lang="en-US" sz="1600" dirty="0">
              <a:solidFill>
                <a:srgbClr val="000000"/>
              </a:solidFill>
            </a:endParaRPr>
          </a:p>
          <a:p>
            <a:endParaRPr lang="en-US" sz="3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4</a:t>
            </a:fld>
            <a:endParaRPr lang="en-US" dirty="0"/>
          </a:p>
        </p:txBody>
      </p:sp>
      <p:sp>
        <p:nvSpPr>
          <p:cNvPr id="5" name="Date Placeholder 4"/>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500724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Rectangle 6"/>
          <p:cNvSpPr>
            <a:spLocks noGrp="1" noChangeArrowheads="1"/>
          </p:cNvSpPr>
          <p:nvPr>
            <p:ph type="title"/>
          </p:nvPr>
        </p:nvSpPr>
        <p:spPr>
          <a:xfrm>
            <a:off x="767407" y="315191"/>
            <a:ext cx="9529984" cy="1371600"/>
          </a:xfrm>
        </p:spPr>
        <p:txBody>
          <a:bodyPr>
            <a:noAutofit/>
          </a:bodyPr>
          <a:lstStyle/>
          <a:p>
            <a:r>
              <a:rPr lang="en-US" sz="5400" dirty="0">
                <a:latin typeface="Algerian" panose="04020705040A02060702" pitchFamily="82" charset="0"/>
              </a:rPr>
              <a:t>The Commission </a:t>
            </a:r>
            <a:r>
              <a:rPr lang="en-US" sz="4000" dirty="0" smtClean="0">
                <a:latin typeface="Algerian" panose="04020705040A02060702" pitchFamily="82" charset="0"/>
              </a:rPr>
              <a:t>– who we are </a:t>
            </a:r>
            <a:endParaRPr lang="en-US" sz="4000" dirty="0">
              <a:latin typeface="Algerian" panose="04020705040A02060702" pitchFamily="82" charset="0"/>
            </a:endParaRPr>
          </a:p>
        </p:txBody>
      </p:sp>
      <p:sp>
        <p:nvSpPr>
          <p:cNvPr id="5" name="Rectangle 7"/>
          <p:cNvSpPr>
            <a:spLocks noGrp="1" noChangeArrowheads="1"/>
          </p:cNvSpPr>
          <p:nvPr>
            <p:ph idx="1"/>
          </p:nvPr>
        </p:nvSpPr>
        <p:spPr>
          <a:xfrm>
            <a:off x="767406" y="1902216"/>
            <a:ext cx="5020329" cy="4355523"/>
          </a:xfrm>
          <a:solidFill>
            <a:schemeClr val="bg2">
              <a:lumMod val="90000"/>
            </a:schemeClr>
          </a:solidFill>
        </p:spPr>
        <p:txBody>
          <a:bodyPr>
            <a:normAutofit/>
          </a:bodyPr>
          <a:lstStyle/>
          <a:p>
            <a:r>
              <a:rPr lang="en-GB" sz="2000" b="1" dirty="0">
                <a:solidFill>
                  <a:srgbClr val="000000"/>
                </a:solidFill>
              </a:rPr>
              <a:t>Our Background</a:t>
            </a:r>
          </a:p>
          <a:p>
            <a:pPr marL="0" indent="0">
              <a:buNone/>
            </a:pPr>
            <a:r>
              <a:rPr lang="en-GB" dirty="0" smtClean="0">
                <a:solidFill>
                  <a:srgbClr val="000000"/>
                </a:solidFill>
              </a:rPr>
              <a:t>Nigerian </a:t>
            </a:r>
            <a:r>
              <a:rPr lang="en-GB" dirty="0">
                <a:solidFill>
                  <a:srgbClr val="000000"/>
                </a:solidFill>
              </a:rPr>
              <a:t>Communications Commission (NCC) was established by Decree no. 75  of November </a:t>
            </a:r>
            <a:r>
              <a:rPr lang="en-GB" dirty="0" smtClean="0">
                <a:solidFill>
                  <a:srgbClr val="000000"/>
                </a:solidFill>
              </a:rPr>
              <a:t>1992</a:t>
            </a:r>
          </a:p>
          <a:p>
            <a:pPr marL="0" indent="0">
              <a:buNone/>
            </a:pPr>
            <a:endParaRPr lang="en-GB" dirty="0">
              <a:solidFill>
                <a:srgbClr val="000000"/>
              </a:solidFill>
            </a:endParaRPr>
          </a:p>
          <a:p>
            <a:pPr marL="0" indent="0">
              <a:buNone/>
            </a:pPr>
            <a:r>
              <a:rPr lang="en-GB" dirty="0" smtClean="0">
                <a:solidFill>
                  <a:srgbClr val="000000"/>
                </a:solidFill>
              </a:rPr>
              <a:t>After </a:t>
            </a:r>
            <a:r>
              <a:rPr lang="en-GB" dirty="0">
                <a:solidFill>
                  <a:srgbClr val="000000"/>
                </a:solidFill>
              </a:rPr>
              <a:t>the inauguration of the first Board, the Commission commenced operations in </a:t>
            </a:r>
            <a:r>
              <a:rPr lang="en-GB" dirty="0" smtClean="0">
                <a:solidFill>
                  <a:srgbClr val="000000"/>
                </a:solidFill>
              </a:rPr>
              <a:t>1993</a:t>
            </a:r>
          </a:p>
          <a:p>
            <a:pPr marL="0" indent="0">
              <a:buNone/>
            </a:pPr>
            <a:endParaRPr lang="en-GB" dirty="0">
              <a:solidFill>
                <a:srgbClr val="000000"/>
              </a:solidFill>
            </a:endParaRPr>
          </a:p>
          <a:p>
            <a:pPr marL="0" indent="0">
              <a:buNone/>
            </a:pPr>
            <a:r>
              <a:rPr lang="en-GB" dirty="0" smtClean="0">
                <a:solidFill>
                  <a:srgbClr val="000000"/>
                </a:solidFill>
              </a:rPr>
              <a:t>Market </a:t>
            </a:r>
            <a:r>
              <a:rPr lang="en-GB" dirty="0">
                <a:solidFill>
                  <a:srgbClr val="000000"/>
                </a:solidFill>
              </a:rPr>
              <a:t>liberalization commenced fully in the year 2000, following the inauguration of a new Board of Commissioners</a:t>
            </a:r>
            <a:endParaRPr lang="en-US" dirty="0">
              <a:solidFill>
                <a:srgbClr val="000000"/>
              </a:solidFill>
            </a:endParaRPr>
          </a:p>
        </p:txBody>
      </p:sp>
      <p:sp>
        <p:nvSpPr>
          <p:cNvPr id="4" name="Text Placeholder 2"/>
          <p:cNvSpPr txBox="1">
            <a:spLocks/>
          </p:cNvSpPr>
          <p:nvPr/>
        </p:nvSpPr>
        <p:spPr>
          <a:xfrm>
            <a:off x="6340227" y="2014787"/>
            <a:ext cx="4632571" cy="1825337"/>
          </a:xfrm>
          <a:prstGeom prst="rect">
            <a:avLst/>
          </a:prstGeom>
          <a:solidFill>
            <a:srgbClr val="00B050"/>
          </a:solidFill>
        </p:spPr>
        <p:style>
          <a:lnRef idx="0">
            <a:schemeClr val="accent2"/>
          </a:lnRef>
          <a:fillRef idx="3">
            <a:schemeClr val="accent2"/>
          </a:fillRef>
          <a:effectRef idx="3">
            <a:schemeClr val="accent2"/>
          </a:effectRef>
          <a:fontRef idx="minor">
            <a:schemeClr val="lt1"/>
          </a:fontRef>
        </p:style>
        <p:txBody>
          <a:bodyPr>
            <a:noAutofit/>
          </a:bodyPr>
          <a:lstStyle>
            <a:lvl1pPr marL="342900" indent="-342900" algn="l" rtl="0" eaLnBrk="1" fontAlgn="base" hangingPunct="1">
              <a:spcBef>
                <a:spcPct val="20000"/>
              </a:spcBef>
              <a:spcAft>
                <a:spcPct val="0"/>
              </a:spcAft>
              <a:buClr>
                <a:schemeClr val="accent1">
                  <a:lumMod val="50000"/>
                </a:schemeClr>
              </a:buClr>
              <a:buSzPct val="50000"/>
              <a:buFont typeface="Wingdings" pitchFamily="2" charset="2"/>
              <a:buChar char="n"/>
              <a:defRPr sz="2800">
                <a:solidFill>
                  <a:schemeClr val="lt1"/>
                </a:solidFill>
                <a:latin typeface="+mn-lt"/>
                <a:ea typeface="+mn-ea"/>
                <a:cs typeface="+mn-cs"/>
              </a:defRPr>
            </a:lvl1pPr>
            <a:lvl2pPr marL="742950" indent="-285750" algn="l" rtl="0" eaLnBrk="1" fontAlgn="base" hangingPunct="1">
              <a:spcBef>
                <a:spcPct val="20000"/>
              </a:spcBef>
              <a:spcAft>
                <a:spcPct val="0"/>
              </a:spcAft>
              <a:buClr>
                <a:schemeClr val="accent1">
                  <a:lumMod val="50000"/>
                </a:schemeClr>
              </a:buClr>
              <a:buSzPct val="50000"/>
              <a:buFont typeface="Wingdings" pitchFamily="2" charset="2"/>
              <a:buChar char="n"/>
              <a:defRPr sz="2400">
                <a:solidFill>
                  <a:schemeClr val="lt1"/>
                </a:solidFill>
                <a:latin typeface="+mn-lt"/>
                <a:ea typeface="+mn-ea"/>
                <a:cs typeface="+mn-cs"/>
              </a:defRPr>
            </a:lvl2pPr>
            <a:lvl3pPr marL="1143000" indent="-228600" algn="l" rtl="0" eaLnBrk="1" fontAlgn="base" hangingPunct="1">
              <a:spcBef>
                <a:spcPct val="20000"/>
              </a:spcBef>
              <a:spcAft>
                <a:spcPct val="0"/>
              </a:spcAft>
              <a:buClr>
                <a:schemeClr val="accent1">
                  <a:lumMod val="50000"/>
                </a:schemeClr>
              </a:buClr>
              <a:buSzPct val="50000"/>
              <a:buFont typeface="Wingdings" pitchFamily="2" charset="2"/>
              <a:buChar char="n"/>
              <a:defRPr sz="2000">
                <a:solidFill>
                  <a:schemeClr val="lt1"/>
                </a:solidFill>
                <a:latin typeface="+mn-lt"/>
                <a:ea typeface="+mn-ea"/>
                <a:cs typeface="+mn-cs"/>
              </a:defRPr>
            </a:lvl3pPr>
            <a:lvl4pPr marL="1600200" indent="-228600" algn="l" rtl="0" eaLnBrk="1" fontAlgn="base" hangingPunct="1">
              <a:spcBef>
                <a:spcPct val="20000"/>
              </a:spcBef>
              <a:spcAft>
                <a:spcPct val="0"/>
              </a:spcAft>
              <a:buClr>
                <a:schemeClr val="accent1">
                  <a:lumMod val="50000"/>
                </a:schemeClr>
              </a:buClr>
              <a:buSzPct val="50000"/>
              <a:buFont typeface="Wingdings" pitchFamily="2" charset="2"/>
              <a:buChar char="n"/>
              <a:defRPr>
                <a:solidFill>
                  <a:schemeClr val="lt1"/>
                </a:solidFill>
                <a:latin typeface="+mn-lt"/>
                <a:ea typeface="+mn-ea"/>
                <a:cs typeface="+mn-cs"/>
              </a:defRPr>
            </a:lvl4pPr>
            <a:lvl5pPr marL="2057400" indent="-228600" algn="l" rtl="0" eaLnBrk="1" fontAlgn="base" hangingPunct="1">
              <a:spcBef>
                <a:spcPct val="20000"/>
              </a:spcBef>
              <a:spcAft>
                <a:spcPct val="0"/>
              </a:spcAft>
              <a:buClr>
                <a:schemeClr val="accent1">
                  <a:lumMod val="50000"/>
                </a:schemeClr>
              </a:buClr>
              <a:buSzPct val="50000"/>
              <a:buFont typeface="Wingdings" pitchFamily="2" charset="2"/>
              <a:buChar char="n"/>
              <a:defRPr>
                <a:solidFill>
                  <a:schemeClr val="lt1"/>
                </a:solidFill>
                <a:latin typeface="+mn-lt"/>
                <a:ea typeface="+mn-ea"/>
                <a:cs typeface="+mn-cs"/>
              </a:defRPr>
            </a:lvl5pPr>
            <a:lvl6pPr marL="2514600" indent="-228600" algn="l" rtl="0" eaLnBrk="1" fontAlgn="base" hangingPunct="1">
              <a:spcBef>
                <a:spcPct val="20000"/>
              </a:spcBef>
              <a:spcAft>
                <a:spcPct val="0"/>
              </a:spcAft>
              <a:buClr>
                <a:srgbClr val="000000"/>
              </a:buClr>
              <a:buSzPct val="50000"/>
              <a:buFont typeface="Wingdings" pitchFamily="2" charset="2"/>
              <a:buChar char="n"/>
              <a:defRPr>
                <a:solidFill>
                  <a:schemeClr val="lt1"/>
                </a:solidFill>
                <a:latin typeface="+mn-lt"/>
                <a:ea typeface="+mn-ea"/>
                <a:cs typeface="+mn-cs"/>
              </a:defRPr>
            </a:lvl6pPr>
            <a:lvl7pPr marL="2971800" indent="-228600" algn="l" rtl="0" eaLnBrk="1" fontAlgn="base" hangingPunct="1">
              <a:spcBef>
                <a:spcPct val="20000"/>
              </a:spcBef>
              <a:spcAft>
                <a:spcPct val="0"/>
              </a:spcAft>
              <a:buClr>
                <a:srgbClr val="000000"/>
              </a:buClr>
              <a:buSzPct val="50000"/>
              <a:buFont typeface="Wingdings" pitchFamily="2" charset="2"/>
              <a:buChar char="n"/>
              <a:defRPr>
                <a:solidFill>
                  <a:schemeClr val="lt1"/>
                </a:solidFill>
                <a:latin typeface="+mn-lt"/>
                <a:ea typeface="+mn-ea"/>
                <a:cs typeface="+mn-cs"/>
              </a:defRPr>
            </a:lvl7pPr>
            <a:lvl8pPr marL="3429000" indent="-228600" algn="l" rtl="0" eaLnBrk="1" fontAlgn="base" hangingPunct="1">
              <a:spcBef>
                <a:spcPct val="20000"/>
              </a:spcBef>
              <a:spcAft>
                <a:spcPct val="0"/>
              </a:spcAft>
              <a:buClr>
                <a:srgbClr val="000000"/>
              </a:buClr>
              <a:buSzPct val="50000"/>
              <a:buFont typeface="Wingdings" pitchFamily="2" charset="2"/>
              <a:buChar char="n"/>
              <a:defRPr>
                <a:solidFill>
                  <a:schemeClr val="lt1"/>
                </a:solidFill>
                <a:latin typeface="+mn-lt"/>
                <a:ea typeface="+mn-ea"/>
                <a:cs typeface="+mn-cs"/>
              </a:defRPr>
            </a:lvl8pPr>
            <a:lvl9pPr marL="3886200" indent="-228600" algn="l" rtl="0" eaLnBrk="1" fontAlgn="base" hangingPunct="1">
              <a:spcBef>
                <a:spcPct val="20000"/>
              </a:spcBef>
              <a:spcAft>
                <a:spcPct val="0"/>
              </a:spcAft>
              <a:buClr>
                <a:srgbClr val="000000"/>
              </a:buClr>
              <a:buSzPct val="50000"/>
              <a:buFont typeface="Wingdings" pitchFamily="2" charset="2"/>
              <a:buChar char="n"/>
              <a:defRPr>
                <a:solidFill>
                  <a:schemeClr val="lt1"/>
                </a:solidFill>
                <a:latin typeface="+mn-lt"/>
                <a:ea typeface="+mn-ea"/>
                <a:cs typeface="+mn-cs"/>
              </a:defRPr>
            </a:lvl9pPr>
          </a:lstStyle>
          <a:p>
            <a:pPr>
              <a:buFont typeface="Wingdings" panose="05000000000000000000" pitchFamily="2" charset="2"/>
              <a:buChar char="Ø"/>
            </a:pPr>
            <a:r>
              <a:rPr lang="en-US" sz="2000" b="1" kern="0" dirty="0">
                <a:solidFill>
                  <a:srgbClr val="000000"/>
                </a:solidFill>
              </a:rPr>
              <a:t>Our Mission</a:t>
            </a:r>
          </a:p>
          <a:p>
            <a:pPr>
              <a:buFont typeface="Wingdings" pitchFamily="2" charset="2"/>
              <a:buNone/>
            </a:pPr>
            <a:r>
              <a:rPr lang="en-US" sz="2000" kern="0" dirty="0"/>
              <a:t> 	To support a market driven communications industry and promote universal access</a:t>
            </a:r>
          </a:p>
          <a:p>
            <a:pPr>
              <a:buFont typeface="Wingdings" pitchFamily="2" charset="2"/>
              <a:buNone/>
            </a:pPr>
            <a:endParaRPr lang="en-US" sz="2000" kern="0" dirty="0"/>
          </a:p>
        </p:txBody>
      </p:sp>
      <p:sp>
        <p:nvSpPr>
          <p:cNvPr id="7" name="Text Placeholder 2"/>
          <p:cNvSpPr txBox="1">
            <a:spLocks/>
          </p:cNvSpPr>
          <p:nvPr/>
        </p:nvSpPr>
        <p:spPr>
          <a:xfrm>
            <a:off x="6340228" y="4150116"/>
            <a:ext cx="4632571" cy="2107623"/>
          </a:xfrm>
          <a:prstGeom prst="rect">
            <a:avLst/>
          </a:prstGeom>
          <a:solidFill>
            <a:srgbClr val="00B050"/>
          </a:solidFill>
        </p:spPr>
        <p:style>
          <a:lnRef idx="0">
            <a:schemeClr val="accent2"/>
          </a:lnRef>
          <a:fillRef idx="3">
            <a:schemeClr val="accent2"/>
          </a:fillRef>
          <a:effectRef idx="3">
            <a:schemeClr val="accent2"/>
          </a:effectRef>
          <a:fontRef idx="minor">
            <a:schemeClr val="lt1"/>
          </a:fontRef>
        </p:style>
        <p:txBody>
          <a:bodyPr>
            <a:noAutofit/>
          </a:bodyPr>
          <a:lstStyle>
            <a:lvl1pPr marL="342900" indent="-342900" algn="l" rtl="0" eaLnBrk="1" fontAlgn="base" hangingPunct="1">
              <a:spcBef>
                <a:spcPct val="20000"/>
              </a:spcBef>
              <a:spcAft>
                <a:spcPct val="0"/>
              </a:spcAft>
              <a:buClr>
                <a:schemeClr val="accent1">
                  <a:lumMod val="50000"/>
                </a:schemeClr>
              </a:buClr>
              <a:buSzPct val="50000"/>
              <a:buFont typeface="Wingdings" pitchFamily="2" charset="2"/>
              <a:buChar char="n"/>
              <a:defRPr sz="2800">
                <a:solidFill>
                  <a:schemeClr val="lt1"/>
                </a:solidFill>
                <a:latin typeface="+mn-lt"/>
                <a:ea typeface="+mn-ea"/>
                <a:cs typeface="+mn-cs"/>
              </a:defRPr>
            </a:lvl1pPr>
            <a:lvl2pPr marL="742950" indent="-285750" algn="l" rtl="0" eaLnBrk="1" fontAlgn="base" hangingPunct="1">
              <a:spcBef>
                <a:spcPct val="20000"/>
              </a:spcBef>
              <a:spcAft>
                <a:spcPct val="0"/>
              </a:spcAft>
              <a:buClr>
                <a:schemeClr val="accent1">
                  <a:lumMod val="50000"/>
                </a:schemeClr>
              </a:buClr>
              <a:buSzPct val="50000"/>
              <a:buFont typeface="Wingdings" pitchFamily="2" charset="2"/>
              <a:buChar char="n"/>
              <a:defRPr sz="2400">
                <a:solidFill>
                  <a:schemeClr val="lt1"/>
                </a:solidFill>
                <a:latin typeface="+mn-lt"/>
                <a:ea typeface="+mn-ea"/>
                <a:cs typeface="+mn-cs"/>
              </a:defRPr>
            </a:lvl2pPr>
            <a:lvl3pPr marL="1143000" indent="-228600" algn="l" rtl="0" eaLnBrk="1" fontAlgn="base" hangingPunct="1">
              <a:spcBef>
                <a:spcPct val="20000"/>
              </a:spcBef>
              <a:spcAft>
                <a:spcPct val="0"/>
              </a:spcAft>
              <a:buClr>
                <a:schemeClr val="accent1">
                  <a:lumMod val="50000"/>
                </a:schemeClr>
              </a:buClr>
              <a:buSzPct val="50000"/>
              <a:buFont typeface="Wingdings" pitchFamily="2" charset="2"/>
              <a:buChar char="n"/>
              <a:defRPr sz="2000">
                <a:solidFill>
                  <a:schemeClr val="lt1"/>
                </a:solidFill>
                <a:latin typeface="+mn-lt"/>
                <a:ea typeface="+mn-ea"/>
                <a:cs typeface="+mn-cs"/>
              </a:defRPr>
            </a:lvl3pPr>
            <a:lvl4pPr marL="1600200" indent="-228600" algn="l" rtl="0" eaLnBrk="1" fontAlgn="base" hangingPunct="1">
              <a:spcBef>
                <a:spcPct val="20000"/>
              </a:spcBef>
              <a:spcAft>
                <a:spcPct val="0"/>
              </a:spcAft>
              <a:buClr>
                <a:schemeClr val="accent1">
                  <a:lumMod val="50000"/>
                </a:schemeClr>
              </a:buClr>
              <a:buSzPct val="50000"/>
              <a:buFont typeface="Wingdings" pitchFamily="2" charset="2"/>
              <a:buChar char="n"/>
              <a:defRPr>
                <a:solidFill>
                  <a:schemeClr val="lt1"/>
                </a:solidFill>
                <a:latin typeface="+mn-lt"/>
                <a:ea typeface="+mn-ea"/>
                <a:cs typeface="+mn-cs"/>
              </a:defRPr>
            </a:lvl4pPr>
            <a:lvl5pPr marL="2057400" indent="-228600" algn="l" rtl="0" eaLnBrk="1" fontAlgn="base" hangingPunct="1">
              <a:spcBef>
                <a:spcPct val="20000"/>
              </a:spcBef>
              <a:spcAft>
                <a:spcPct val="0"/>
              </a:spcAft>
              <a:buClr>
                <a:schemeClr val="accent1">
                  <a:lumMod val="50000"/>
                </a:schemeClr>
              </a:buClr>
              <a:buSzPct val="50000"/>
              <a:buFont typeface="Wingdings" pitchFamily="2" charset="2"/>
              <a:buChar char="n"/>
              <a:defRPr>
                <a:solidFill>
                  <a:schemeClr val="lt1"/>
                </a:solidFill>
                <a:latin typeface="+mn-lt"/>
                <a:ea typeface="+mn-ea"/>
                <a:cs typeface="+mn-cs"/>
              </a:defRPr>
            </a:lvl5pPr>
            <a:lvl6pPr marL="2514600" indent="-228600" algn="l" rtl="0" eaLnBrk="1" fontAlgn="base" hangingPunct="1">
              <a:spcBef>
                <a:spcPct val="20000"/>
              </a:spcBef>
              <a:spcAft>
                <a:spcPct val="0"/>
              </a:spcAft>
              <a:buClr>
                <a:srgbClr val="000000"/>
              </a:buClr>
              <a:buSzPct val="50000"/>
              <a:buFont typeface="Wingdings" pitchFamily="2" charset="2"/>
              <a:buChar char="n"/>
              <a:defRPr>
                <a:solidFill>
                  <a:schemeClr val="lt1"/>
                </a:solidFill>
                <a:latin typeface="+mn-lt"/>
                <a:ea typeface="+mn-ea"/>
                <a:cs typeface="+mn-cs"/>
              </a:defRPr>
            </a:lvl6pPr>
            <a:lvl7pPr marL="2971800" indent="-228600" algn="l" rtl="0" eaLnBrk="1" fontAlgn="base" hangingPunct="1">
              <a:spcBef>
                <a:spcPct val="20000"/>
              </a:spcBef>
              <a:spcAft>
                <a:spcPct val="0"/>
              </a:spcAft>
              <a:buClr>
                <a:srgbClr val="000000"/>
              </a:buClr>
              <a:buSzPct val="50000"/>
              <a:buFont typeface="Wingdings" pitchFamily="2" charset="2"/>
              <a:buChar char="n"/>
              <a:defRPr>
                <a:solidFill>
                  <a:schemeClr val="lt1"/>
                </a:solidFill>
                <a:latin typeface="+mn-lt"/>
                <a:ea typeface="+mn-ea"/>
                <a:cs typeface="+mn-cs"/>
              </a:defRPr>
            </a:lvl7pPr>
            <a:lvl8pPr marL="3429000" indent="-228600" algn="l" rtl="0" eaLnBrk="1" fontAlgn="base" hangingPunct="1">
              <a:spcBef>
                <a:spcPct val="20000"/>
              </a:spcBef>
              <a:spcAft>
                <a:spcPct val="0"/>
              </a:spcAft>
              <a:buClr>
                <a:srgbClr val="000000"/>
              </a:buClr>
              <a:buSzPct val="50000"/>
              <a:buFont typeface="Wingdings" pitchFamily="2" charset="2"/>
              <a:buChar char="n"/>
              <a:defRPr>
                <a:solidFill>
                  <a:schemeClr val="lt1"/>
                </a:solidFill>
                <a:latin typeface="+mn-lt"/>
                <a:ea typeface="+mn-ea"/>
                <a:cs typeface="+mn-cs"/>
              </a:defRPr>
            </a:lvl8pPr>
            <a:lvl9pPr marL="3886200" indent="-228600" algn="l" rtl="0" eaLnBrk="1" fontAlgn="base" hangingPunct="1">
              <a:spcBef>
                <a:spcPct val="20000"/>
              </a:spcBef>
              <a:spcAft>
                <a:spcPct val="0"/>
              </a:spcAft>
              <a:buClr>
                <a:srgbClr val="000000"/>
              </a:buClr>
              <a:buSzPct val="50000"/>
              <a:buFont typeface="Wingdings" pitchFamily="2" charset="2"/>
              <a:buChar char="n"/>
              <a:defRPr>
                <a:solidFill>
                  <a:schemeClr val="lt1"/>
                </a:solidFill>
                <a:latin typeface="+mn-lt"/>
                <a:ea typeface="+mn-ea"/>
                <a:cs typeface="+mn-cs"/>
              </a:defRPr>
            </a:lvl9pPr>
          </a:lstStyle>
          <a:p>
            <a:pPr>
              <a:buFont typeface="Wingdings" pitchFamily="2" charset="2"/>
              <a:buNone/>
            </a:pPr>
            <a:endParaRPr lang="en-US" sz="2000" kern="0" dirty="0"/>
          </a:p>
          <a:p>
            <a:pPr>
              <a:buFont typeface="Wingdings" panose="05000000000000000000" pitchFamily="2" charset="2"/>
              <a:buChar char="Ø"/>
            </a:pPr>
            <a:r>
              <a:rPr lang="en-US" sz="2000" b="1" kern="0" dirty="0">
                <a:solidFill>
                  <a:srgbClr val="000000"/>
                </a:solidFill>
              </a:rPr>
              <a:t>Our Vision</a:t>
            </a:r>
          </a:p>
          <a:p>
            <a:pPr>
              <a:buFont typeface="Wingdings" pitchFamily="2" charset="2"/>
              <a:buNone/>
            </a:pPr>
            <a:r>
              <a:rPr lang="en-US" sz="2000" kern="0" dirty="0"/>
              <a:t>	To be a responsive world class communications regulatory organization </a:t>
            </a:r>
          </a:p>
        </p:txBody>
      </p:sp>
      <p:sp>
        <p:nvSpPr>
          <p:cNvPr id="2" name="Slide Number Placeholder 1"/>
          <p:cNvSpPr>
            <a:spLocks noGrp="1"/>
          </p:cNvSpPr>
          <p:nvPr>
            <p:ph type="sldNum" sz="quarter" idx="12"/>
          </p:nvPr>
        </p:nvSpPr>
        <p:spPr/>
        <p:txBody>
          <a:bodyPr/>
          <a:lstStyle/>
          <a:p>
            <a:fld id="{D57F1E4F-1CFF-5643-939E-217C01CDF565}" type="slidenum">
              <a:rPr lang="en-US" smtClean="0"/>
              <a:pPr/>
              <a:t>5</a:t>
            </a:fld>
            <a:endParaRPr lang="en-US" dirty="0"/>
          </a:p>
        </p:txBody>
      </p:sp>
      <p:sp>
        <p:nvSpPr>
          <p:cNvPr id="3" name="Date Placeholder 2"/>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631270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20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20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anim calcmode="lin" valueType="num">
                                      <p:cBhvr additive="base">
                                        <p:cTn id="19" dur="20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7">
                                            <p:txEl>
                                              <p:pRg st="2" end="2"/>
                                            </p:txEl>
                                          </p:spTgt>
                                        </p:tgtEl>
                                        <p:attrNameLst>
                                          <p:attrName>style.visibility</p:attrName>
                                        </p:attrNameLst>
                                      </p:cBhvr>
                                      <p:to>
                                        <p:strVal val="visible"/>
                                      </p:to>
                                    </p:set>
                                    <p:anim calcmode="lin" valueType="num">
                                      <p:cBhvr additive="base">
                                        <p:cTn id="25" dur="2000" fill="hold"/>
                                        <p:tgtEl>
                                          <p:spTgt spid="7">
                                            <p:txEl>
                                              <p:pRg st="2" end="2"/>
                                            </p:txEl>
                                          </p:spTgt>
                                        </p:tgtEl>
                                        <p:attrNameLst>
                                          <p:attrName>ppt_x</p:attrName>
                                        </p:attrNameLst>
                                      </p:cBhvr>
                                      <p:tavLst>
                                        <p:tav tm="0">
                                          <p:val>
                                            <p:strVal val="1+#ppt_w/2"/>
                                          </p:val>
                                        </p:tav>
                                        <p:tav tm="100000">
                                          <p:val>
                                            <p:strVal val="#ppt_x"/>
                                          </p:val>
                                        </p:tav>
                                      </p:tavLst>
                                    </p:anim>
                                    <p:anim calcmode="lin" valueType="num">
                                      <p:cBhvr additive="base">
                                        <p:cTn id="26" dur="2000" fill="hold"/>
                                        <p:tgtEl>
                                          <p:spTgt spid="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4" name="Rectangle 6"/>
          <p:cNvSpPr>
            <a:spLocks noGrp="1" noChangeArrowheads="1"/>
          </p:cNvSpPr>
          <p:nvPr>
            <p:ph type="title"/>
          </p:nvPr>
        </p:nvSpPr>
        <p:spPr>
          <a:xfrm>
            <a:off x="649432" y="349828"/>
            <a:ext cx="7086600" cy="1371600"/>
          </a:xfrm>
        </p:spPr>
        <p:txBody>
          <a:bodyPr>
            <a:normAutofit/>
          </a:bodyPr>
          <a:lstStyle/>
          <a:p>
            <a:r>
              <a:rPr lang="en-US" sz="5400" dirty="0" smtClean="0">
                <a:latin typeface="Algerian" panose="04020705040A02060702" pitchFamily="82" charset="0"/>
              </a:rPr>
              <a:t>Our Structure</a:t>
            </a:r>
            <a:endParaRPr lang="en-US" sz="5400" dirty="0">
              <a:latin typeface="Algerian" panose="04020705040A02060702" pitchFamily="82" charset="0"/>
            </a:endParaRPr>
          </a:p>
        </p:txBody>
      </p:sp>
      <p:sp>
        <p:nvSpPr>
          <p:cNvPr id="7175" name="Rectangle 7"/>
          <p:cNvSpPr>
            <a:spLocks noGrp="1" noChangeArrowheads="1"/>
          </p:cNvSpPr>
          <p:nvPr>
            <p:ph idx="1"/>
          </p:nvPr>
        </p:nvSpPr>
        <p:spPr>
          <a:xfrm>
            <a:off x="436418" y="2057401"/>
            <a:ext cx="3659332" cy="4187536"/>
          </a:xfrm>
          <a:solidFill>
            <a:schemeClr val="bg2">
              <a:lumMod val="90000"/>
            </a:schemeClr>
          </a:solidFill>
          <a:ln w="76200">
            <a:solidFill>
              <a:srgbClr val="FFCC99"/>
            </a:solidFill>
          </a:ln>
          <a:scene3d>
            <a:camera prst="obliqueTopLeft"/>
            <a:lightRig rig="threePt" dir="t"/>
          </a:scene3d>
        </p:spPr>
        <p:txBody>
          <a:bodyPr>
            <a:noAutofit/>
          </a:bodyPr>
          <a:lstStyle/>
          <a:p>
            <a:pPr marL="0" indent="0" algn="just" defTabSz="895350">
              <a:lnSpc>
                <a:spcPct val="120000"/>
              </a:lnSpc>
              <a:buClr>
                <a:schemeClr val="folHlink"/>
              </a:buClr>
              <a:buSzPct val="60000"/>
              <a:buNone/>
            </a:pPr>
            <a:endParaRPr lang="en-US" sz="2800" dirty="0" smtClean="0">
              <a:solidFill>
                <a:schemeClr val="tx1"/>
              </a:solidFill>
              <a:latin typeface="Tahoma" pitchFamily="34" charset="0"/>
            </a:endParaRPr>
          </a:p>
          <a:p>
            <a:pPr marL="0" indent="0" defTabSz="895350">
              <a:lnSpc>
                <a:spcPct val="120000"/>
              </a:lnSpc>
              <a:buClr>
                <a:schemeClr val="folHlink"/>
              </a:buClr>
              <a:buSzPct val="60000"/>
              <a:buNone/>
            </a:pPr>
            <a:r>
              <a:rPr lang="en-US" sz="2800" dirty="0" smtClean="0">
                <a:solidFill>
                  <a:schemeClr val="tx1"/>
                </a:solidFill>
                <a:latin typeface="Tahoma" pitchFamily="34" charset="0"/>
              </a:rPr>
              <a:t>The </a:t>
            </a:r>
            <a:r>
              <a:rPr lang="en-US" sz="2800" dirty="0">
                <a:solidFill>
                  <a:schemeClr val="tx1"/>
                </a:solidFill>
                <a:latin typeface="Tahoma" pitchFamily="34" charset="0"/>
              </a:rPr>
              <a:t>Nigerian Communication Act 2003 provides for a Governing Board charged with administration of the affairs of the Commission</a:t>
            </a:r>
          </a:p>
          <a:p>
            <a:pPr marL="0" indent="0" algn="just" defTabSz="895350">
              <a:lnSpc>
                <a:spcPct val="120000"/>
              </a:lnSpc>
              <a:buClr>
                <a:schemeClr val="folHlink"/>
              </a:buClr>
              <a:buSzPct val="60000"/>
              <a:buNone/>
            </a:pPr>
            <a:r>
              <a:rPr lang="en-US" sz="2800" dirty="0">
                <a:solidFill>
                  <a:srgbClr val="000000"/>
                </a:solidFill>
                <a:latin typeface="Tahoma" pitchFamily="34" charset="0"/>
              </a:rPr>
              <a:t> </a:t>
            </a:r>
          </a:p>
        </p:txBody>
      </p:sp>
      <p:sp>
        <p:nvSpPr>
          <p:cNvPr id="4" name="Rectangle 7"/>
          <p:cNvSpPr txBox="1">
            <a:spLocks noChangeArrowheads="1"/>
          </p:cNvSpPr>
          <p:nvPr/>
        </p:nvSpPr>
        <p:spPr bwMode="auto">
          <a:xfrm>
            <a:off x="4675908" y="1974276"/>
            <a:ext cx="6837217" cy="2618506"/>
          </a:xfrm>
          <a:prstGeom prst="rect">
            <a:avLst/>
          </a:prstGeom>
          <a:solidFill>
            <a:srgbClr val="00B050"/>
          </a:solidFill>
          <a:ln w="76200">
            <a:solidFill>
              <a:srgbClr val="996633"/>
            </a:solidFill>
          </a:ln>
          <a:effectLst/>
          <a:scene3d>
            <a:camera prst="obliqueTopLeft"/>
            <a:lightRig rig="threePt" dir="t"/>
          </a:scene3d>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accent1">
                  <a:lumMod val="50000"/>
                </a:schemeClr>
              </a:buClr>
              <a:buSzPct val="50000"/>
              <a:buFont typeface="Wingdings" pitchFamily="2" charset="2"/>
              <a:buChar char="n"/>
              <a:defRPr sz="2800">
                <a:solidFill>
                  <a:schemeClr val="accent1">
                    <a:lumMod val="50000"/>
                  </a:schemeClr>
                </a:solidFill>
                <a:latin typeface="+mn-lt"/>
                <a:ea typeface="+mn-ea"/>
                <a:cs typeface="+mn-cs"/>
              </a:defRPr>
            </a:lvl1pPr>
            <a:lvl2pPr marL="742950" indent="-285750" algn="l" rtl="0" eaLnBrk="1" fontAlgn="base" hangingPunct="1">
              <a:spcBef>
                <a:spcPct val="20000"/>
              </a:spcBef>
              <a:spcAft>
                <a:spcPct val="0"/>
              </a:spcAft>
              <a:buClr>
                <a:schemeClr val="accent1">
                  <a:lumMod val="50000"/>
                </a:schemeClr>
              </a:buClr>
              <a:buSzPct val="50000"/>
              <a:buFont typeface="Wingdings" pitchFamily="2" charset="2"/>
              <a:buChar char="n"/>
              <a:defRPr sz="2400">
                <a:solidFill>
                  <a:schemeClr val="accent1">
                    <a:lumMod val="50000"/>
                  </a:schemeClr>
                </a:solidFill>
                <a:latin typeface="+mn-lt"/>
              </a:defRPr>
            </a:lvl2pPr>
            <a:lvl3pPr marL="1143000" indent="-228600" algn="l" rtl="0" eaLnBrk="1" fontAlgn="base" hangingPunct="1">
              <a:spcBef>
                <a:spcPct val="20000"/>
              </a:spcBef>
              <a:spcAft>
                <a:spcPct val="0"/>
              </a:spcAft>
              <a:buClr>
                <a:schemeClr val="accent1">
                  <a:lumMod val="50000"/>
                </a:schemeClr>
              </a:buClr>
              <a:buSzPct val="50000"/>
              <a:buFont typeface="Wingdings" pitchFamily="2" charset="2"/>
              <a:buChar char="n"/>
              <a:defRPr sz="2000">
                <a:solidFill>
                  <a:schemeClr val="accent1">
                    <a:lumMod val="50000"/>
                  </a:schemeClr>
                </a:solidFill>
                <a:latin typeface="+mn-lt"/>
              </a:defRPr>
            </a:lvl3pPr>
            <a:lvl4pPr marL="1600200" indent="-228600" algn="l" rtl="0" eaLnBrk="1" fontAlgn="base" hangingPunct="1">
              <a:spcBef>
                <a:spcPct val="20000"/>
              </a:spcBef>
              <a:spcAft>
                <a:spcPct val="0"/>
              </a:spcAft>
              <a:buClr>
                <a:schemeClr val="accent1">
                  <a:lumMod val="50000"/>
                </a:schemeClr>
              </a:buClr>
              <a:buSzPct val="50000"/>
              <a:buFont typeface="Wingdings" pitchFamily="2" charset="2"/>
              <a:buChar char="n"/>
              <a:defRPr>
                <a:solidFill>
                  <a:schemeClr val="accent1">
                    <a:lumMod val="50000"/>
                  </a:schemeClr>
                </a:solidFill>
                <a:latin typeface="+mn-lt"/>
              </a:defRPr>
            </a:lvl4pPr>
            <a:lvl5pPr marL="2057400" indent="-228600" algn="l" rtl="0" eaLnBrk="1" fontAlgn="base" hangingPunct="1">
              <a:spcBef>
                <a:spcPct val="20000"/>
              </a:spcBef>
              <a:spcAft>
                <a:spcPct val="0"/>
              </a:spcAft>
              <a:buClr>
                <a:schemeClr val="accent1">
                  <a:lumMod val="50000"/>
                </a:schemeClr>
              </a:buClr>
              <a:buSzPct val="50000"/>
              <a:buFont typeface="Wingdings" pitchFamily="2" charset="2"/>
              <a:buChar char="n"/>
              <a:defRPr>
                <a:solidFill>
                  <a:schemeClr val="accent1">
                    <a:lumMod val="50000"/>
                  </a:schemeClr>
                </a:solidFill>
                <a:latin typeface="+mn-lt"/>
              </a:defRPr>
            </a:lvl5pPr>
            <a:lvl6pPr marL="25146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6pPr>
            <a:lvl7pPr marL="29718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7pPr>
            <a:lvl8pPr marL="34290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8pPr>
            <a:lvl9pPr marL="38862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9pPr>
          </a:lstStyle>
          <a:p>
            <a:pPr marL="0" indent="0" algn="just" defTabSz="895350">
              <a:lnSpc>
                <a:spcPct val="120000"/>
              </a:lnSpc>
              <a:buClr>
                <a:schemeClr val="folHlink"/>
              </a:buClr>
              <a:buSzPct val="60000"/>
              <a:buNone/>
            </a:pPr>
            <a:r>
              <a:rPr lang="en-US" sz="1800" b="1" kern="0" dirty="0">
                <a:solidFill>
                  <a:schemeClr val="tx1"/>
                </a:solidFill>
                <a:latin typeface="Tahoma" pitchFamily="34" charset="0"/>
              </a:rPr>
              <a:t>The Board should consists of 9 Commissioners made up of:</a:t>
            </a:r>
          </a:p>
          <a:p>
            <a:pPr algn="just" defTabSz="895350">
              <a:lnSpc>
                <a:spcPct val="120000"/>
              </a:lnSpc>
              <a:buClr>
                <a:schemeClr val="folHlink"/>
              </a:buClr>
              <a:buSzPct val="60000"/>
              <a:buFont typeface="Wingdings" panose="05000000000000000000" pitchFamily="2" charset="2"/>
              <a:buChar char="v"/>
            </a:pPr>
            <a:r>
              <a:rPr lang="en-US" sz="1800" b="1" kern="0" dirty="0">
                <a:solidFill>
                  <a:schemeClr val="tx1"/>
                </a:solidFill>
                <a:latin typeface="Tahoma" pitchFamily="34" charset="0"/>
              </a:rPr>
              <a:t>1 Chairman (Non Executive)</a:t>
            </a:r>
          </a:p>
          <a:p>
            <a:pPr algn="just" defTabSz="895350">
              <a:lnSpc>
                <a:spcPct val="120000"/>
              </a:lnSpc>
              <a:buClr>
                <a:schemeClr val="folHlink"/>
              </a:buClr>
              <a:buSzPct val="60000"/>
              <a:buFont typeface="Wingdings" panose="05000000000000000000" pitchFamily="2" charset="2"/>
              <a:buChar char="v"/>
            </a:pPr>
            <a:r>
              <a:rPr lang="en-US" sz="1800" b="1" kern="0" dirty="0">
                <a:solidFill>
                  <a:schemeClr val="tx1"/>
                </a:solidFill>
                <a:latin typeface="Tahoma" pitchFamily="34" charset="0"/>
              </a:rPr>
              <a:t>1 Executive Vice Chairman </a:t>
            </a:r>
            <a:r>
              <a:rPr lang="en-US" sz="1800" b="1" kern="0" dirty="0" smtClean="0">
                <a:solidFill>
                  <a:schemeClr val="tx1"/>
                </a:solidFill>
                <a:latin typeface="Tahoma" pitchFamily="34" charset="0"/>
              </a:rPr>
              <a:t>(</a:t>
            </a:r>
            <a:r>
              <a:rPr lang="en-US" sz="1800" b="1" kern="0" dirty="0">
                <a:solidFill>
                  <a:schemeClr val="tx1"/>
                </a:solidFill>
                <a:latin typeface="Tahoma" pitchFamily="34" charset="0"/>
              </a:rPr>
              <a:t>The   Chief Executive Officer)</a:t>
            </a:r>
          </a:p>
          <a:p>
            <a:pPr algn="just" defTabSz="895350">
              <a:lnSpc>
                <a:spcPct val="120000"/>
              </a:lnSpc>
              <a:buClr>
                <a:schemeClr val="folHlink"/>
              </a:buClr>
              <a:buSzPct val="60000"/>
              <a:buFont typeface="Wingdings" panose="05000000000000000000" pitchFamily="2" charset="2"/>
              <a:buChar char="v"/>
            </a:pPr>
            <a:r>
              <a:rPr lang="en-US" sz="1800" b="1" kern="0" dirty="0">
                <a:solidFill>
                  <a:schemeClr val="tx1"/>
                </a:solidFill>
                <a:latin typeface="Tahoma" pitchFamily="34" charset="0"/>
              </a:rPr>
              <a:t>2 Executive Commissioners and </a:t>
            </a:r>
          </a:p>
          <a:p>
            <a:pPr algn="just" defTabSz="895350">
              <a:lnSpc>
                <a:spcPct val="120000"/>
              </a:lnSpc>
              <a:buClr>
                <a:schemeClr val="folHlink"/>
              </a:buClr>
              <a:buSzPct val="60000"/>
              <a:buFont typeface="Wingdings" panose="05000000000000000000" pitchFamily="2" charset="2"/>
              <a:buChar char="v"/>
            </a:pPr>
            <a:r>
              <a:rPr lang="en-US" sz="1800" b="1" kern="0" dirty="0">
                <a:solidFill>
                  <a:schemeClr val="tx1"/>
                </a:solidFill>
                <a:latin typeface="Tahoma" pitchFamily="34" charset="0"/>
              </a:rPr>
              <a:t>5 Non Executive Commissioners</a:t>
            </a:r>
          </a:p>
        </p:txBody>
      </p:sp>
      <p:sp>
        <p:nvSpPr>
          <p:cNvPr id="5" name="Rectangle 7"/>
          <p:cNvSpPr txBox="1">
            <a:spLocks noChangeArrowheads="1"/>
          </p:cNvSpPr>
          <p:nvPr/>
        </p:nvSpPr>
        <p:spPr bwMode="auto">
          <a:xfrm>
            <a:off x="4675908" y="4738936"/>
            <a:ext cx="6837216" cy="1676400"/>
          </a:xfrm>
          <a:prstGeom prst="rect">
            <a:avLst/>
          </a:prstGeom>
          <a:solidFill>
            <a:srgbClr val="92D050"/>
          </a:solidFill>
          <a:ln w="76200">
            <a:solidFill>
              <a:srgbClr val="FFFFFF"/>
            </a:solidFill>
            <a:prstDash val="lgDash"/>
          </a:ln>
          <a:effectLst/>
          <a:scene3d>
            <a:camera prst="obliqueTopLeft"/>
            <a:lightRig rig="threePt" dir="t"/>
          </a:scene3d>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accent1">
                  <a:lumMod val="50000"/>
                </a:schemeClr>
              </a:buClr>
              <a:buSzPct val="50000"/>
              <a:buFont typeface="Wingdings" pitchFamily="2" charset="2"/>
              <a:buChar char="n"/>
              <a:defRPr sz="2800">
                <a:solidFill>
                  <a:schemeClr val="accent1">
                    <a:lumMod val="50000"/>
                  </a:schemeClr>
                </a:solidFill>
                <a:latin typeface="+mn-lt"/>
                <a:ea typeface="+mn-ea"/>
                <a:cs typeface="+mn-cs"/>
              </a:defRPr>
            </a:lvl1pPr>
            <a:lvl2pPr marL="742950" indent="-285750" algn="l" rtl="0" eaLnBrk="1" fontAlgn="base" hangingPunct="1">
              <a:spcBef>
                <a:spcPct val="20000"/>
              </a:spcBef>
              <a:spcAft>
                <a:spcPct val="0"/>
              </a:spcAft>
              <a:buClr>
                <a:schemeClr val="accent1">
                  <a:lumMod val="50000"/>
                </a:schemeClr>
              </a:buClr>
              <a:buSzPct val="50000"/>
              <a:buFont typeface="Wingdings" pitchFamily="2" charset="2"/>
              <a:buChar char="n"/>
              <a:defRPr sz="2400">
                <a:solidFill>
                  <a:schemeClr val="accent1">
                    <a:lumMod val="50000"/>
                  </a:schemeClr>
                </a:solidFill>
                <a:latin typeface="+mn-lt"/>
              </a:defRPr>
            </a:lvl2pPr>
            <a:lvl3pPr marL="1143000" indent="-228600" algn="l" rtl="0" eaLnBrk="1" fontAlgn="base" hangingPunct="1">
              <a:spcBef>
                <a:spcPct val="20000"/>
              </a:spcBef>
              <a:spcAft>
                <a:spcPct val="0"/>
              </a:spcAft>
              <a:buClr>
                <a:schemeClr val="accent1">
                  <a:lumMod val="50000"/>
                </a:schemeClr>
              </a:buClr>
              <a:buSzPct val="50000"/>
              <a:buFont typeface="Wingdings" pitchFamily="2" charset="2"/>
              <a:buChar char="n"/>
              <a:defRPr sz="2000">
                <a:solidFill>
                  <a:schemeClr val="accent1">
                    <a:lumMod val="50000"/>
                  </a:schemeClr>
                </a:solidFill>
                <a:latin typeface="+mn-lt"/>
              </a:defRPr>
            </a:lvl3pPr>
            <a:lvl4pPr marL="1600200" indent="-228600" algn="l" rtl="0" eaLnBrk="1" fontAlgn="base" hangingPunct="1">
              <a:spcBef>
                <a:spcPct val="20000"/>
              </a:spcBef>
              <a:spcAft>
                <a:spcPct val="0"/>
              </a:spcAft>
              <a:buClr>
                <a:schemeClr val="accent1">
                  <a:lumMod val="50000"/>
                </a:schemeClr>
              </a:buClr>
              <a:buSzPct val="50000"/>
              <a:buFont typeface="Wingdings" pitchFamily="2" charset="2"/>
              <a:buChar char="n"/>
              <a:defRPr>
                <a:solidFill>
                  <a:schemeClr val="accent1">
                    <a:lumMod val="50000"/>
                  </a:schemeClr>
                </a:solidFill>
                <a:latin typeface="+mn-lt"/>
              </a:defRPr>
            </a:lvl4pPr>
            <a:lvl5pPr marL="2057400" indent="-228600" algn="l" rtl="0" eaLnBrk="1" fontAlgn="base" hangingPunct="1">
              <a:spcBef>
                <a:spcPct val="20000"/>
              </a:spcBef>
              <a:spcAft>
                <a:spcPct val="0"/>
              </a:spcAft>
              <a:buClr>
                <a:schemeClr val="accent1">
                  <a:lumMod val="50000"/>
                </a:schemeClr>
              </a:buClr>
              <a:buSzPct val="50000"/>
              <a:buFont typeface="Wingdings" pitchFamily="2" charset="2"/>
              <a:buChar char="n"/>
              <a:defRPr>
                <a:solidFill>
                  <a:schemeClr val="accent1">
                    <a:lumMod val="50000"/>
                  </a:schemeClr>
                </a:solidFill>
                <a:latin typeface="+mn-lt"/>
              </a:defRPr>
            </a:lvl5pPr>
            <a:lvl6pPr marL="25146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6pPr>
            <a:lvl7pPr marL="29718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7pPr>
            <a:lvl8pPr marL="34290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8pPr>
            <a:lvl9pPr marL="38862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9pPr>
          </a:lstStyle>
          <a:p>
            <a:pPr marL="0" indent="0" algn="just">
              <a:buNone/>
            </a:pPr>
            <a:r>
              <a:rPr lang="en-US" sz="2600" dirty="0">
                <a:solidFill>
                  <a:schemeClr val="tx1"/>
                </a:solidFill>
                <a:latin typeface="Tahoma" panose="020B0604030504040204" pitchFamily="34" charset="0"/>
                <a:ea typeface="Tahoma" panose="020B0604030504040204" pitchFamily="34" charset="0"/>
                <a:cs typeface="Tahoma" panose="020B0604030504040204" pitchFamily="34" charset="0"/>
              </a:rPr>
              <a:t>There are a total of nineteen (19) departments reporting to the EVC and the two Executive Commissioners. </a:t>
            </a:r>
          </a:p>
        </p:txBody>
      </p:sp>
      <p:sp>
        <p:nvSpPr>
          <p:cNvPr id="2" name="Slide Number Placeholder 1"/>
          <p:cNvSpPr>
            <a:spLocks noGrp="1"/>
          </p:cNvSpPr>
          <p:nvPr>
            <p:ph type="sldNum" sz="quarter" idx="12"/>
          </p:nvPr>
        </p:nvSpPr>
        <p:spPr/>
        <p:txBody>
          <a:bodyPr/>
          <a:lstStyle/>
          <a:p>
            <a:fld id="{D57F1E4F-1CFF-5643-939E-217C01CDF565}" type="slidenum">
              <a:rPr lang="en-US" smtClean="0"/>
              <a:pPr/>
              <a:t>6</a:t>
            </a:fld>
            <a:endParaRPr lang="en-US" dirty="0"/>
          </a:p>
        </p:txBody>
      </p:sp>
      <p:sp>
        <p:nvSpPr>
          <p:cNvPr id="3" name="Date Placeholder 2"/>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8546616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19" y="935182"/>
            <a:ext cx="11029616" cy="1175629"/>
          </a:xfrm>
        </p:spPr>
        <p:txBody>
          <a:bodyPr>
            <a:normAutofit fontScale="90000"/>
          </a:bodyPr>
          <a:lstStyle/>
          <a:p>
            <a:r>
              <a:rPr lang="en-US" sz="6000" dirty="0" smtClean="0">
                <a:latin typeface="Algerian" panose="04020705040A02060702" pitchFamily="82" charset="0"/>
              </a:rPr>
              <a:t/>
            </a:r>
            <a:br>
              <a:rPr lang="en-US" sz="6000" dirty="0" smtClean="0">
                <a:latin typeface="Algerian" panose="04020705040A02060702" pitchFamily="82" charset="0"/>
              </a:rPr>
            </a:br>
            <a:r>
              <a:rPr lang="en-US" sz="6000" dirty="0">
                <a:latin typeface="Algerian" panose="04020705040A02060702" pitchFamily="82" charset="0"/>
              </a:rPr>
              <a:t/>
            </a:r>
            <a:br>
              <a:rPr lang="en-US" sz="6000" dirty="0">
                <a:latin typeface="Algerian" panose="04020705040A02060702" pitchFamily="82" charset="0"/>
              </a:rPr>
            </a:br>
            <a:r>
              <a:rPr lang="en-US" sz="6000" dirty="0" smtClean="0">
                <a:latin typeface="Algerian" panose="04020705040A02060702" pitchFamily="82" charset="0"/>
              </a:rPr>
              <a:t/>
            </a:r>
            <a:br>
              <a:rPr lang="en-US" sz="6000" dirty="0" smtClean="0">
                <a:latin typeface="Algerian" panose="04020705040A02060702" pitchFamily="82" charset="0"/>
              </a:rPr>
            </a:br>
            <a:r>
              <a:rPr lang="en-US" sz="6000" dirty="0" smtClean="0">
                <a:latin typeface="Algerian" panose="04020705040A02060702" pitchFamily="82" charset="0"/>
              </a:rPr>
              <a:t>Industry </a:t>
            </a:r>
            <a:r>
              <a:rPr lang="en-US" sz="6000" dirty="0">
                <a:latin typeface="Algerian" panose="04020705040A02060702" pitchFamily="82" charset="0"/>
              </a:rPr>
              <a:t>Scorecard</a:t>
            </a:r>
            <a:r>
              <a:rPr lang="en-US" dirty="0">
                <a:latin typeface="Algerian" panose="04020705040A02060702" pitchFamily="82" charset="0"/>
              </a:rPr>
              <a:t/>
            </a:r>
            <a:br>
              <a:rPr lang="en-US" dirty="0">
                <a:latin typeface="Algerian" panose="04020705040A02060702" pitchFamily="82" charset="0"/>
              </a:rPr>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58354403"/>
              </p:ext>
            </p:extLst>
          </p:nvPr>
        </p:nvGraphicFramePr>
        <p:xfrm>
          <a:off x="581192" y="2110811"/>
          <a:ext cx="5185930" cy="401982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2754956641"/>
              </p:ext>
            </p:extLst>
          </p:nvPr>
        </p:nvGraphicFramePr>
        <p:xfrm>
          <a:off x="6120245" y="2109355"/>
          <a:ext cx="5278581" cy="4010890"/>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p:txBody>
          <a:bodyPr/>
          <a:lstStyle/>
          <a:p>
            <a:fld id="{D57F1E4F-1CFF-5643-939E-217C01CDF565}" type="slidenum">
              <a:rPr lang="en-US" smtClean="0"/>
              <a:pPr/>
              <a:t>7</a:t>
            </a:fld>
            <a:endParaRPr lang="en-US" dirty="0"/>
          </a:p>
        </p:txBody>
      </p:sp>
      <p:sp>
        <p:nvSpPr>
          <p:cNvPr id="6" name="Date Placeholder 5"/>
          <p:cNvSpPr>
            <a:spLocks noGrp="1"/>
          </p:cNvSpPr>
          <p:nvPr>
            <p:ph type="dt" sz="half" idx="10"/>
          </p:nvPr>
        </p:nvSpPr>
        <p:spPr/>
        <p:txBody>
          <a:bodyPr/>
          <a:lstStyle/>
          <a:p>
            <a:r>
              <a:rPr lang="en-US" smtClean="0"/>
              <a:t>2015</a:t>
            </a:r>
            <a:endParaRPr lang="en-US" dirty="0"/>
          </a:p>
        </p:txBody>
      </p:sp>
      <p:sp>
        <p:nvSpPr>
          <p:cNvPr id="7" name="Footer Placeholder 6"/>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21422782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418" y="789709"/>
            <a:ext cx="10183091" cy="914400"/>
          </a:xfrm>
        </p:spPr>
        <p:txBody>
          <a:bodyPr>
            <a:noAutofit/>
          </a:bodyPr>
          <a:lstStyle/>
          <a:p>
            <a:r>
              <a:rPr lang="en-US" sz="4000" dirty="0" smtClean="0">
                <a:latin typeface="Algerian" panose="04020705040A02060702" pitchFamily="82" charset="0"/>
              </a:rPr>
              <a:t>Milestones and Current Initiatives </a:t>
            </a:r>
            <a:endParaRPr lang="en-US" sz="4000" dirty="0">
              <a:latin typeface="Algerian" panose="04020705040A02060702" pitchFamily="82"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30790804"/>
              </p:ext>
            </p:extLst>
          </p:nvPr>
        </p:nvGraphicFramePr>
        <p:xfrm>
          <a:off x="446808" y="1866901"/>
          <a:ext cx="11315700" cy="4370434"/>
        </p:xfrm>
        <a:graphic>
          <a:graphicData uri="http://schemas.openxmlformats.org/drawingml/2006/table">
            <a:tbl>
              <a:tblPr firstRow="1" bandRow="1">
                <a:tableStyleId>{7DF18680-E054-41AD-8BC1-D1AEF772440D}</a:tableStyleId>
              </a:tblPr>
              <a:tblGrid>
                <a:gridCol w="1885950"/>
                <a:gridCol w="1885950"/>
                <a:gridCol w="1885950"/>
                <a:gridCol w="2000251"/>
                <a:gridCol w="1771649"/>
                <a:gridCol w="1885950"/>
              </a:tblGrid>
              <a:tr h="9698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Frequency Auction</a:t>
                      </a:r>
                    </a:p>
                    <a:p>
                      <a:endParaRPr lang="en-US" sz="1800" dirty="0">
                        <a:solidFill>
                          <a:schemeClr val="tx1"/>
                        </a:solidFill>
                      </a:endParaRPr>
                    </a:p>
                  </a:txBody>
                  <a:tcPr/>
                </a:tc>
                <a:tc>
                  <a:txBody>
                    <a:bodyPr/>
                    <a:lstStyle/>
                    <a:p>
                      <a:pPr lvl="0"/>
                      <a:r>
                        <a:rPr lang="en-US" sz="1800" dirty="0" smtClean="0">
                          <a:solidFill>
                            <a:schemeClr val="tx1"/>
                          </a:solidFill>
                        </a:rPr>
                        <a:t>Broadband Initiative </a:t>
                      </a:r>
                      <a:endParaRPr lang="en-US" sz="1800" b="1" dirty="0" smtClean="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Mobile Number Portability</a:t>
                      </a:r>
                    </a:p>
                    <a:p>
                      <a:endParaRPr lang="en-US" sz="18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Emergency Communication Centre</a:t>
                      </a:r>
                    </a:p>
                    <a:p>
                      <a:endParaRPr lang="en-US" sz="1800" dirty="0">
                        <a:solidFill>
                          <a:schemeClr val="tx1"/>
                        </a:solidFill>
                      </a:endParaRPr>
                    </a:p>
                  </a:txBody>
                  <a:tcPr/>
                </a:tc>
                <a:tc>
                  <a:txBody>
                    <a:bodyPr/>
                    <a:lstStyle/>
                    <a:p>
                      <a:r>
                        <a:rPr lang="en-US" sz="1800" dirty="0" smtClean="0">
                          <a:solidFill>
                            <a:schemeClr val="tx1"/>
                          </a:solidFill>
                        </a:rPr>
                        <a:t>SIM</a:t>
                      </a:r>
                      <a:r>
                        <a:rPr lang="en-US" sz="1800" baseline="0" dirty="0" smtClean="0">
                          <a:solidFill>
                            <a:schemeClr val="tx1"/>
                          </a:solidFill>
                        </a:rPr>
                        <a:t> Card Registration</a:t>
                      </a:r>
                      <a:endParaRPr lang="en-US" sz="18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Digital Bridge Institute (DBI)</a:t>
                      </a:r>
                      <a:endParaRPr lang="en-US" sz="1800" dirty="0">
                        <a:solidFill>
                          <a:schemeClr val="tx1"/>
                        </a:solidFill>
                      </a:endParaRPr>
                    </a:p>
                  </a:txBody>
                  <a:tcPr/>
                </a:tc>
              </a:tr>
              <a:tr h="925036">
                <a:tc>
                  <a:txBody>
                    <a:bodyPr/>
                    <a:lstStyle/>
                    <a:p>
                      <a:pPr lvl="0"/>
                      <a:r>
                        <a:rPr lang="en-US" sz="1400" dirty="0" smtClean="0"/>
                        <a:t>Making huge contribution to national treasury</a:t>
                      </a:r>
                    </a:p>
                    <a:p>
                      <a:endParaRPr lang="en-US" sz="1400" dirty="0"/>
                    </a:p>
                  </a:txBody>
                  <a:tcPr/>
                </a:tc>
                <a:tc>
                  <a:txBody>
                    <a:bodyPr/>
                    <a:lstStyle/>
                    <a:p>
                      <a:pPr lvl="0"/>
                      <a:r>
                        <a:rPr lang="en-US" sz="1400" dirty="0" smtClean="0"/>
                        <a:t>Open Access model unveiled</a:t>
                      </a:r>
                    </a:p>
                    <a:p>
                      <a:pPr lvl="0"/>
                      <a:endParaRPr lang="en-US" sz="1400" dirty="0"/>
                    </a:p>
                  </a:txBody>
                  <a:tcPr/>
                </a:tc>
                <a:tc>
                  <a:txBody>
                    <a:bodyPr/>
                    <a:lstStyle/>
                    <a:p>
                      <a:pPr lvl="0" algn="l"/>
                      <a:r>
                        <a:rPr lang="en-US" sz="1400" dirty="0" smtClean="0"/>
                        <a:t>Gives choices to the consumers</a:t>
                      </a:r>
                    </a:p>
                    <a:p>
                      <a:endParaRPr lang="en-US" sz="1400" dirty="0"/>
                    </a:p>
                  </a:txBody>
                  <a:tcPr/>
                </a:tc>
                <a:tc>
                  <a:txBody>
                    <a:bodyPr/>
                    <a:lstStyle/>
                    <a:p>
                      <a:pPr lvl="0" algn="l"/>
                      <a:r>
                        <a:rPr lang="en-US" sz="1400" dirty="0" smtClean="0"/>
                        <a:t>Centers in 36 states + FCT</a:t>
                      </a:r>
                    </a:p>
                    <a:p>
                      <a:pPr lvl="0" algn="l"/>
                      <a:endParaRPr lang="en-US" sz="1400"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smtClean="0"/>
                        <a:t>3 – digit dial 112. </a:t>
                      </a:r>
                    </a:p>
                  </a:txBody>
                  <a:tcPr/>
                </a:tc>
                <a:tc>
                  <a:txBody>
                    <a:bodyPr/>
                    <a:lstStyle/>
                    <a:p>
                      <a:r>
                        <a:rPr lang="en-US" sz="1400" dirty="0" smtClean="0"/>
                        <a:t>Credible database for economic planning</a:t>
                      </a:r>
                      <a:endParaRPr lang="en-US" sz="1400" dirty="0"/>
                    </a:p>
                  </a:txBody>
                  <a:tcPr/>
                </a:tc>
                <a:tc>
                  <a:txBody>
                    <a:bodyPr/>
                    <a:lstStyle/>
                    <a:p>
                      <a:r>
                        <a:rPr lang="en-US" sz="1400" dirty="0" smtClean="0"/>
                        <a:t>Improve ICT education in Nigeria</a:t>
                      </a:r>
                      <a:endParaRPr lang="en-US" sz="1400" dirty="0"/>
                    </a:p>
                  </a:txBody>
                  <a:tcPr/>
                </a:tc>
              </a:tr>
              <a:tr h="13397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Frequency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re-farming</a:t>
                      </a:r>
                    </a:p>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err="1" smtClean="0"/>
                        <a:t>Infracos</a:t>
                      </a:r>
                      <a:r>
                        <a:rPr lang="en-US" sz="1400" dirty="0" smtClean="0"/>
                        <a:t> identified in Lagos and North Central (Including Abuja)</a:t>
                      </a:r>
                    </a:p>
                    <a:p>
                      <a:endParaRPr lang="en-US" sz="1400" dirty="0"/>
                    </a:p>
                  </a:txBody>
                  <a:tcPr/>
                </a:tc>
                <a:tc>
                  <a:txBody>
                    <a:bodyPr/>
                    <a:lstStyle/>
                    <a:p>
                      <a:pPr lvl="0" algn="l"/>
                      <a:r>
                        <a:rPr lang="en-US" sz="1400" dirty="0" smtClean="0"/>
                        <a:t>Launched April 2013</a:t>
                      </a:r>
                    </a:p>
                  </a:txBody>
                  <a:tcPr/>
                </a:tc>
                <a:tc>
                  <a:txBody>
                    <a:bodyPr/>
                    <a:lstStyle/>
                    <a:p>
                      <a:pPr lvl="0" algn="l"/>
                      <a:r>
                        <a:rPr lang="en-US" sz="1400" dirty="0" smtClean="0"/>
                        <a:t>5 centers Operational – </a:t>
                      </a:r>
                      <a:r>
                        <a:rPr lang="en-US" sz="1400" dirty="0" err="1" smtClean="0"/>
                        <a:t>Awka</a:t>
                      </a:r>
                      <a:r>
                        <a:rPr lang="en-US" sz="1400" dirty="0" smtClean="0"/>
                        <a:t>, </a:t>
                      </a:r>
                      <a:r>
                        <a:rPr lang="en-US" sz="1400" dirty="0" err="1" smtClean="0"/>
                        <a:t>Minna</a:t>
                      </a:r>
                      <a:r>
                        <a:rPr lang="en-US" sz="1400" dirty="0" smtClean="0"/>
                        <a:t>, FCT, </a:t>
                      </a:r>
                      <a:r>
                        <a:rPr lang="en-US" sz="1400" dirty="0" err="1" smtClean="0"/>
                        <a:t>Osun</a:t>
                      </a:r>
                      <a:r>
                        <a:rPr lang="en-US" sz="1400" dirty="0" smtClean="0"/>
                        <a:t> and Kano</a:t>
                      </a:r>
                    </a:p>
                    <a:p>
                      <a:endParaRPr lang="en-US" sz="1400" dirty="0"/>
                    </a:p>
                  </a:txBody>
                  <a:tcPr/>
                </a:tc>
                <a:tc>
                  <a:txBody>
                    <a:bodyPr/>
                    <a:lstStyle/>
                    <a:p>
                      <a:r>
                        <a:rPr lang="en-US" sz="1400" dirty="0" smtClean="0"/>
                        <a:t>Curb Criminality</a:t>
                      </a:r>
                    </a:p>
                    <a:p>
                      <a:endParaRPr lang="en-US" sz="14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Improve service delivery</a:t>
                      </a:r>
                    </a:p>
                    <a:p>
                      <a:endParaRPr lang="en-US" sz="1400" dirty="0"/>
                    </a:p>
                  </a:txBody>
                  <a:tcPr/>
                </a:tc>
                <a:tc>
                  <a:txBody>
                    <a:bodyPr/>
                    <a:lstStyle/>
                    <a:p>
                      <a:r>
                        <a:rPr lang="en-US" sz="1400" dirty="0" smtClean="0"/>
                        <a:t>3</a:t>
                      </a:r>
                      <a:r>
                        <a:rPr lang="en-US" sz="1400" baseline="0" dirty="0" smtClean="0"/>
                        <a:t> in existence (Abuja, Lagos and Kano)</a:t>
                      </a:r>
                    </a:p>
                    <a:p>
                      <a:r>
                        <a:rPr lang="en-US" sz="1400" baseline="0" dirty="0" smtClean="0"/>
                        <a:t>3 Under construction (</a:t>
                      </a:r>
                      <a:r>
                        <a:rPr lang="en-US" sz="1400" baseline="0" dirty="0" err="1" smtClean="0"/>
                        <a:t>Yola</a:t>
                      </a:r>
                      <a:r>
                        <a:rPr lang="en-US" sz="1400" baseline="0" dirty="0" smtClean="0"/>
                        <a:t>, Enugu and </a:t>
                      </a:r>
                      <a:r>
                        <a:rPr lang="en-US" sz="1400" baseline="0" dirty="0" err="1" smtClean="0"/>
                        <a:t>Asaba</a:t>
                      </a:r>
                      <a:r>
                        <a:rPr lang="en-US" sz="1400" baseline="0" dirty="0" smtClean="0"/>
                        <a:t>)</a:t>
                      </a:r>
                      <a:endParaRPr lang="en-US" sz="1400" dirty="0"/>
                    </a:p>
                  </a:txBody>
                  <a:tcPr/>
                </a:tc>
              </a:tr>
              <a:tr h="8971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Sale of 2 x 70 MHz slot</a:t>
                      </a:r>
                    </a:p>
                    <a:p>
                      <a:endParaRPr lang="en-US" sz="1400" dirty="0"/>
                    </a:p>
                  </a:txBody>
                  <a:tcPr/>
                </a:tc>
                <a:tc>
                  <a:txBody>
                    <a:bodyPr/>
                    <a:lstStyle/>
                    <a:p>
                      <a:r>
                        <a:rPr lang="en-US" sz="1400" dirty="0" smtClean="0"/>
                        <a:t>Spectrum re-planning and re-channelization </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Improved competition</a:t>
                      </a:r>
                    </a:p>
                    <a:p>
                      <a:endParaRPr lang="en-US" sz="1400" dirty="0"/>
                    </a:p>
                  </a:txBody>
                  <a:tcPr/>
                </a:tc>
                <a:tc>
                  <a:txBody>
                    <a:bodyPr/>
                    <a:lstStyle/>
                    <a:p>
                      <a:r>
                        <a:rPr lang="en-US" sz="1400" dirty="0" smtClean="0"/>
                        <a:t>NCC</a:t>
                      </a:r>
                      <a:r>
                        <a:rPr lang="en-US" sz="1400" baseline="0" dirty="0" smtClean="0"/>
                        <a:t> to pilot the ECC project</a:t>
                      </a:r>
                      <a:endParaRPr lang="en-US" sz="1400" dirty="0"/>
                    </a:p>
                  </a:txBody>
                  <a:tcPr/>
                </a:tc>
                <a:tc>
                  <a:txBody>
                    <a:bodyPr/>
                    <a:lstStyle/>
                    <a:p>
                      <a:r>
                        <a:rPr lang="en-US" sz="1400" dirty="0" smtClean="0"/>
                        <a:t>49763715 unique SIM cards validated</a:t>
                      </a:r>
                      <a:endParaRPr lang="en-US" sz="1400" dirty="0"/>
                    </a:p>
                  </a:txBody>
                  <a:tcPr/>
                </a:tc>
                <a:tc>
                  <a:txBody>
                    <a:bodyPr/>
                    <a:lstStyle/>
                    <a:p>
                      <a:r>
                        <a:rPr lang="en-US" sz="1400" dirty="0" smtClean="0"/>
                        <a:t>Birthed in 2004</a:t>
                      </a:r>
                      <a:endParaRPr lang="en-US" sz="1400" dirty="0"/>
                    </a:p>
                  </a:txBody>
                  <a:tcPr/>
                </a:tc>
              </a:tr>
            </a:tbl>
          </a:graphicData>
        </a:graphic>
      </p:graphicFrame>
      <p:sp>
        <p:nvSpPr>
          <p:cNvPr id="3" name="Slide Number Placeholder 2"/>
          <p:cNvSpPr>
            <a:spLocks noGrp="1"/>
          </p:cNvSpPr>
          <p:nvPr>
            <p:ph type="sldNum" sz="quarter" idx="12"/>
          </p:nvPr>
        </p:nvSpPr>
        <p:spPr/>
        <p:txBody>
          <a:bodyPr/>
          <a:lstStyle/>
          <a:p>
            <a:fld id="{D57F1E4F-1CFF-5643-939E-217C01CDF565}" type="slidenum">
              <a:rPr lang="en-US" smtClean="0"/>
              <a:pPr/>
              <a:t>8</a:t>
            </a:fld>
            <a:endParaRPr lang="en-US" dirty="0"/>
          </a:p>
        </p:txBody>
      </p:sp>
      <p:sp>
        <p:nvSpPr>
          <p:cNvPr id="5" name="Date Placeholder 4"/>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9434701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644235"/>
            <a:ext cx="10172700" cy="1084119"/>
          </a:xfrm>
        </p:spPr>
        <p:txBody>
          <a:bodyPr>
            <a:noAutofit/>
          </a:bodyPr>
          <a:lstStyle/>
          <a:p>
            <a:r>
              <a:rPr lang="en-US" sz="3600" dirty="0">
                <a:latin typeface="Algerian" panose="04020705040A02060702" pitchFamily="82" charset="0"/>
              </a:rPr>
              <a:t>Milestones and Current </a:t>
            </a:r>
            <a:r>
              <a:rPr lang="en-US" sz="3600" dirty="0" smtClean="0">
                <a:latin typeface="Algerian" panose="04020705040A02060702" pitchFamily="82" charset="0"/>
              </a:rPr>
              <a:t>Initiatives Cont’d</a:t>
            </a:r>
            <a:endParaRPr lang="en-US" sz="3600" dirty="0">
              <a:latin typeface="Algerian" panose="04020705040A02060702" pitchFamily="82"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00281429"/>
              </p:ext>
            </p:extLst>
          </p:nvPr>
        </p:nvGraphicFramePr>
        <p:xfrm>
          <a:off x="446808" y="1824058"/>
          <a:ext cx="11305308" cy="4358730"/>
        </p:xfrm>
        <a:graphic>
          <a:graphicData uri="http://schemas.openxmlformats.org/drawingml/2006/table">
            <a:tbl>
              <a:tblPr firstRow="1" bandRow="1">
                <a:tableStyleId>{7DF18680-E054-41AD-8BC1-D1AEF772440D}</a:tableStyleId>
              </a:tblPr>
              <a:tblGrid>
                <a:gridCol w="1586709"/>
                <a:gridCol w="1643379"/>
                <a:gridCol w="1615044"/>
                <a:gridCol w="1615044"/>
                <a:gridCol w="1615044"/>
                <a:gridCol w="1615044"/>
                <a:gridCol w="1615044"/>
              </a:tblGrid>
              <a:tr h="1147742">
                <a:tc>
                  <a:txBody>
                    <a:bodyPr/>
                    <a:lstStyle/>
                    <a:p>
                      <a:r>
                        <a:rPr lang="en-US" sz="2000" dirty="0" smtClean="0">
                          <a:solidFill>
                            <a:schemeClr val="tx1"/>
                          </a:solidFill>
                        </a:rPr>
                        <a:t>ADAPTI</a:t>
                      </a:r>
                      <a:endParaRPr lang="en-US" sz="2000" dirty="0">
                        <a:solidFill>
                          <a:schemeClr val="tx1"/>
                        </a:solidFill>
                      </a:endParaRPr>
                    </a:p>
                  </a:txBody>
                  <a:tcPr/>
                </a:tc>
                <a:tc>
                  <a:txBody>
                    <a:bodyPr/>
                    <a:lstStyle/>
                    <a:p>
                      <a:r>
                        <a:rPr lang="en-US" sz="2000" dirty="0" smtClean="0">
                          <a:solidFill>
                            <a:schemeClr val="tx1"/>
                          </a:solidFill>
                        </a:rPr>
                        <a:t>DAP</a:t>
                      </a:r>
                      <a:endParaRPr lang="en-US" sz="2000" dirty="0">
                        <a:solidFill>
                          <a:schemeClr val="tx1"/>
                        </a:solidFill>
                      </a:endParaRPr>
                    </a:p>
                  </a:txBody>
                  <a:tcPr/>
                </a:tc>
                <a:tc>
                  <a:txBody>
                    <a:bodyPr/>
                    <a:lstStyle/>
                    <a:p>
                      <a:r>
                        <a:rPr lang="en-US" sz="1400" dirty="0" smtClean="0">
                          <a:solidFill>
                            <a:schemeClr val="tx1"/>
                          </a:solidFill>
                        </a:rPr>
                        <a:t>Wireless Cloud for Tertiary</a:t>
                      </a:r>
                      <a:r>
                        <a:rPr lang="en-US" sz="1400" baseline="0" dirty="0" smtClean="0">
                          <a:solidFill>
                            <a:schemeClr val="tx1"/>
                          </a:solidFill>
                        </a:rPr>
                        <a:t> Institution</a:t>
                      </a:r>
                      <a:endParaRPr lang="en-US" sz="1400" dirty="0">
                        <a:solidFill>
                          <a:schemeClr val="tx1"/>
                        </a:solidFill>
                      </a:endParaRPr>
                    </a:p>
                  </a:txBody>
                  <a:tcPr/>
                </a:tc>
                <a:tc>
                  <a:txBody>
                    <a:bodyPr/>
                    <a:lstStyle/>
                    <a:p>
                      <a:r>
                        <a:rPr lang="en-US" sz="1400" dirty="0" smtClean="0">
                          <a:solidFill>
                            <a:schemeClr val="tx1"/>
                          </a:solidFill>
                        </a:rPr>
                        <a:t>Telecoms based Research and Development publications</a:t>
                      </a:r>
                      <a:endParaRPr 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chemeClr val="tx1"/>
                          </a:solidFill>
                        </a:rPr>
                        <a:t>Research on New and Emerging  Technologies</a:t>
                      </a:r>
                    </a:p>
                  </a:txBody>
                  <a:tcPr/>
                </a:tc>
                <a:tc>
                  <a:txBody>
                    <a:bodyPr/>
                    <a:lstStyle/>
                    <a:p>
                      <a:r>
                        <a:rPr lang="en-US" sz="1400" baseline="0" dirty="0" smtClean="0">
                          <a:solidFill>
                            <a:schemeClr val="tx1"/>
                          </a:solidFill>
                        </a:rPr>
                        <a:t>Automated Quality of Service Monitoring and Reporting</a:t>
                      </a:r>
                      <a:endParaRPr lang="en-US" sz="1400" dirty="0">
                        <a:solidFill>
                          <a:schemeClr val="tx1"/>
                        </a:solidFill>
                      </a:endParaRPr>
                    </a:p>
                  </a:txBody>
                  <a:tcPr/>
                </a:tc>
                <a:tc>
                  <a:txBody>
                    <a:bodyPr/>
                    <a:lstStyle/>
                    <a:p>
                      <a:r>
                        <a:rPr lang="en-US" sz="1400" dirty="0" smtClean="0">
                          <a:solidFill>
                            <a:schemeClr val="tx1"/>
                          </a:solidFill>
                        </a:rPr>
                        <a:t>Development of regulations</a:t>
                      </a:r>
                      <a:endParaRPr lang="en-US" sz="1400" dirty="0">
                        <a:solidFill>
                          <a:schemeClr val="tx1"/>
                        </a:solidFill>
                      </a:endParaRPr>
                    </a:p>
                  </a:txBody>
                  <a:tcPr/>
                </a:tc>
              </a:tr>
              <a:tr h="1066830">
                <a:tc>
                  <a:txBody>
                    <a:bodyPr/>
                    <a:lstStyle/>
                    <a:p>
                      <a:r>
                        <a:rPr lang="en-US" sz="1200" dirty="0" smtClean="0"/>
                        <a:t>Designed</a:t>
                      </a:r>
                      <a:r>
                        <a:rPr lang="en-US" sz="1200" baseline="0" dirty="0" smtClean="0"/>
                        <a:t> to bridge digital divide in the academia</a:t>
                      </a:r>
                      <a:endParaRPr lang="en-US" sz="1200" dirty="0"/>
                    </a:p>
                  </a:txBody>
                  <a:tcPr/>
                </a:tc>
                <a:tc>
                  <a:txBody>
                    <a:bodyPr/>
                    <a:lstStyle/>
                    <a:p>
                      <a:r>
                        <a:rPr lang="en-US" sz="1200" dirty="0" smtClean="0"/>
                        <a:t>Designed to bridge digital information knowledge gap among the youths</a:t>
                      </a:r>
                      <a:endParaRPr lang="en-US" sz="1200" dirty="0"/>
                    </a:p>
                  </a:txBody>
                  <a:tcPr/>
                </a:tc>
                <a:tc>
                  <a:txBody>
                    <a:bodyPr/>
                    <a:lstStyle/>
                    <a:p>
                      <a:r>
                        <a:rPr lang="en-US" sz="1200" dirty="0" smtClean="0"/>
                        <a:t>Provides access to web based intellectual</a:t>
                      </a:r>
                    </a:p>
                    <a:p>
                      <a:r>
                        <a:rPr lang="en-US" sz="1200" dirty="0" smtClean="0"/>
                        <a:t>resource.</a:t>
                      </a:r>
                      <a:endParaRPr lang="en-US" sz="1200" dirty="0"/>
                    </a:p>
                  </a:txBody>
                  <a:tcPr/>
                </a:tc>
                <a:tc>
                  <a:txBody>
                    <a:bodyPr/>
                    <a:lstStyle/>
                    <a:p>
                      <a:r>
                        <a:rPr lang="en-US" sz="1200" dirty="0" smtClean="0"/>
                        <a:t>4</a:t>
                      </a:r>
                      <a:r>
                        <a:rPr lang="en-US" sz="1200" baseline="0" dirty="0" smtClean="0"/>
                        <a:t> research proposals from academia have been funded and on-going</a:t>
                      </a:r>
                      <a:endParaRPr lang="en-US" sz="1200" dirty="0"/>
                    </a:p>
                  </a:txBody>
                  <a:tcPr/>
                </a:tc>
                <a:tc rowSpan="3">
                  <a:txBody>
                    <a:bodyPr/>
                    <a:lstStyle/>
                    <a:p>
                      <a:r>
                        <a:rPr lang="en-US" sz="1200" dirty="0" smtClean="0"/>
                        <a:t>4 research works have been conducted:</a:t>
                      </a:r>
                      <a:r>
                        <a:rPr lang="en-US" sz="1200" baseline="0" dirty="0" smtClean="0"/>
                        <a:t> 1. </a:t>
                      </a:r>
                      <a:r>
                        <a:rPr lang="en-US" sz="1200" dirty="0" smtClean="0"/>
                        <a:t>wearable technologies, 2. survey on Drone technology,</a:t>
                      </a:r>
                      <a:r>
                        <a:rPr lang="en-US" sz="1200" baseline="0" dirty="0" smtClean="0"/>
                        <a:t> 3. comparative analysis between LTE and WIMAX, 4. next generation network convergence</a:t>
                      </a:r>
                      <a:r>
                        <a:rPr lang="en-US" sz="1200" dirty="0" smtClean="0"/>
                        <a:t> </a:t>
                      </a:r>
                      <a:endParaRPr lang="en-US" sz="1200" dirty="0"/>
                    </a:p>
                  </a:txBody>
                  <a:tcPr/>
                </a:tc>
                <a:tc rowSpan="2">
                  <a:txBody>
                    <a:bodyPr/>
                    <a:lstStyle/>
                    <a:p>
                      <a:r>
                        <a:rPr lang="en-US" sz="1200" dirty="0" smtClean="0"/>
                        <a:t>Adoption of an</a:t>
                      </a:r>
                      <a:r>
                        <a:rPr lang="en-US" sz="1200" baseline="0" dirty="0" smtClean="0"/>
                        <a:t> independent drive test mechanism to improve and automate </a:t>
                      </a:r>
                      <a:r>
                        <a:rPr lang="en-US" sz="1200" baseline="0" dirty="0" err="1" smtClean="0"/>
                        <a:t>QoS</a:t>
                      </a:r>
                      <a:r>
                        <a:rPr lang="en-US" sz="1200" baseline="0" dirty="0" smtClean="0"/>
                        <a:t> collection, measurement and reporting mechanism</a:t>
                      </a:r>
                      <a:endParaRPr lang="en-US" sz="1200" dirty="0"/>
                    </a:p>
                  </a:txBody>
                  <a:tcPr/>
                </a:tc>
                <a:tc rowSpan="3">
                  <a:txBody>
                    <a:bodyPr/>
                    <a:lstStyle/>
                    <a:p>
                      <a:endParaRPr lang="en-US" sz="1000" kern="1200" dirty="0" smtClean="0">
                        <a:solidFill>
                          <a:schemeClr val="dk1"/>
                        </a:solidFill>
                        <a:effectLst/>
                        <a:latin typeface="+mn-lt"/>
                        <a:ea typeface="+mn-ea"/>
                        <a:cs typeface="+mn-cs"/>
                      </a:endParaRPr>
                    </a:p>
                    <a:p>
                      <a:pPr marL="171450" lvl="0" indent="-171450">
                        <a:buFont typeface="Wingdings" panose="05000000000000000000" pitchFamily="2" charset="2"/>
                        <a:buChar char="§"/>
                      </a:pPr>
                      <a:r>
                        <a:rPr lang="en-GB" sz="1050" kern="1200" dirty="0" smtClean="0">
                          <a:solidFill>
                            <a:schemeClr val="dk1"/>
                          </a:solidFill>
                          <a:effectLst/>
                          <a:latin typeface="+mn-lt"/>
                          <a:ea typeface="+mn-ea"/>
                          <a:cs typeface="+mn-cs"/>
                        </a:rPr>
                        <a:t>Licensing Regulations</a:t>
                      </a:r>
                      <a:endParaRPr lang="en-US" sz="1050" kern="1200" dirty="0" smtClean="0">
                        <a:solidFill>
                          <a:schemeClr val="dk1"/>
                        </a:solidFill>
                        <a:effectLst/>
                        <a:latin typeface="+mn-lt"/>
                        <a:ea typeface="+mn-ea"/>
                        <a:cs typeface="+mn-cs"/>
                      </a:endParaRPr>
                    </a:p>
                    <a:p>
                      <a:pPr marL="171450" lvl="0" indent="-171450">
                        <a:buFont typeface="Wingdings" panose="05000000000000000000" pitchFamily="2" charset="2"/>
                        <a:buChar char="§"/>
                      </a:pPr>
                      <a:r>
                        <a:rPr lang="en-GB" sz="1050" kern="1200" dirty="0" smtClean="0">
                          <a:solidFill>
                            <a:schemeClr val="dk1"/>
                          </a:solidFill>
                          <a:effectLst/>
                          <a:latin typeface="+mn-lt"/>
                          <a:ea typeface="+mn-ea"/>
                          <a:cs typeface="+mn-cs"/>
                        </a:rPr>
                        <a:t>Lawful Interception of Communications Regulations </a:t>
                      </a:r>
                      <a:endParaRPr lang="en-US" sz="1050" kern="1200" dirty="0" smtClean="0">
                        <a:solidFill>
                          <a:schemeClr val="dk1"/>
                        </a:solidFill>
                        <a:effectLst/>
                        <a:latin typeface="+mn-lt"/>
                        <a:ea typeface="+mn-ea"/>
                        <a:cs typeface="+mn-cs"/>
                      </a:endParaRPr>
                    </a:p>
                    <a:p>
                      <a:pPr marL="171450" lvl="0" indent="-171450">
                        <a:buFont typeface="Wingdings" panose="05000000000000000000" pitchFamily="2" charset="2"/>
                        <a:buChar char="§"/>
                      </a:pPr>
                      <a:r>
                        <a:rPr lang="en-GB" sz="1050" kern="1200" dirty="0" smtClean="0">
                          <a:solidFill>
                            <a:schemeClr val="dk1"/>
                          </a:solidFill>
                          <a:effectLst/>
                          <a:latin typeface="+mn-lt"/>
                          <a:ea typeface="+mn-ea"/>
                          <a:cs typeface="+mn-cs"/>
                        </a:rPr>
                        <a:t>SIM Replacement Guidelines </a:t>
                      </a:r>
                      <a:endParaRPr lang="en-US" sz="1050" kern="1200" dirty="0" smtClean="0">
                        <a:solidFill>
                          <a:schemeClr val="dk1"/>
                        </a:solidFill>
                        <a:effectLst/>
                        <a:latin typeface="+mn-lt"/>
                        <a:ea typeface="+mn-ea"/>
                        <a:cs typeface="+mn-cs"/>
                      </a:endParaRPr>
                    </a:p>
                    <a:p>
                      <a:pPr marL="171450" lvl="0" indent="-171450">
                        <a:buFont typeface="Wingdings" panose="05000000000000000000" pitchFamily="2" charset="2"/>
                        <a:buChar char="§"/>
                      </a:pPr>
                      <a:r>
                        <a:rPr lang="en-GB" sz="1050" kern="1200" dirty="0" smtClean="0">
                          <a:solidFill>
                            <a:schemeClr val="dk1"/>
                          </a:solidFill>
                          <a:effectLst/>
                          <a:latin typeface="+mn-lt"/>
                          <a:ea typeface="+mn-ea"/>
                          <a:cs typeface="+mn-cs"/>
                        </a:rPr>
                        <a:t>Enforcement Regulations.</a:t>
                      </a:r>
                      <a:endParaRPr lang="en-US" sz="1050" kern="1200" dirty="0" smtClean="0">
                        <a:solidFill>
                          <a:schemeClr val="dk1"/>
                        </a:solidFill>
                        <a:effectLst/>
                        <a:latin typeface="+mn-lt"/>
                        <a:ea typeface="+mn-ea"/>
                        <a:cs typeface="+mn-cs"/>
                      </a:endParaRPr>
                    </a:p>
                    <a:p>
                      <a:r>
                        <a:rPr lang="en-GB" sz="1050" kern="1200" dirty="0" smtClean="0">
                          <a:solidFill>
                            <a:schemeClr val="dk1"/>
                          </a:solidFill>
                          <a:effectLst/>
                          <a:latin typeface="+mn-lt"/>
                          <a:ea typeface="+mn-ea"/>
                          <a:cs typeface="+mn-cs"/>
                        </a:rPr>
                        <a:t> </a:t>
                      </a:r>
                      <a:endParaRPr lang="en-US" sz="1050" kern="1200" dirty="0" smtClean="0">
                        <a:solidFill>
                          <a:schemeClr val="dk1"/>
                        </a:solidFill>
                        <a:effectLst/>
                        <a:latin typeface="+mn-lt"/>
                        <a:ea typeface="+mn-ea"/>
                        <a:cs typeface="+mn-cs"/>
                      </a:endParaRPr>
                    </a:p>
                    <a:p>
                      <a:endParaRPr lang="en-US" sz="1200" dirty="0"/>
                    </a:p>
                  </a:txBody>
                  <a:tcPr/>
                </a:tc>
              </a:tr>
              <a:tr h="1066830">
                <a:tc>
                  <a:txBody>
                    <a:bodyPr/>
                    <a:lstStyle/>
                    <a:p>
                      <a:r>
                        <a:rPr lang="en-US" sz="1200" dirty="0" smtClean="0"/>
                        <a:t>Computers and training provided </a:t>
                      </a:r>
                      <a:endParaRPr lang="en-US" sz="1200" dirty="0"/>
                    </a:p>
                  </a:txBody>
                  <a:tcPr/>
                </a:tc>
                <a:tc>
                  <a:txBody>
                    <a:bodyPr/>
                    <a:lstStyle/>
                    <a:p>
                      <a:r>
                        <a:rPr lang="en-US" sz="1200" dirty="0" smtClean="0"/>
                        <a:t>Internet access is provided for both teachers and</a:t>
                      </a:r>
                      <a:r>
                        <a:rPr lang="en-US" sz="1200" baseline="0" dirty="0" smtClean="0"/>
                        <a:t> students</a:t>
                      </a:r>
                      <a:endParaRPr lang="en-US" sz="1200" dirty="0"/>
                    </a:p>
                  </a:txBody>
                  <a:tcPr/>
                </a:tc>
                <a:tc>
                  <a:txBody>
                    <a:bodyPr/>
                    <a:lstStyle/>
                    <a:p>
                      <a:r>
                        <a:rPr lang="en-US" sz="1200" dirty="0" smtClean="0"/>
                        <a:t>Provides wireless access in tertiary institutions</a:t>
                      </a:r>
                      <a:endParaRPr lang="en-US" sz="1200" dirty="0"/>
                    </a:p>
                  </a:txBody>
                  <a:tcPr/>
                </a:tc>
                <a:tc>
                  <a:txBody>
                    <a:bodyPr/>
                    <a:lstStyle/>
                    <a:p>
                      <a:r>
                        <a:rPr lang="en-US" sz="1200" dirty="0" smtClean="0"/>
                        <a:t>2 research proposals are being considered by committee for funding</a:t>
                      </a:r>
                      <a:endParaRPr lang="en-US" sz="1200" dirty="0"/>
                    </a:p>
                  </a:txBody>
                  <a:tcPr/>
                </a:tc>
                <a:tc vMerge="1">
                  <a:txBody>
                    <a:bodyPr/>
                    <a:lstStyle/>
                    <a:p>
                      <a:endParaRPr lang="en-US" sz="1200" dirty="0"/>
                    </a:p>
                  </a:txBody>
                  <a:tcPr>
                    <a:solidFill>
                      <a:schemeClr val="accent4">
                        <a:lumMod val="60000"/>
                        <a:lumOff val="40000"/>
                      </a:schemeClr>
                    </a:solidFill>
                  </a:tcPr>
                </a:tc>
                <a:tc vMerge="1">
                  <a:txBody>
                    <a:bodyPr/>
                    <a:lstStyle/>
                    <a:p>
                      <a:endParaRPr lang="en-US" dirty="0"/>
                    </a:p>
                  </a:txBody>
                  <a:tcPr/>
                </a:tc>
                <a:tc vMerge="1">
                  <a:txBody>
                    <a:bodyPr/>
                    <a:lstStyle/>
                    <a:p>
                      <a:endParaRPr lang="en-US"/>
                    </a:p>
                  </a:txBody>
                  <a:tcPr/>
                </a:tc>
              </a:tr>
              <a:tr h="1066830">
                <a:tc>
                  <a:txBody>
                    <a:bodyPr/>
                    <a:lstStyle/>
                    <a:p>
                      <a:pPr lvl="0"/>
                      <a:r>
                        <a:rPr lang="en-US" sz="1200" kern="1200" dirty="0" smtClean="0">
                          <a:effectLst/>
                        </a:rPr>
                        <a:t>As @  2015, a total of 21,928 beneficiaries across institutions in Nigeria</a:t>
                      </a:r>
                      <a:endParaRPr lang="en-US" sz="1200" dirty="0"/>
                    </a:p>
                  </a:txBody>
                  <a:tcPr/>
                </a:tc>
                <a:tc>
                  <a:txBody>
                    <a:bodyPr/>
                    <a:lstStyle/>
                    <a:p>
                      <a:r>
                        <a:rPr lang="en-US" sz="1200" dirty="0" smtClean="0"/>
                        <a:t>Currently supports 229 Secondary schools across the 6-geo political zone</a:t>
                      </a:r>
                      <a:endParaRPr lang="en-US" sz="1200" dirty="0"/>
                    </a:p>
                  </a:txBody>
                  <a:tcPr/>
                </a:tc>
                <a:tc>
                  <a:txBody>
                    <a:bodyPr/>
                    <a:lstStyle/>
                    <a:p>
                      <a:r>
                        <a:rPr lang="en-US" sz="1200" dirty="0" smtClean="0"/>
                        <a:t>Pilot</a:t>
                      </a:r>
                      <a:r>
                        <a:rPr lang="en-US" sz="1200" baseline="0" dirty="0" smtClean="0"/>
                        <a:t> covers</a:t>
                      </a:r>
                    </a:p>
                    <a:p>
                      <a:r>
                        <a:rPr lang="en-US" sz="1200" baseline="0" dirty="0" smtClean="0"/>
                        <a:t>5 schools in each geo political zone</a:t>
                      </a:r>
                      <a:endParaRPr lang="en-US" sz="1200" dirty="0"/>
                    </a:p>
                  </a:txBody>
                  <a:tcPr/>
                </a:tc>
                <a:tc>
                  <a:txBody>
                    <a:bodyPr/>
                    <a:lstStyle/>
                    <a:p>
                      <a:endParaRPr lang="en-US" dirty="0"/>
                    </a:p>
                  </a:txBody>
                  <a:tcPr/>
                </a:tc>
                <a:tc vMerge="1">
                  <a:txBody>
                    <a:bodyPr/>
                    <a:lstStyle/>
                    <a:p>
                      <a:endParaRPr lang="en-US" sz="1200" dirty="0"/>
                    </a:p>
                  </a:txBody>
                  <a:tcPr>
                    <a:solidFill>
                      <a:schemeClr val="accent4">
                        <a:lumMod val="60000"/>
                        <a:lumOff val="40000"/>
                      </a:schemeClr>
                    </a:solidFill>
                  </a:tcPr>
                </a:tc>
                <a:tc>
                  <a:txBody>
                    <a:bodyPr/>
                    <a:lstStyle/>
                    <a:p>
                      <a:r>
                        <a:rPr lang="en-US" sz="1200" dirty="0" smtClean="0"/>
                        <a:t>Commenced in 2014</a:t>
                      </a:r>
                      <a:endParaRPr lang="en-US" sz="1200" dirty="0"/>
                    </a:p>
                  </a:txBody>
                  <a:tcPr/>
                </a:tc>
                <a:tc vMerge="1">
                  <a:txBody>
                    <a:bodyPr/>
                    <a:lstStyle/>
                    <a:p>
                      <a:endParaRPr lang="en-US" sz="1200" dirty="0"/>
                    </a:p>
                  </a:txBody>
                  <a:tcPr/>
                </a:tc>
              </a:tr>
            </a:tbl>
          </a:graphicData>
        </a:graphic>
      </p:graphicFrame>
      <p:sp>
        <p:nvSpPr>
          <p:cNvPr id="2" name="Slide Number Placeholder 1"/>
          <p:cNvSpPr>
            <a:spLocks noGrp="1"/>
          </p:cNvSpPr>
          <p:nvPr>
            <p:ph type="sldNum" sz="quarter" idx="12"/>
          </p:nvPr>
        </p:nvSpPr>
        <p:spPr/>
        <p:txBody>
          <a:bodyPr/>
          <a:lstStyle/>
          <a:p>
            <a:fld id="{D57F1E4F-1CFF-5643-939E-217C01CDF565}" type="slidenum">
              <a:rPr lang="en-US" smtClean="0"/>
              <a:pPr/>
              <a:t>9</a:t>
            </a:fld>
            <a:endParaRPr lang="en-US" dirty="0"/>
          </a:p>
        </p:txBody>
      </p:sp>
      <p:sp>
        <p:nvSpPr>
          <p:cNvPr id="3" name="Date Placeholder 2"/>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3522476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Dividend</Template>
  <TotalTime>200</TotalTime>
  <Words>2204</Words>
  <Application>Microsoft Office PowerPoint</Application>
  <PresentationFormat>Widescreen</PresentationFormat>
  <Paragraphs>369</Paragraphs>
  <Slides>30</Slides>
  <Notes>0</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30</vt:i4>
      </vt:variant>
    </vt:vector>
  </HeadingPairs>
  <TitlesOfParts>
    <vt:vector size="45" baseType="lpstr">
      <vt:lpstr>ＭＳ Ｐゴシック</vt:lpstr>
      <vt:lpstr>Algerian</vt:lpstr>
      <vt:lpstr>Arial</vt:lpstr>
      <vt:lpstr>Bell MT</vt:lpstr>
      <vt:lpstr>Berlin Sans FB Demi</vt:lpstr>
      <vt:lpstr>Calibri</vt:lpstr>
      <vt:lpstr>Corbel</vt:lpstr>
      <vt:lpstr>Gill Sans MT</vt:lpstr>
      <vt:lpstr>Tahoma</vt:lpstr>
      <vt:lpstr>Times New Roman</vt:lpstr>
      <vt:lpstr>Tw Cen MT</vt:lpstr>
      <vt:lpstr>Wingdings</vt:lpstr>
      <vt:lpstr>Wingdings 2</vt:lpstr>
      <vt:lpstr>Wingdings 3</vt:lpstr>
      <vt:lpstr>Dividend</vt:lpstr>
      <vt:lpstr>A Presentation to the senate committee on Communication on the ACTIVITES OF  Nigerian communications Commission</vt:lpstr>
      <vt:lpstr>Presentation Outline </vt:lpstr>
      <vt:lpstr>PowerPoint Presentation</vt:lpstr>
      <vt:lpstr>Enabling Laws</vt:lpstr>
      <vt:lpstr>The Commission – who we are </vt:lpstr>
      <vt:lpstr>Our Structure</vt:lpstr>
      <vt:lpstr>   Industry Scorecard </vt:lpstr>
      <vt:lpstr>Milestones and Current Initiatives </vt:lpstr>
      <vt:lpstr>Milestones and Current Initiatives Cont’d</vt:lpstr>
      <vt:lpstr>Quality of service (qos) improvement Metrix</vt:lpstr>
      <vt:lpstr>Membership of statutory Committees /International Bodies</vt:lpstr>
      <vt:lpstr>INTERNATIONAL ICT RECOGNITION FOR NIGERIA</vt:lpstr>
      <vt:lpstr>PowerPoint Presentation</vt:lpstr>
      <vt:lpstr>   USPF – ENABLING LAWS</vt:lpstr>
      <vt:lpstr>USPF Board</vt:lpstr>
      <vt:lpstr>USPF Secretariat and Mandate</vt:lpstr>
      <vt:lpstr>Sources 0f Funds</vt:lpstr>
      <vt:lpstr>PowerPoint Presentation</vt:lpstr>
      <vt:lpstr>MILESTONES, CURRENT AND FUTURE OF CONNECTIVITY PROGRAMME/PROJECTS</vt:lpstr>
      <vt:lpstr>PowerPoint Presentation</vt:lpstr>
      <vt:lpstr>Major Challenges: The following critical challenges bedeviling the industry have major impact/effect on the quality of telecommunications services provision</vt:lpstr>
      <vt:lpstr>Efforts at addressing the Challenges </vt:lpstr>
      <vt:lpstr>PowerPoint Presentation</vt:lpstr>
      <vt:lpstr>Efforts at addressing the Challenges - cont’d</vt:lpstr>
      <vt:lpstr>PowerPoint Presentation</vt:lpstr>
      <vt:lpstr>Areas of Legislative intervention</vt:lpstr>
      <vt:lpstr>Areas of Legislative intervention</vt:lpstr>
      <vt:lpstr>PowerPoint Presentation</vt:lpstr>
      <vt:lpstr>Conclusion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Presentation to the senate committee on Communication on the ACTIVITES OF  Nigerian communications Commission</dc:title>
  <dc:creator>Chioma Ibe</dc:creator>
  <cp:lastModifiedBy>Sunday Ugwuaku</cp:lastModifiedBy>
  <cp:revision>20</cp:revision>
  <cp:lastPrinted>2015-12-02T08:48:27Z</cp:lastPrinted>
  <dcterms:created xsi:type="dcterms:W3CDTF">2015-12-02T07:20:01Z</dcterms:created>
  <dcterms:modified xsi:type="dcterms:W3CDTF">2015-12-03T16:11:13Z</dcterms:modified>
</cp:coreProperties>
</file>