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7" r:id="rId1"/>
    <p:sldMasterId id="2147483675" r:id="rId2"/>
    <p:sldMasterId id="2147483802" r:id="rId3"/>
  </p:sldMasterIdLst>
  <p:notesMasterIdLst>
    <p:notesMasterId r:id="rId13"/>
  </p:notesMasterIdLst>
  <p:sldIdLst>
    <p:sldId id="256" r:id="rId4"/>
    <p:sldId id="258" r:id="rId5"/>
    <p:sldId id="257" r:id="rId6"/>
    <p:sldId id="260" r:id="rId7"/>
    <p:sldId id="263" r:id="rId8"/>
    <p:sldId id="264" r:id="rId9"/>
    <p:sldId id="262" r:id="rId10"/>
    <p:sldId id="265" r:id="rId11"/>
    <p:sldId id="261"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393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94660"/>
  </p:normalViewPr>
  <p:slideViewPr>
    <p:cSldViewPr snapToGrid="0">
      <p:cViewPr varScale="1">
        <p:scale>
          <a:sx n="85" d="100"/>
          <a:sy n="85" d="100"/>
        </p:scale>
        <p:origin x="427"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FD5EC62-8C45-4DD0-A1EE-B37FF8BD71B6}"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34C52F7D-D7DB-422E-B10E-2D20BE743C71}">
      <dgm:prSet phldrT="[Text]" custT="1"/>
      <dgm:spPr/>
      <dgm:t>
        <a:bodyPr/>
        <a:lstStyle/>
        <a:p>
          <a:r>
            <a:rPr lang="en-US" sz="3200" b="1" dirty="0" smtClean="0">
              <a:solidFill>
                <a:schemeClr val="tx1"/>
              </a:solidFill>
            </a:rPr>
            <a:t>Multiple Taxation</a:t>
          </a:r>
          <a:endParaRPr lang="en-US" sz="3200" b="1" dirty="0">
            <a:solidFill>
              <a:schemeClr val="tx1"/>
            </a:solidFill>
          </a:endParaRPr>
        </a:p>
      </dgm:t>
    </dgm:pt>
    <dgm:pt modelId="{ACFA27D8-69EA-4FDC-AEFA-11C6BAFFCF73}" type="parTrans" cxnId="{6EECA0F1-3A99-4CC6-9A94-1F75A61539D6}">
      <dgm:prSet/>
      <dgm:spPr/>
      <dgm:t>
        <a:bodyPr/>
        <a:lstStyle/>
        <a:p>
          <a:endParaRPr lang="en-US"/>
        </a:p>
      </dgm:t>
    </dgm:pt>
    <dgm:pt modelId="{65DCBBBC-20A0-4614-A5CF-B0EBECE2424E}" type="sibTrans" cxnId="{6EECA0F1-3A99-4CC6-9A94-1F75A61539D6}">
      <dgm:prSet/>
      <dgm:spPr/>
      <dgm:t>
        <a:bodyPr/>
        <a:lstStyle/>
        <a:p>
          <a:endParaRPr lang="en-US"/>
        </a:p>
      </dgm:t>
    </dgm:pt>
    <dgm:pt modelId="{9B21F01A-3829-46FA-A8C6-12B0A29BB843}">
      <dgm:prSet phldrT="[Text]" custT="1"/>
      <dgm:spPr>
        <a:solidFill>
          <a:schemeClr val="tx2">
            <a:lumMod val="40000"/>
            <a:lumOff val="60000"/>
          </a:schemeClr>
        </a:solidFill>
      </dgm:spPr>
      <dgm:t>
        <a:bodyPr/>
        <a:lstStyle/>
        <a:p>
          <a:r>
            <a:rPr lang="en-US" sz="2800" b="1" dirty="0" smtClean="0">
              <a:solidFill>
                <a:schemeClr val="tx1"/>
              </a:solidFill>
            </a:rPr>
            <a:t>Multiple Regulations</a:t>
          </a:r>
          <a:endParaRPr lang="en-US" sz="2800" b="1" dirty="0">
            <a:solidFill>
              <a:schemeClr val="tx1"/>
            </a:solidFill>
          </a:endParaRPr>
        </a:p>
      </dgm:t>
    </dgm:pt>
    <dgm:pt modelId="{CBE0E0D4-B404-4DD6-A23D-E26E1383554F}" type="parTrans" cxnId="{AA590A01-78DD-4370-ADE3-6E188F87C1F4}">
      <dgm:prSet/>
      <dgm:spPr/>
      <dgm:t>
        <a:bodyPr/>
        <a:lstStyle/>
        <a:p>
          <a:endParaRPr lang="en-US"/>
        </a:p>
      </dgm:t>
    </dgm:pt>
    <dgm:pt modelId="{F0F7D0A7-0713-4A69-ABFC-CB2A86E01F43}" type="sibTrans" cxnId="{AA590A01-78DD-4370-ADE3-6E188F87C1F4}">
      <dgm:prSet/>
      <dgm:spPr/>
      <dgm:t>
        <a:bodyPr/>
        <a:lstStyle/>
        <a:p>
          <a:endParaRPr lang="en-US"/>
        </a:p>
      </dgm:t>
    </dgm:pt>
    <dgm:pt modelId="{F34F8886-3EB8-47E1-8EAB-EB2D4E82A935}">
      <dgm:prSet phldrT="[Text]" custT="1"/>
      <dgm:spPr>
        <a:solidFill>
          <a:srgbClr val="00B050"/>
        </a:solidFill>
      </dgm:spPr>
      <dgm:t>
        <a:bodyPr/>
        <a:lstStyle/>
        <a:p>
          <a:r>
            <a:rPr lang="en-US" sz="1800" b="1" dirty="0" smtClean="0">
              <a:solidFill>
                <a:schemeClr val="tx1"/>
              </a:solidFill>
            </a:rPr>
            <a:t>Right of Way (</a:t>
          </a:r>
          <a:r>
            <a:rPr lang="en-US" sz="1800" b="1" dirty="0" err="1" smtClean="0">
              <a:solidFill>
                <a:schemeClr val="tx1"/>
              </a:solidFill>
            </a:rPr>
            <a:t>RoW</a:t>
          </a:r>
          <a:r>
            <a:rPr lang="en-US" sz="1800" b="1" dirty="0" smtClean="0">
              <a:solidFill>
                <a:schemeClr val="tx1"/>
              </a:solidFill>
            </a:rPr>
            <a:t>) issues</a:t>
          </a:r>
          <a:endParaRPr lang="en-US" sz="1800" b="1" dirty="0">
            <a:solidFill>
              <a:schemeClr val="tx1"/>
            </a:solidFill>
          </a:endParaRPr>
        </a:p>
      </dgm:t>
    </dgm:pt>
    <dgm:pt modelId="{D5450F93-228E-418B-9048-FAB778E163A6}" type="parTrans" cxnId="{73F446A5-3665-42D6-874E-2BBC26969922}">
      <dgm:prSet/>
      <dgm:spPr/>
      <dgm:t>
        <a:bodyPr/>
        <a:lstStyle/>
        <a:p>
          <a:endParaRPr lang="en-US"/>
        </a:p>
      </dgm:t>
    </dgm:pt>
    <dgm:pt modelId="{DFE9CBBA-BA59-43DD-8DF8-9A6083CA9B67}" type="sibTrans" cxnId="{73F446A5-3665-42D6-874E-2BBC26969922}">
      <dgm:prSet/>
      <dgm:spPr/>
      <dgm:t>
        <a:bodyPr/>
        <a:lstStyle/>
        <a:p>
          <a:endParaRPr lang="en-US"/>
        </a:p>
      </dgm:t>
    </dgm:pt>
    <dgm:pt modelId="{A631065E-8C62-4E3F-BEB0-0E1A4E9F2530}">
      <dgm:prSet phldrT="[Text]" custT="1"/>
      <dgm:spPr>
        <a:solidFill>
          <a:schemeClr val="accent5">
            <a:lumMod val="60000"/>
            <a:lumOff val="40000"/>
          </a:schemeClr>
        </a:solidFill>
      </dgm:spPr>
      <dgm:t>
        <a:bodyPr/>
        <a:lstStyle/>
        <a:p>
          <a:r>
            <a:rPr lang="en-US" sz="1800" b="1" dirty="0" smtClean="0">
              <a:solidFill>
                <a:schemeClr val="tx1"/>
              </a:solidFill>
            </a:rPr>
            <a:t>Lack of/delay in approval for new sites </a:t>
          </a:r>
          <a:endParaRPr lang="en-US" sz="1800" b="1" dirty="0">
            <a:solidFill>
              <a:schemeClr val="tx1"/>
            </a:solidFill>
          </a:endParaRPr>
        </a:p>
      </dgm:t>
    </dgm:pt>
    <dgm:pt modelId="{70EB826B-57F8-41F3-95E8-584E79C23A2C}" type="parTrans" cxnId="{0B221178-9738-44BB-B67D-9DA5621FEE3A}">
      <dgm:prSet/>
      <dgm:spPr/>
      <dgm:t>
        <a:bodyPr/>
        <a:lstStyle/>
        <a:p>
          <a:endParaRPr lang="en-US"/>
        </a:p>
      </dgm:t>
    </dgm:pt>
    <dgm:pt modelId="{03937950-302B-4204-A016-CBC911AE7BAA}" type="sibTrans" cxnId="{0B221178-9738-44BB-B67D-9DA5621FEE3A}">
      <dgm:prSet/>
      <dgm:spPr/>
      <dgm:t>
        <a:bodyPr/>
        <a:lstStyle/>
        <a:p>
          <a:endParaRPr lang="en-US"/>
        </a:p>
      </dgm:t>
    </dgm:pt>
    <dgm:pt modelId="{3A957033-0679-46F8-ABAC-3CB3528BC94B}">
      <dgm:prSet phldrT="[Text]" custT="1"/>
      <dgm:spPr>
        <a:solidFill>
          <a:schemeClr val="accent5"/>
        </a:solidFill>
      </dgm:spPr>
      <dgm:t>
        <a:bodyPr/>
        <a:lstStyle/>
        <a:p>
          <a:r>
            <a:rPr lang="en-US" sz="2400" b="1" dirty="0" smtClean="0">
              <a:solidFill>
                <a:schemeClr val="tx1"/>
              </a:solidFill>
            </a:rPr>
            <a:t>Inadequate investment </a:t>
          </a:r>
          <a:endParaRPr lang="en-US" sz="2400" b="1" dirty="0">
            <a:solidFill>
              <a:schemeClr val="tx1"/>
            </a:solidFill>
          </a:endParaRPr>
        </a:p>
      </dgm:t>
    </dgm:pt>
    <dgm:pt modelId="{D705414F-66A1-4FE2-9366-47A0B899FC31}" type="parTrans" cxnId="{5C2B8E31-7026-48E5-8221-B8BB0F772DD6}">
      <dgm:prSet/>
      <dgm:spPr/>
      <dgm:t>
        <a:bodyPr/>
        <a:lstStyle/>
        <a:p>
          <a:endParaRPr lang="en-US"/>
        </a:p>
      </dgm:t>
    </dgm:pt>
    <dgm:pt modelId="{1267C350-48D9-4450-AF74-CCC2F05C8950}" type="sibTrans" cxnId="{5C2B8E31-7026-48E5-8221-B8BB0F772DD6}">
      <dgm:prSet/>
      <dgm:spPr/>
      <dgm:t>
        <a:bodyPr/>
        <a:lstStyle/>
        <a:p>
          <a:endParaRPr lang="en-US"/>
        </a:p>
      </dgm:t>
    </dgm:pt>
    <dgm:pt modelId="{844704FA-BEF0-4404-8E95-ADEB26432827}">
      <dgm:prSet/>
      <dgm:spPr>
        <a:solidFill>
          <a:srgbClr val="FFC000"/>
        </a:solidFill>
      </dgm:spPr>
      <dgm:t>
        <a:bodyPr/>
        <a:lstStyle/>
        <a:p>
          <a:r>
            <a:rPr lang="en-US" b="1" dirty="0" err="1" smtClean="0">
              <a:solidFill>
                <a:schemeClr val="tx1"/>
              </a:solidFill>
            </a:rPr>
            <a:t>Vandalization</a:t>
          </a:r>
          <a:r>
            <a:rPr lang="en-US" b="1" dirty="0" smtClean="0">
              <a:solidFill>
                <a:schemeClr val="tx1"/>
              </a:solidFill>
            </a:rPr>
            <a:t> of ICT infrastructure. </a:t>
          </a:r>
          <a:r>
            <a:rPr lang="en-US" b="1" dirty="0" err="1" smtClean="0">
              <a:solidFill>
                <a:schemeClr val="tx1"/>
              </a:solidFill>
            </a:rPr>
            <a:t>E.g</a:t>
          </a:r>
          <a:r>
            <a:rPr lang="en-US" b="1" dirty="0" smtClean="0">
              <a:solidFill>
                <a:schemeClr val="tx1"/>
              </a:solidFill>
            </a:rPr>
            <a:t> Cutting of Fiber optic cables</a:t>
          </a:r>
        </a:p>
      </dgm:t>
    </dgm:pt>
    <dgm:pt modelId="{CC713686-B462-4E54-89A8-36CCF5AD9DEC}" type="parTrans" cxnId="{D83BBBBA-CD1C-4A6A-8591-73CFBDDCC9C0}">
      <dgm:prSet/>
      <dgm:spPr/>
      <dgm:t>
        <a:bodyPr/>
        <a:lstStyle/>
        <a:p>
          <a:endParaRPr lang="en-US"/>
        </a:p>
      </dgm:t>
    </dgm:pt>
    <dgm:pt modelId="{7222A61D-2004-47B7-A056-2EA197434A40}" type="sibTrans" cxnId="{D83BBBBA-CD1C-4A6A-8591-73CFBDDCC9C0}">
      <dgm:prSet/>
      <dgm:spPr/>
      <dgm:t>
        <a:bodyPr/>
        <a:lstStyle/>
        <a:p>
          <a:endParaRPr lang="en-US"/>
        </a:p>
      </dgm:t>
    </dgm:pt>
    <dgm:pt modelId="{9FEEF4CF-2A75-42B0-8EE7-A51F4587BD86}">
      <dgm:prSet/>
      <dgm:spPr>
        <a:solidFill>
          <a:schemeClr val="bg2"/>
        </a:solidFill>
      </dgm:spPr>
      <dgm:t>
        <a:bodyPr/>
        <a:lstStyle/>
        <a:p>
          <a:r>
            <a:rPr lang="en-US" b="1" dirty="0" smtClean="0">
              <a:solidFill>
                <a:schemeClr val="tx1"/>
              </a:solidFill>
            </a:rPr>
            <a:t>Unintentional damage to infrastructure during road construction/rehabilitation</a:t>
          </a:r>
          <a:endParaRPr lang="en-US" b="1" dirty="0">
            <a:solidFill>
              <a:schemeClr val="tx1"/>
            </a:solidFill>
          </a:endParaRPr>
        </a:p>
      </dgm:t>
    </dgm:pt>
    <dgm:pt modelId="{7504B873-50BC-4B8D-ADD5-D87BA39690E6}" type="parTrans" cxnId="{DAF1A4CA-6BD0-4E3E-9958-2759B2E7193F}">
      <dgm:prSet/>
      <dgm:spPr/>
      <dgm:t>
        <a:bodyPr/>
        <a:lstStyle/>
        <a:p>
          <a:endParaRPr lang="en-US"/>
        </a:p>
      </dgm:t>
    </dgm:pt>
    <dgm:pt modelId="{B65A5E0C-86B2-4A0B-8D0F-D25AD8DEEB00}" type="sibTrans" cxnId="{DAF1A4CA-6BD0-4E3E-9958-2759B2E7193F}">
      <dgm:prSet/>
      <dgm:spPr/>
      <dgm:t>
        <a:bodyPr/>
        <a:lstStyle/>
        <a:p>
          <a:endParaRPr lang="en-US"/>
        </a:p>
      </dgm:t>
    </dgm:pt>
    <dgm:pt modelId="{C87AEAAE-C69E-457E-BAFC-8396B047169D}">
      <dgm:prSet custT="1"/>
      <dgm:spPr>
        <a:solidFill>
          <a:schemeClr val="accent6">
            <a:lumMod val="40000"/>
            <a:lumOff val="60000"/>
          </a:schemeClr>
        </a:solidFill>
        <a:ln>
          <a:solidFill>
            <a:schemeClr val="accent6">
              <a:lumMod val="40000"/>
              <a:lumOff val="60000"/>
            </a:schemeClr>
          </a:solidFill>
        </a:ln>
      </dgm:spPr>
      <dgm:t>
        <a:bodyPr/>
        <a:lstStyle/>
        <a:p>
          <a:r>
            <a:rPr lang="en-US" sz="2400" b="1" dirty="0" smtClean="0">
              <a:solidFill>
                <a:schemeClr val="tx1"/>
              </a:solidFill>
            </a:rPr>
            <a:t>Electric power supply </a:t>
          </a:r>
          <a:endParaRPr lang="en-US" sz="2400" b="1" dirty="0">
            <a:solidFill>
              <a:schemeClr val="tx1"/>
            </a:solidFill>
          </a:endParaRPr>
        </a:p>
      </dgm:t>
    </dgm:pt>
    <dgm:pt modelId="{E4DA2484-4FE7-4064-BD06-E322A35DEB68}" type="parTrans" cxnId="{C167B0CD-0E29-41B6-A47B-9568A7E36DFF}">
      <dgm:prSet/>
      <dgm:spPr/>
      <dgm:t>
        <a:bodyPr/>
        <a:lstStyle/>
        <a:p>
          <a:endParaRPr lang="en-US"/>
        </a:p>
      </dgm:t>
    </dgm:pt>
    <dgm:pt modelId="{F1546DED-405D-44AC-A6CB-869CFB394970}" type="sibTrans" cxnId="{C167B0CD-0E29-41B6-A47B-9568A7E36DFF}">
      <dgm:prSet/>
      <dgm:spPr/>
      <dgm:t>
        <a:bodyPr/>
        <a:lstStyle/>
        <a:p>
          <a:endParaRPr lang="en-US"/>
        </a:p>
      </dgm:t>
    </dgm:pt>
    <dgm:pt modelId="{D0510222-0790-4C0C-B32B-B2C797733DA6}">
      <dgm:prSet custT="1"/>
      <dgm:spPr>
        <a:solidFill>
          <a:srgbClr val="7030A0"/>
        </a:solidFill>
      </dgm:spPr>
      <dgm:t>
        <a:bodyPr/>
        <a:lstStyle/>
        <a:p>
          <a:r>
            <a:rPr lang="en-US" sz="2400" b="1" dirty="0" smtClean="0">
              <a:solidFill>
                <a:schemeClr val="tx1"/>
              </a:solidFill>
            </a:rPr>
            <a:t>Insecurity</a:t>
          </a:r>
          <a:r>
            <a:rPr lang="en-US" sz="1300" dirty="0" smtClean="0"/>
            <a:t> </a:t>
          </a:r>
        </a:p>
      </dgm:t>
    </dgm:pt>
    <dgm:pt modelId="{EFA6B5F7-1EB3-41D2-85B4-16CD2373EF73}" type="parTrans" cxnId="{331632CC-1D78-497C-A80E-0D8F4156CCCC}">
      <dgm:prSet/>
      <dgm:spPr/>
      <dgm:t>
        <a:bodyPr/>
        <a:lstStyle/>
        <a:p>
          <a:endParaRPr lang="en-US"/>
        </a:p>
      </dgm:t>
    </dgm:pt>
    <dgm:pt modelId="{6F1F84B5-BF54-479B-9DF7-5585E864031C}" type="sibTrans" cxnId="{331632CC-1D78-497C-A80E-0D8F4156CCCC}">
      <dgm:prSet/>
      <dgm:spPr/>
      <dgm:t>
        <a:bodyPr/>
        <a:lstStyle/>
        <a:p>
          <a:endParaRPr lang="en-US"/>
        </a:p>
      </dgm:t>
    </dgm:pt>
    <dgm:pt modelId="{AAADC7FB-BF83-44D8-94C0-376E8014A627}">
      <dgm:prSet custT="1"/>
      <dgm:spPr>
        <a:solidFill>
          <a:srgbClr val="FFFF00"/>
        </a:solidFill>
      </dgm:spPr>
      <dgm:t>
        <a:bodyPr/>
        <a:lstStyle/>
        <a:p>
          <a:r>
            <a:rPr lang="en-US" sz="1600" b="1" dirty="0" smtClean="0">
              <a:solidFill>
                <a:schemeClr val="tx1"/>
              </a:solidFill>
            </a:rPr>
            <a:t>Area boys/community issues</a:t>
          </a:r>
        </a:p>
      </dgm:t>
    </dgm:pt>
    <dgm:pt modelId="{AAD82516-678C-47D1-83C0-EAE9D1EFD815}" type="parTrans" cxnId="{8A30D9FD-4A9C-4045-8E63-F1FD1EEC58C7}">
      <dgm:prSet/>
      <dgm:spPr/>
      <dgm:t>
        <a:bodyPr/>
        <a:lstStyle/>
        <a:p>
          <a:endParaRPr lang="en-US"/>
        </a:p>
      </dgm:t>
    </dgm:pt>
    <dgm:pt modelId="{EF1D0675-6EC4-4CCF-8DA9-5D7DA1C846C6}" type="sibTrans" cxnId="{8A30D9FD-4A9C-4045-8E63-F1FD1EEC58C7}">
      <dgm:prSet/>
      <dgm:spPr/>
      <dgm:t>
        <a:bodyPr/>
        <a:lstStyle/>
        <a:p>
          <a:endParaRPr lang="en-US"/>
        </a:p>
      </dgm:t>
    </dgm:pt>
    <dgm:pt modelId="{A4837020-A92B-4D45-B0A1-A1D73FA53F84}">
      <dgm:prSet custT="1"/>
      <dgm:spPr>
        <a:solidFill>
          <a:srgbClr val="FF0000"/>
        </a:solidFill>
        <a:effectLst>
          <a:outerShdw blurRad="50800" dist="38100" dir="2700000" algn="tl" rotWithShape="0">
            <a:prstClr val="black">
              <a:alpha val="40000"/>
            </a:prstClr>
          </a:outerShdw>
        </a:effectLst>
      </dgm:spPr>
      <dgm:t>
        <a:bodyPr/>
        <a:lstStyle/>
        <a:p>
          <a:r>
            <a:rPr lang="en-US" sz="1600" b="1" dirty="0" smtClean="0">
              <a:solidFill>
                <a:schemeClr val="tx1"/>
              </a:solidFill>
            </a:rPr>
            <a:t>Clearly some of these issues are beyond the control of the Commission or the Network Operators </a:t>
          </a:r>
        </a:p>
      </dgm:t>
    </dgm:pt>
    <dgm:pt modelId="{A849AA85-BE03-449E-8BD7-7170EA3407E7}" type="parTrans" cxnId="{2FE29D5E-219D-4B6C-B102-F16D6A64E2A5}">
      <dgm:prSet/>
      <dgm:spPr/>
      <dgm:t>
        <a:bodyPr/>
        <a:lstStyle/>
        <a:p>
          <a:endParaRPr lang="en-US"/>
        </a:p>
      </dgm:t>
    </dgm:pt>
    <dgm:pt modelId="{F47E80DE-C8F0-4D62-A4F7-0BB1C26C9D86}" type="sibTrans" cxnId="{2FE29D5E-219D-4B6C-B102-F16D6A64E2A5}">
      <dgm:prSet/>
      <dgm:spPr/>
      <dgm:t>
        <a:bodyPr/>
        <a:lstStyle/>
        <a:p>
          <a:endParaRPr lang="en-US"/>
        </a:p>
      </dgm:t>
    </dgm:pt>
    <dgm:pt modelId="{B6470B3A-DC77-48E6-BEEF-48BDB701B921}" type="pres">
      <dgm:prSet presAssocID="{3FD5EC62-8C45-4DD0-A1EE-B37FF8BD71B6}" presName="diagram" presStyleCnt="0">
        <dgm:presLayoutVars>
          <dgm:dir/>
          <dgm:resizeHandles val="exact"/>
        </dgm:presLayoutVars>
      </dgm:prSet>
      <dgm:spPr/>
      <dgm:t>
        <a:bodyPr/>
        <a:lstStyle/>
        <a:p>
          <a:endParaRPr lang="en-US"/>
        </a:p>
      </dgm:t>
    </dgm:pt>
    <dgm:pt modelId="{179A0167-CAA0-4EEF-A8BB-45F476359B29}" type="pres">
      <dgm:prSet presAssocID="{34C52F7D-D7DB-422E-B10E-2D20BE743C71}" presName="node" presStyleLbl="node1" presStyleIdx="0" presStyleCnt="11">
        <dgm:presLayoutVars>
          <dgm:bulletEnabled val="1"/>
        </dgm:presLayoutVars>
      </dgm:prSet>
      <dgm:spPr/>
      <dgm:t>
        <a:bodyPr/>
        <a:lstStyle/>
        <a:p>
          <a:endParaRPr lang="en-US"/>
        </a:p>
      </dgm:t>
    </dgm:pt>
    <dgm:pt modelId="{681FC186-E03B-4230-9B28-7B79B84B4F77}" type="pres">
      <dgm:prSet presAssocID="{65DCBBBC-20A0-4614-A5CF-B0EBECE2424E}" presName="sibTrans" presStyleCnt="0"/>
      <dgm:spPr/>
    </dgm:pt>
    <dgm:pt modelId="{FBD678E1-0BBA-45C2-9918-2892DCED6654}" type="pres">
      <dgm:prSet presAssocID="{9B21F01A-3829-46FA-A8C6-12B0A29BB843}" presName="node" presStyleLbl="node1" presStyleIdx="1" presStyleCnt="11">
        <dgm:presLayoutVars>
          <dgm:bulletEnabled val="1"/>
        </dgm:presLayoutVars>
      </dgm:prSet>
      <dgm:spPr/>
      <dgm:t>
        <a:bodyPr/>
        <a:lstStyle/>
        <a:p>
          <a:endParaRPr lang="en-US"/>
        </a:p>
      </dgm:t>
    </dgm:pt>
    <dgm:pt modelId="{1D6DE517-59B6-4145-9E60-CBF6E39FBAB3}" type="pres">
      <dgm:prSet presAssocID="{F0F7D0A7-0713-4A69-ABFC-CB2A86E01F43}" presName="sibTrans" presStyleCnt="0"/>
      <dgm:spPr/>
    </dgm:pt>
    <dgm:pt modelId="{80542A36-BDF0-44CE-A2D9-1FD2F33D8301}" type="pres">
      <dgm:prSet presAssocID="{F34F8886-3EB8-47E1-8EAB-EB2D4E82A935}" presName="node" presStyleLbl="node1" presStyleIdx="2" presStyleCnt="11">
        <dgm:presLayoutVars>
          <dgm:bulletEnabled val="1"/>
        </dgm:presLayoutVars>
      </dgm:prSet>
      <dgm:spPr/>
      <dgm:t>
        <a:bodyPr/>
        <a:lstStyle/>
        <a:p>
          <a:endParaRPr lang="en-US"/>
        </a:p>
      </dgm:t>
    </dgm:pt>
    <dgm:pt modelId="{5DFFA2B0-7993-429B-87D1-F05268EFADAA}" type="pres">
      <dgm:prSet presAssocID="{DFE9CBBA-BA59-43DD-8DF8-9A6083CA9B67}" presName="sibTrans" presStyleCnt="0"/>
      <dgm:spPr/>
    </dgm:pt>
    <dgm:pt modelId="{B0C4B22F-F420-41D3-BB1E-308BAF05CDC7}" type="pres">
      <dgm:prSet presAssocID="{A631065E-8C62-4E3F-BEB0-0E1A4E9F2530}" presName="node" presStyleLbl="node1" presStyleIdx="3" presStyleCnt="11">
        <dgm:presLayoutVars>
          <dgm:bulletEnabled val="1"/>
        </dgm:presLayoutVars>
      </dgm:prSet>
      <dgm:spPr/>
      <dgm:t>
        <a:bodyPr/>
        <a:lstStyle/>
        <a:p>
          <a:endParaRPr lang="en-US"/>
        </a:p>
      </dgm:t>
    </dgm:pt>
    <dgm:pt modelId="{AC736DF6-7485-4529-8D07-E66A37E50D82}" type="pres">
      <dgm:prSet presAssocID="{03937950-302B-4204-A016-CBC911AE7BAA}" presName="sibTrans" presStyleCnt="0"/>
      <dgm:spPr/>
    </dgm:pt>
    <dgm:pt modelId="{C52601C6-54B3-4331-BECB-AAB9D76F7AC4}" type="pres">
      <dgm:prSet presAssocID="{C87AEAAE-C69E-457E-BAFC-8396B047169D}" presName="node" presStyleLbl="node1" presStyleIdx="4" presStyleCnt="11">
        <dgm:presLayoutVars>
          <dgm:bulletEnabled val="1"/>
        </dgm:presLayoutVars>
      </dgm:prSet>
      <dgm:spPr/>
      <dgm:t>
        <a:bodyPr/>
        <a:lstStyle/>
        <a:p>
          <a:endParaRPr lang="en-US"/>
        </a:p>
      </dgm:t>
    </dgm:pt>
    <dgm:pt modelId="{CD67A2A7-1E56-4D53-BCBA-C79C538CCF20}" type="pres">
      <dgm:prSet presAssocID="{F1546DED-405D-44AC-A6CB-869CFB394970}" presName="sibTrans" presStyleCnt="0"/>
      <dgm:spPr/>
    </dgm:pt>
    <dgm:pt modelId="{8728AF4F-AD78-4382-9223-07286DB0DFA5}" type="pres">
      <dgm:prSet presAssocID="{9FEEF4CF-2A75-42B0-8EE7-A51F4587BD86}" presName="node" presStyleLbl="node1" presStyleIdx="5" presStyleCnt="11">
        <dgm:presLayoutVars>
          <dgm:bulletEnabled val="1"/>
        </dgm:presLayoutVars>
      </dgm:prSet>
      <dgm:spPr/>
      <dgm:t>
        <a:bodyPr/>
        <a:lstStyle/>
        <a:p>
          <a:endParaRPr lang="en-US"/>
        </a:p>
      </dgm:t>
    </dgm:pt>
    <dgm:pt modelId="{428BE64F-F25B-4BAE-B055-A6D8A7EDC151}" type="pres">
      <dgm:prSet presAssocID="{B65A5E0C-86B2-4A0B-8D0F-D25AD8DEEB00}" presName="sibTrans" presStyleCnt="0"/>
      <dgm:spPr/>
    </dgm:pt>
    <dgm:pt modelId="{DBF426E2-A2AF-4CC3-BCF7-3FF4E6176CDE}" type="pres">
      <dgm:prSet presAssocID="{844704FA-BEF0-4404-8E95-ADEB26432827}" presName="node" presStyleLbl="node1" presStyleIdx="6" presStyleCnt="11">
        <dgm:presLayoutVars>
          <dgm:bulletEnabled val="1"/>
        </dgm:presLayoutVars>
      </dgm:prSet>
      <dgm:spPr/>
      <dgm:t>
        <a:bodyPr/>
        <a:lstStyle/>
        <a:p>
          <a:endParaRPr lang="en-US"/>
        </a:p>
      </dgm:t>
    </dgm:pt>
    <dgm:pt modelId="{0F03C4E5-72C0-4620-912E-0E1F271BFCEC}" type="pres">
      <dgm:prSet presAssocID="{7222A61D-2004-47B7-A056-2EA197434A40}" presName="sibTrans" presStyleCnt="0"/>
      <dgm:spPr/>
    </dgm:pt>
    <dgm:pt modelId="{3AC476C7-F9F1-4F94-B654-986D503469B2}" type="pres">
      <dgm:prSet presAssocID="{AAADC7FB-BF83-44D8-94C0-376E8014A627}" presName="node" presStyleLbl="node1" presStyleIdx="7" presStyleCnt="11">
        <dgm:presLayoutVars>
          <dgm:bulletEnabled val="1"/>
        </dgm:presLayoutVars>
      </dgm:prSet>
      <dgm:spPr/>
      <dgm:t>
        <a:bodyPr/>
        <a:lstStyle/>
        <a:p>
          <a:endParaRPr lang="en-US"/>
        </a:p>
      </dgm:t>
    </dgm:pt>
    <dgm:pt modelId="{0644685A-A98D-4A3A-ADF0-354D8B9A12EC}" type="pres">
      <dgm:prSet presAssocID="{EF1D0675-6EC4-4CCF-8DA9-5D7DA1C846C6}" presName="sibTrans" presStyleCnt="0"/>
      <dgm:spPr/>
    </dgm:pt>
    <dgm:pt modelId="{7B306FD9-E665-4485-B052-BAE71E1EE561}" type="pres">
      <dgm:prSet presAssocID="{D0510222-0790-4C0C-B32B-B2C797733DA6}" presName="node" presStyleLbl="node1" presStyleIdx="8" presStyleCnt="11">
        <dgm:presLayoutVars>
          <dgm:bulletEnabled val="1"/>
        </dgm:presLayoutVars>
      </dgm:prSet>
      <dgm:spPr/>
      <dgm:t>
        <a:bodyPr/>
        <a:lstStyle/>
        <a:p>
          <a:endParaRPr lang="en-US"/>
        </a:p>
      </dgm:t>
    </dgm:pt>
    <dgm:pt modelId="{8F13EC85-8ED9-4129-840A-0B4621DF8377}" type="pres">
      <dgm:prSet presAssocID="{6F1F84B5-BF54-479B-9DF7-5585E864031C}" presName="sibTrans" presStyleCnt="0"/>
      <dgm:spPr/>
    </dgm:pt>
    <dgm:pt modelId="{57327815-AC2C-4AAA-967B-17317E54D8A3}" type="pres">
      <dgm:prSet presAssocID="{3A957033-0679-46F8-ABAC-3CB3528BC94B}" presName="node" presStyleLbl="node1" presStyleIdx="9" presStyleCnt="11">
        <dgm:presLayoutVars>
          <dgm:bulletEnabled val="1"/>
        </dgm:presLayoutVars>
      </dgm:prSet>
      <dgm:spPr/>
      <dgm:t>
        <a:bodyPr/>
        <a:lstStyle/>
        <a:p>
          <a:endParaRPr lang="en-US"/>
        </a:p>
      </dgm:t>
    </dgm:pt>
    <dgm:pt modelId="{F7DD43AA-65E4-406E-8ACC-A53EE4B3315D}" type="pres">
      <dgm:prSet presAssocID="{1267C350-48D9-4450-AF74-CCC2F05C8950}" presName="sibTrans" presStyleCnt="0"/>
      <dgm:spPr/>
    </dgm:pt>
    <dgm:pt modelId="{C4491E14-3CF6-4578-B004-2B182DE9C578}" type="pres">
      <dgm:prSet presAssocID="{A4837020-A92B-4D45-B0A1-A1D73FA53F84}" presName="node" presStyleLbl="node1" presStyleIdx="10" presStyleCnt="11" custScaleX="160107">
        <dgm:presLayoutVars>
          <dgm:bulletEnabled val="1"/>
        </dgm:presLayoutVars>
      </dgm:prSet>
      <dgm:spPr/>
      <dgm:t>
        <a:bodyPr/>
        <a:lstStyle/>
        <a:p>
          <a:endParaRPr lang="en-US"/>
        </a:p>
      </dgm:t>
    </dgm:pt>
  </dgm:ptLst>
  <dgm:cxnLst>
    <dgm:cxn modelId="{6A7DA548-AD97-4444-958E-0C80D0798B65}" type="presOf" srcId="{34C52F7D-D7DB-422E-B10E-2D20BE743C71}" destId="{179A0167-CAA0-4EEF-A8BB-45F476359B29}" srcOrd="0" destOrd="0" presId="urn:microsoft.com/office/officeart/2005/8/layout/default"/>
    <dgm:cxn modelId="{0B221178-9738-44BB-B67D-9DA5621FEE3A}" srcId="{3FD5EC62-8C45-4DD0-A1EE-B37FF8BD71B6}" destId="{A631065E-8C62-4E3F-BEB0-0E1A4E9F2530}" srcOrd="3" destOrd="0" parTransId="{70EB826B-57F8-41F3-95E8-584E79C23A2C}" sibTransId="{03937950-302B-4204-A016-CBC911AE7BAA}"/>
    <dgm:cxn modelId="{331632CC-1D78-497C-A80E-0D8F4156CCCC}" srcId="{3FD5EC62-8C45-4DD0-A1EE-B37FF8BD71B6}" destId="{D0510222-0790-4C0C-B32B-B2C797733DA6}" srcOrd="8" destOrd="0" parTransId="{EFA6B5F7-1EB3-41D2-85B4-16CD2373EF73}" sibTransId="{6F1F84B5-BF54-479B-9DF7-5585E864031C}"/>
    <dgm:cxn modelId="{8A30D9FD-4A9C-4045-8E63-F1FD1EEC58C7}" srcId="{3FD5EC62-8C45-4DD0-A1EE-B37FF8BD71B6}" destId="{AAADC7FB-BF83-44D8-94C0-376E8014A627}" srcOrd="7" destOrd="0" parTransId="{AAD82516-678C-47D1-83C0-EAE9D1EFD815}" sibTransId="{EF1D0675-6EC4-4CCF-8DA9-5D7DA1C846C6}"/>
    <dgm:cxn modelId="{DF7775E5-6D65-416B-9D3E-75403A3E9D27}" type="presOf" srcId="{3FD5EC62-8C45-4DD0-A1EE-B37FF8BD71B6}" destId="{B6470B3A-DC77-48E6-BEEF-48BDB701B921}" srcOrd="0" destOrd="0" presId="urn:microsoft.com/office/officeart/2005/8/layout/default"/>
    <dgm:cxn modelId="{2FE29D5E-219D-4B6C-B102-F16D6A64E2A5}" srcId="{3FD5EC62-8C45-4DD0-A1EE-B37FF8BD71B6}" destId="{A4837020-A92B-4D45-B0A1-A1D73FA53F84}" srcOrd="10" destOrd="0" parTransId="{A849AA85-BE03-449E-8BD7-7170EA3407E7}" sibTransId="{F47E80DE-C8F0-4D62-A4F7-0BB1C26C9D86}"/>
    <dgm:cxn modelId="{C167B0CD-0E29-41B6-A47B-9568A7E36DFF}" srcId="{3FD5EC62-8C45-4DD0-A1EE-B37FF8BD71B6}" destId="{C87AEAAE-C69E-457E-BAFC-8396B047169D}" srcOrd="4" destOrd="0" parTransId="{E4DA2484-4FE7-4064-BD06-E322A35DEB68}" sibTransId="{F1546DED-405D-44AC-A6CB-869CFB394970}"/>
    <dgm:cxn modelId="{B3BB9B1A-CBFA-4DCA-A84D-7ACC64FC4829}" type="presOf" srcId="{3A957033-0679-46F8-ABAC-3CB3528BC94B}" destId="{57327815-AC2C-4AAA-967B-17317E54D8A3}" srcOrd="0" destOrd="0" presId="urn:microsoft.com/office/officeart/2005/8/layout/default"/>
    <dgm:cxn modelId="{246ED148-BD28-4E4B-AE96-E01DBD043532}" type="presOf" srcId="{9B21F01A-3829-46FA-A8C6-12B0A29BB843}" destId="{FBD678E1-0BBA-45C2-9918-2892DCED6654}" srcOrd="0" destOrd="0" presId="urn:microsoft.com/office/officeart/2005/8/layout/default"/>
    <dgm:cxn modelId="{6EECA0F1-3A99-4CC6-9A94-1F75A61539D6}" srcId="{3FD5EC62-8C45-4DD0-A1EE-B37FF8BD71B6}" destId="{34C52F7D-D7DB-422E-B10E-2D20BE743C71}" srcOrd="0" destOrd="0" parTransId="{ACFA27D8-69EA-4FDC-AEFA-11C6BAFFCF73}" sibTransId="{65DCBBBC-20A0-4614-A5CF-B0EBECE2424E}"/>
    <dgm:cxn modelId="{73F446A5-3665-42D6-874E-2BBC26969922}" srcId="{3FD5EC62-8C45-4DD0-A1EE-B37FF8BD71B6}" destId="{F34F8886-3EB8-47E1-8EAB-EB2D4E82A935}" srcOrd="2" destOrd="0" parTransId="{D5450F93-228E-418B-9048-FAB778E163A6}" sibTransId="{DFE9CBBA-BA59-43DD-8DF8-9A6083CA9B67}"/>
    <dgm:cxn modelId="{826822FB-FA1C-43F0-AAE0-0D9D204AC9FB}" type="presOf" srcId="{844704FA-BEF0-4404-8E95-ADEB26432827}" destId="{DBF426E2-A2AF-4CC3-BCF7-3FF4E6176CDE}" srcOrd="0" destOrd="0" presId="urn:microsoft.com/office/officeart/2005/8/layout/default"/>
    <dgm:cxn modelId="{5FAE08BB-4E7A-4BEB-A976-8EA5A76E4DCA}" type="presOf" srcId="{AAADC7FB-BF83-44D8-94C0-376E8014A627}" destId="{3AC476C7-F9F1-4F94-B654-986D503469B2}" srcOrd="0" destOrd="0" presId="urn:microsoft.com/office/officeart/2005/8/layout/default"/>
    <dgm:cxn modelId="{DBDCBF0D-F198-4295-9054-FA11C1779246}" type="presOf" srcId="{F34F8886-3EB8-47E1-8EAB-EB2D4E82A935}" destId="{80542A36-BDF0-44CE-A2D9-1FD2F33D8301}" srcOrd="0" destOrd="0" presId="urn:microsoft.com/office/officeart/2005/8/layout/default"/>
    <dgm:cxn modelId="{7EB2F26B-1A95-43AB-A1F8-9145F4D96218}" type="presOf" srcId="{A631065E-8C62-4E3F-BEB0-0E1A4E9F2530}" destId="{B0C4B22F-F420-41D3-BB1E-308BAF05CDC7}" srcOrd="0" destOrd="0" presId="urn:microsoft.com/office/officeart/2005/8/layout/default"/>
    <dgm:cxn modelId="{DAF1A4CA-6BD0-4E3E-9958-2759B2E7193F}" srcId="{3FD5EC62-8C45-4DD0-A1EE-B37FF8BD71B6}" destId="{9FEEF4CF-2A75-42B0-8EE7-A51F4587BD86}" srcOrd="5" destOrd="0" parTransId="{7504B873-50BC-4B8D-ADD5-D87BA39690E6}" sibTransId="{B65A5E0C-86B2-4A0B-8D0F-D25AD8DEEB00}"/>
    <dgm:cxn modelId="{D83BBBBA-CD1C-4A6A-8591-73CFBDDCC9C0}" srcId="{3FD5EC62-8C45-4DD0-A1EE-B37FF8BD71B6}" destId="{844704FA-BEF0-4404-8E95-ADEB26432827}" srcOrd="6" destOrd="0" parTransId="{CC713686-B462-4E54-89A8-36CCF5AD9DEC}" sibTransId="{7222A61D-2004-47B7-A056-2EA197434A40}"/>
    <dgm:cxn modelId="{941443C9-5D77-46DE-B3F0-3D258F327160}" type="presOf" srcId="{9FEEF4CF-2A75-42B0-8EE7-A51F4587BD86}" destId="{8728AF4F-AD78-4382-9223-07286DB0DFA5}" srcOrd="0" destOrd="0" presId="urn:microsoft.com/office/officeart/2005/8/layout/default"/>
    <dgm:cxn modelId="{C40C5DBC-9024-4399-9FA8-42E12914F39B}" type="presOf" srcId="{C87AEAAE-C69E-457E-BAFC-8396B047169D}" destId="{C52601C6-54B3-4331-BECB-AAB9D76F7AC4}" srcOrd="0" destOrd="0" presId="urn:microsoft.com/office/officeart/2005/8/layout/default"/>
    <dgm:cxn modelId="{47D28A36-0E09-4EC4-BB70-9BC64DB546A3}" type="presOf" srcId="{D0510222-0790-4C0C-B32B-B2C797733DA6}" destId="{7B306FD9-E665-4485-B052-BAE71E1EE561}" srcOrd="0" destOrd="0" presId="urn:microsoft.com/office/officeart/2005/8/layout/default"/>
    <dgm:cxn modelId="{D1DB8B40-06FC-44C7-A726-3EB4AB7CA833}" type="presOf" srcId="{A4837020-A92B-4D45-B0A1-A1D73FA53F84}" destId="{C4491E14-3CF6-4578-B004-2B182DE9C578}" srcOrd="0" destOrd="0" presId="urn:microsoft.com/office/officeart/2005/8/layout/default"/>
    <dgm:cxn modelId="{5C2B8E31-7026-48E5-8221-B8BB0F772DD6}" srcId="{3FD5EC62-8C45-4DD0-A1EE-B37FF8BD71B6}" destId="{3A957033-0679-46F8-ABAC-3CB3528BC94B}" srcOrd="9" destOrd="0" parTransId="{D705414F-66A1-4FE2-9366-47A0B899FC31}" sibTransId="{1267C350-48D9-4450-AF74-CCC2F05C8950}"/>
    <dgm:cxn modelId="{AA590A01-78DD-4370-ADE3-6E188F87C1F4}" srcId="{3FD5EC62-8C45-4DD0-A1EE-B37FF8BD71B6}" destId="{9B21F01A-3829-46FA-A8C6-12B0A29BB843}" srcOrd="1" destOrd="0" parTransId="{CBE0E0D4-B404-4DD6-A23D-E26E1383554F}" sibTransId="{F0F7D0A7-0713-4A69-ABFC-CB2A86E01F43}"/>
    <dgm:cxn modelId="{DB5F370D-3297-43F3-ACBC-5A42E4A998AF}" type="presParOf" srcId="{B6470B3A-DC77-48E6-BEEF-48BDB701B921}" destId="{179A0167-CAA0-4EEF-A8BB-45F476359B29}" srcOrd="0" destOrd="0" presId="urn:microsoft.com/office/officeart/2005/8/layout/default"/>
    <dgm:cxn modelId="{9957DF1A-A771-42BE-9D00-5CD15ED83E55}" type="presParOf" srcId="{B6470B3A-DC77-48E6-BEEF-48BDB701B921}" destId="{681FC186-E03B-4230-9B28-7B79B84B4F77}" srcOrd="1" destOrd="0" presId="urn:microsoft.com/office/officeart/2005/8/layout/default"/>
    <dgm:cxn modelId="{224607E7-DB85-492A-806D-A814DDD64ECB}" type="presParOf" srcId="{B6470B3A-DC77-48E6-BEEF-48BDB701B921}" destId="{FBD678E1-0BBA-45C2-9918-2892DCED6654}" srcOrd="2" destOrd="0" presId="urn:microsoft.com/office/officeart/2005/8/layout/default"/>
    <dgm:cxn modelId="{D0508CC2-5E88-4C61-A56C-6524C45C6813}" type="presParOf" srcId="{B6470B3A-DC77-48E6-BEEF-48BDB701B921}" destId="{1D6DE517-59B6-4145-9E60-CBF6E39FBAB3}" srcOrd="3" destOrd="0" presId="urn:microsoft.com/office/officeart/2005/8/layout/default"/>
    <dgm:cxn modelId="{B6DCD116-474C-4D62-B934-52B607E3AC32}" type="presParOf" srcId="{B6470B3A-DC77-48E6-BEEF-48BDB701B921}" destId="{80542A36-BDF0-44CE-A2D9-1FD2F33D8301}" srcOrd="4" destOrd="0" presId="urn:microsoft.com/office/officeart/2005/8/layout/default"/>
    <dgm:cxn modelId="{9DA98410-4A43-451A-A4DC-6823384EF1EB}" type="presParOf" srcId="{B6470B3A-DC77-48E6-BEEF-48BDB701B921}" destId="{5DFFA2B0-7993-429B-87D1-F05268EFADAA}" srcOrd="5" destOrd="0" presId="urn:microsoft.com/office/officeart/2005/8/layout/default"/>
    <dgm:cxn modelId="{E6A1B781-907E-4143-98A4-5FEB3D6215D5}" type="presParOf" srcId="{B6470B3A-DC77-48E6-BEEF-48BDB701B921}" destId="{B0C4B22F-F420-41D3-BB1E-308BAF05CDC7}" srcOrd="6" destOrd="0" presId="urn:microsoft.com/office/officeart/2005/8/layout/default"/>
    <dgm:cxn modelId="{486BEFE5-DFB2-4154-866C-E072E73DB947}" type="presParOf" srcId="{B6470B3A-DC77-48E6-BEEF-48BDB701B921}" destId="{AC736DF6-7485-4529-8D07-E66A37E50D82}" srcOrd="7" destOrd="0" presId="urn:microsoft.com/office/officeart/2005/8/layout/default"/>
    <dgm:cxn modelId="{4EBD403C-9797-407D-BCD6-7DB35BE8C5FB}" type="presParOf" srcId="{B6470B3A-DC77-48E6-BEEF-48BDB701B921}" destId="{C52601C6-54B3-4331-BECB-AAB9D76F7AC4}" srcOrd="8" destOrd="0" presId="urn:microsoft.com/office/officeart/2005/8/layout/default"/>
    <dgm:cxn modelId="{8DB4D32F-E489-46D3-8F16-8BB457307B66}" type="presParOf" srcId="{B6470B3A-DC77-48E6-BEEF-48BDB701B921}" destId="{CD67A2A7-1E56-4D53-BCBA-C79C538CCF20}" srcOrd="9" destOrd="0" presId="urn:microsoft.com/office/officeart/2005/8/layout/default"/>
    <dgm:cxn modelId="{9C519CAE-4FFF-4419-AAAC-F7639E73413D}" type="presParOf" srcId="{B6470B3A-DC77-48E6-BEEF-48BDB701B921}" destId="{8728AF4F-AD78-4382-9223-07286DB0DFA5}" srcOrd="10" destOrd="0" presId="urn:microsoft.com/office/officeart/2005/8/layout/default"/>
    <dgm:cxn modelId="{D73A612E-2E64-46AA-8E9E-E2FE504E7DD8}" type="presParOf" srcId="{B6470B3A-DC77-48E6-BEEF-48BDB701B921}" destId="{428BE64F-F25B-4BAE-B055-A6D8A7EDC151}" srcOrd="11" destOrd="0" presId="urn:microsoft.com/office/officeart/2005/8/layout/default"/>
    <dgm:cxn modelId="{DEB15D3E-984E-4E14-A18F-1B43DCF884DC}" type="presParOf" srcId="{B6470B3A-DC77-48E6-BEEF-48BDB701B921}" destId="{DBF426E2-A2AF-4CC3-BCF7-3FF4E6176CDE}" srcOrd="12" destOrd="0" presId="urn:microsoft.com/office/officeart/2005/8/layout/default"/>
    <dgm:cxn modelId="{A3266940-E248-4862-9F88-FF2309C701B6}" type="presParOf" srcId="{B6470B3A-DC77-48E6-BEEF-48BDB701B921}" destId="{0F03C4E5-72C0-4620-912E-0E1F271BFCEC}" srcOrd="13" destOrd="0" presId="urn:microsoft.com/office/officeart/2005/8/layout/default"/>
    <dgm:cxn modelId="{4C81B508-114E-4A06-ADE8-80A0CC064CAD}" type="presParOf" srcId="{B6470B3A-DC77-48E6-BEEF-48BDB701B921}" destId="{3AC476C7-F9F1-4F94-B654-986D503469B2}" srcOrd="14" destOrd="0" presId="urn:microsoft.com/office/officeart/2005/8/layout/default"/>
    <dgm:cxn modelId="{EA359957-4E9E-48AB-B106-84B166AB851B}" type="presParOf" srcId="{B6470B3A-DC77-48E6-BEEF-48BDB701B921}" destId="{0644685A-A98D-4A3A-ADF0-354D8B9A12EC}" srcOrd="15" destOrd="0" presId="urn:microsoft.com/office/officeart/2005/8/layout/default"/>
    <dgm:cxn modelId="{D1C3A886-CC7A-4C60-B7FF-E3B20328B0AF}" type="presParOf" srcId="{B6470B3A-DC77-48E6-BEEF-48BDB701B921}" destId="{7B306FD9-E665-4485-B052-BAE71E1EE561}" srcOrd="16" destOrd="0" presId="urn:microsoft.com/office/officeart/2005/8/layout/default"/>
    <dgm:cxn modelId="{B7AABDEA-8930-421D-BEA6-B81ADF2C5985}" type="presParOf" srcId="{B6470B3A-DC77-48E6-BEEF-48BDB701B921}" destId="{8F13EC85-8ED9-4129-840A-0B4621DF8377}" srcOrd="17" destOrd="0" presId="urn:microsoft.com/office/officeart/2005/8/layout/default"/>
    <dgm:cxn modelId="{C37896C9-3C8F-443B-BEC2-F4437DEFBC96}" type="presParOf" srcId="{B6470B3A-DC77-48E6-BEEF-48BDB701B921}" destId="{57327815-AC2C-4AAA-967B-17317E54D8A3}" srcOrd="18" destOrd="0" presId="urn:microsoft.com/office/officeart/2005/8/layout/default"/>
    <dgm:cxn modelId="{4D05A2EA-4F66-4973-9828-EE3244C3F678}" type="presParOf" srcId="{B6470B3A-DC77-48E6-BEEF-48BDB701B921}" destId="{F7DD43AA-65E4-406E-8ACC-A53EE4B3315D}" srcOrd="19" destOrd="0" presId="urn:microsoft.com/office/officeart/2005/8/layout/default"/>
    <dgm:cxn modelId="{C4545358-EAE0-4C48-B36D-4234CA24EC22}" type="presParOf" srcId="{B6470B3A-DC77-48E6-BEEF-48BDB701B921}" destId="{C4491E14-3CF6-4578-B004-2B182DE9C578}" srcOrd="2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9A0167-CAA0-4EEF-A8BB-45F476359B29}">
      <dsp:nvSpPr>
        <dsp:cNvPr id="0" name=""/>
        <dsp:cNvSpPr/>
      </dsp:nvSpPr>
      <dsp:spPr>
        <a:xfrm>
          <a:off x="705143" y="173"/>
          <a:ext cx="2011188" cy="1206713"/>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b="1" kern="1200" dirty="0" smtClean="0">
              <a:solidFill>
                <a:schemeClr val="tx1"/>
              </a:solidFill>
            </a:rPr>
            <a:t>Multiple Taxation</a:t>
          </a:r>
          <a:endParaRPr lang="en-US" sz="3200" b="1" kern="1200" dirty="0">
            <a:solidFill>
              <a:schemeClr val="tx1"/>
            </a:solidFill>
          </a:endParaRPr>
        </a:p>
      </dsp:txBody>
      <dsp:txXfrm>
        <a:off x="705143" y="173"/>
        <a:ext cx="2011188" cy="1206713"/>
      </dsp:txXfrm>
    </dsp:sp>
    <dsp:sp modelId="{FBD678E1-0BBA-45C2-9918-2892DCED6654}">
      <dsp:nvSpPr>
        <dsp:cNvPr id="0" name=""/>
        <dsp:cNvSpPr/>
      </dsp:nvSpPr>
      <dsp:spPr>
        <a:xfrm>
          <a:off x="2917451" y="173"/>
          <a:ext cx="2011188" cy="1206713"/>
        </a:xfrm>
        <a:prstGeom prst="rect">
          <a:avLst/>
        </a:prstGeom>
        <a:solidFill>
          <a:schemeClr val="tx2">
            <a:lumMod val="40000"/>
            <a:lumOff val="6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b="1" kern="1200" dirty="0" smtClean="0">
              <a:solidFill>
                <a:schemeClr val="tx1"/>
              </a:solidFill>
            </a:rPr>
            <a:t>Multiple Regulations</a:t>
          </a:r>
          <a:endParaRPr lang="en-US" sz="2800" b="1" kern="1200" dirty="0">
            <a:solidFill>
              <a:schemeClr val="tx1"/>
            </a:solidFill>
          </a:endParaRPr>
        </a:p>
      </dsp:txBody>
      <dsp:txXfrm>
        <a:off x="2917451" y="173"/>
        <a:ext cx="2011188" cy="1206713"/>
      </dsp:txXfrm>
    </dsp:sp>
    <dsp:sp modelId="{80542A36-BDF0-44CE-A2D9-1FD2F33D8301}">
      <dsp:nvSpPr>
        <dsp:cNvPr id="0" name=""/>
        <dsp:cNvSpPr/>
      </dsp:nvSpPr>
      <dsp:spPr>
        <a:xfrm>
          <a:off x="5129759" y="173"/>
          <a:ext cx="2011188" cy="1206713"/>
        </a:xfrm>
        <a:prstGeom prst="rect">
          <a:avLst/>
        </a:prstGeom>
        <a:solidFill>
          <a:srgbClr val="00B05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solidFill>
                <a:schemeClr val="tx1"/>
              </a:solidFill>
            </a:rPr>
            <a:t>Right of Way (</a:t>
          </a:r>
          <a:r>
            <a:rPr lang="en-US" sz="1800" b="1" kern="1200" dirty="0" err="1" smtClean="0">
              <a:solidFill>
                <a:schemeClr val="tx1"/>
              </a:solidFill>
            </a:rPr>
            <a:t>RoW</a:t>
          </a:r>
          <a:r>
            <a:rPr lang="en-US" sz="1800" b="1" kern="1200" dirty="0" smtClean="0">
              <a:solidFill>
                <a:schemeClr val="tx1"/>
              </a:solidFill>
            </a:rPr>
            <a:t>) issues</a:t>
          </a:r>
          <a:endParaRPr lang="en-US" sz="1800" b="1" kern="1200" dirty="0">
            <a:solidFill>
              <a:schemeClr val="tx1"/>
            </a:solidFill>
          </a:endParaRPr>
        </a:p>
      </dsp:txBody>
      <dsp:txXfrm>
        <a:off x="5129759" y="173"/>
        <a:ext cx="2011188" cy="1206713"/>
      </dsp:txXfrm>
    </dsp:sp>
    <dsp:sp modelId="{B0C4B22F-F420-41D3-BB1E-308BAF05CDC7}">
      <dsp:nvSpPr>
        <dsp:cNvPr id="0" name=""/>
        <dsp:cNvSpPr/>
      </dsp:nvSpPr>
      <dsp:spPr>
        <a:xfrm>
          <a:off x="7342067" y="173"/>
          <a:ext cx="2011188" cy="1206713"/>
        </a:xfrm>
        <a:prstGeom prst="rect">
          <a:avLst/>
        </a:prstGeom>
        <a:solidFill>
          <a:schemeClr val="accent5">
            <a:lumMod val="60000"/>
            <a:lumOff val="4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solidFill>
                <a:schemeClr val="tx1"/>
              </a:solidFill>
            </a:rPr>
            <a:t>Lack of/delay in approval for new sites </a:t>
          </a:r>
          <a:endParaRPr lang="en-US" sz="1800" b="1" kern="1200" dirty="0">
            <a:solidFill>
              <a:schemeClr val="tx1"/>
            </a:solidFill>
          </a:endParaRPr>
        </a:p>
      </dsp:txBody>
      <dsp:txXfrm>
        <a:off x="7342067" y="173"/>
        <a:ext cx="2011188" cy="1206713"/>
      </dsp:txXfrm>
    </dsp:sp>
    <dsp:sp modelId="{C52601C6-54B3-4331-BECB-AAB9D76F7AC4}">
      <dsp:nvSpPr>
        <dsp:cNvPr id="0" name=""/>
        <dsp:cNvSpPr/>
      </dsp:nvSpPr>
      <dsp:spPr>
        <a:xfrm>
          <a:off x="705143" y="1408005"/>
          <a:ext cx="2011188" cy="1206713"/>
        </a:xfrm>
        <a:prstGeom prst="rect">
          <a:avLst/>
        </a:prstGeom>
        <a:solidFill>
          <a:schemeClr val="accent6">
            <a:lumMod val="40000"/>
            <a:lumOff val="60000"/>
          </a:schemeClr>
        </a:solidFill>
        <a:ln w="15875" cap="flat" cmpd="sng" algn="ctr">
          <a:solidFill>
            <a:schemeClr val="accent6">
              <a:lumMod val="40000"/>
              <a:lumOff val="6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smtClean="0">
              <a:solidFill>
                <a:schemeClr val="tx1"/>
              </a:solidFill>
            </a:rPr>
            <a:t>Electric power supply </a:t>
          </a:r>
          <a:endParaRPr lang="en-US" sz="2400" b="1" kern="1200" dirty="0">
            <a:solidFill>
              <a:schemeClr val="tx1"/>
            </a:solidFill>
          </a:endParaRPr>
        </a:p>
      </dsp:txBody>
      <dsp:txXfrm>
        <a:off x="705143" y="1408005"/>
        <a:ext cx="2011188" cy="1206713"/>
      </dsp:txXfrm>
    </dsp:sp>
    <dsp:sp modelId="{8728AF4F-AD78-4382-9223-07286DB0DFA5}">
      <dsp:nvSpPr>
        <dsp:cNvPr id="0" name=""/>
        <dsp:cNvSpPr/>
      </dsp:nvSpPr>
      <dsp:spPr>
        <a:xfrm>
          <a:off x="2917451" y="1408005"/>
          <a:ext cx="2011188" cy="1206713"/>
        </a:xfrm>
        <a:prstGeom prst="rect">
          <a:avLst/>
        </a:prstGeom>
        <a:solidFill>
          <a:schemeClr val="bg2"/>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b="1" kern="1200" dirty="0" smtClean="0">
              <a:solidFill>
                <a:schemeClr val="tx1"/>
              </a:solidFill>
            </a:rPr>
            <a:t>Unintentional damage to infrastructure during road construction/rehabilitation</a:t>
          </a:r>
          <a:endParaRPr lang="en-US" sz="1300" b="1" kern="1200" dirty="0">
            <a:solidFill>
              <a:schemeClr val="tx1"/>
            </a:solidFill>
          </a:endParaRPr>
        </a:p>
      </dsp:txBody>
      <dsp:txXfrm>
        <a:off x="2917451" y="1408005"/>
        <a:ext cx="2011188" cy="1206713"/>
      </dsp:txXfrm>
    </dsp:sp>
    <dsp:sp modelId="{DBF426E2-A2AF-4CC3-BCF7-3FF4E6176CDE}">
      <dsp:nvSpPr>
        <dsp:cNvPr id="0" name=""/>
        <dsp:cNvSpPr/>
      </dsp:nvSpPr>
      <dsp:spPr>
        <a:xfrm>
          <a:off x="5129759" y="1408005"/>
          <a:ext cx="2011188" cy="1206713"/>
        </a:xfrm>
        <a:prstGeom prst="rect">
          <a:avLst/>
        </a:prstGeom>
        <a:solidFill>
          <a:srgbClr val="FFC0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b="1" kern="1200" dirty="0" err="1" smtClean="0">
              <a:solidFill>
                <a:schemeClr val="tx1"/>
              </a:solidFill>
            </a:rPr>
            <a:t>Vandalization</a:t>
          </a:r>
          <a:r>
            <a:rPr lang="en-US" sz="1300" b="1" kern="1200" dirty="0" smtClean="0">
              <a:solidFill>
                <a:schemeClr val="tx1"/>
              </a:solidFill>
            </a:rPr>
            <a:t> of ICT infrastructure. </a:t>
          </a:r>
          <a:r>
            <a:rPr lang="en-US" sz="1300" b="1" kern="1200" dirty="0" err="1" smtClean="0">
              <a:solidFill>
                <a:schemeClr val="tx1"/>
              </a:solidFill>
            </a:rPr>
            <a:t>E.g</a:t>
          </a:r>
          <a:r>
            <a:rPr lang="en-US" sz="1300" b="1" kern="1200" dirty="0" smtClean="0">
              <a:solidFill>
                <a:schemeClr val="tx1"/>
              </a:solidFill>
            </a:rPr>
            <a:t> Cutting of Fiber optic cables</a:t>
          </a:r>
        </a:p>
      </dsp:txBody>
      <dsp:txXfrm>
        <a:off x="5129759" y="1408005"/>
        <a:ext cx="2011188" cy="1206713"/>
      </dsp:txXfrm>
    </dsp:sp>
    <dsp:sp modelId="{3AC476C7-F9F1-4F94-B654-986D503469B2}">
      <dsp:nvSpPr>
        <dsp:cNvPr id="0" name=""/>
        <dsp:cNvSpPr/>
      </dsp:nvSpPr>
      <dsp:spPr>
        <a:xfrm>
          <a:off x="7342067" y="1408005"/>
          <a:ext cx="2011188" cy="1206713"/>
        </a:xfrm>
        <a:prstGeom prst="rect">
          <a:avLst/>
        </a:prstGeom>
        <a:solidFill>
          <a:srgbClr val="FFFF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smtClean="0">
              <a:solidFill>
                <a:schemeClr val="tx1"/>
              </a:solidFill>
            </a:rPr>
            <a:t>Area boys/community issues</a:t>
          </a:r>
        </a:p>
      </dsp:txBody>
      <dsp:txXfrm>
        <a:off x="7342067" y="1408005"/>
        <a:ext cx="2011188" cy="1206713"/>
      </dsp:txXfrm>
    </dsp:sp>
    <dsp:sp modelId="{7B306FD9-E665-4485-B052-BAE71E1EE561}">
      <dsp:nvSpPr>
        <dsp:cNvPr id="0" name=""/>
        <dsp:cNvSpPr/>
      </dsp:nvSpPr>
      <dsp:spPr>
        <a:xfrm>
          <a:off x="1206865" y="2815838"/>
          <a:ext cx="2011188" cy="1206713"/>
        </a:xfrm>
        <a:prstGeom prst="rect">
          <a:avLst/>
        </a:prstGeom>
        <a:solidFill>
          <a:srgbClr val="7030A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smtClean="0">
              <a:solidFill>
                <a:schemeClr val="tx1"/>
              </a:solidFill>
            </a:rPr>
            <a:t>Insecurity</a:t>
          </a:r>
          <a:r>
            <a:rPr lang="en-US" sz="1300" kern="1200" dirty="0" smtClean="0"/>
            <a:t> </a:t>
          </a:r>
        </a:p>
      </dsp:txBody>
      <dsp:txXfrm>
        <a:off x="1206865" y="2815838"/>
        <a:ext cx="2011188" cy="1206713"/>
      </dsp:txXfrm>
    </dsp:sp>
    <dsp:sp modelId="{57327815-AC2C-4AAA-967B-17317E54D8A3}">
      <dsp:nvSpPr>
        <dsp:cNvPr id="0" name=""/>
        <dsp:cNvSpPr/>
      </dsp:nvSpPr>
      <dsp:spPr>
        <a:xfrm>
          <a:off x="3419172" y="2815838"/>
          <a:ext cx="2011188" cy="1206713"/>
        </a:xfrm>
        <a:prstGeom prst="rect">
          <a:avLst/>
        </a:prstGeom>
        <a:solidFill>
          <a:schemeClr val="accent5"/>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smtClean="0">
              <a:solidFill>
                <a:schemeClr val="tx1"/>
              </a:solidFill>
            </a:rPr>
            <a:t>Inadequate investment </a:t>
          </a:r>
          <a:endParaRPr lang="en-US" sz="2400" b="1" kern="1200" dirty="0">
            <a:solidFill>
              <a:schemeClr val="tx1"/>
            </a:solidFill>
          </a:endParaRPr>
        </a:p>
      </dsp:txBody>
      <dsp:txXfrm>
        <a:off x="3419172" y="2815838"/>
        <a:ext cx="2011188" cy="1206713"/>
      </dsp:txXfrm>
    </dsp:sp>
    <dsp:sp modelId="{C4491E14-3CF6-4578-B004-2B182DE9C578}">
      <dsp:nvSpPr>
        <dsp:cNvPr id="0" name=""/>
        <dsp:cNvSpPr/>
      </dsp:nvSpPr>
      <dsp:spPr>
        <a:xfrm>
          <a:off x="5631480" y="2815838"/>
          <a:ext cx="3220054" cy="1206713"/>
        </a:xfrm>
        <a:prstGeom prst="rect">
          <a:avLst/>
        </a:prstGeom>
        <a:solidFill>
          <a:srgbClr val="FF0000"/>
        </a:solidFill>
        <a:ln w="15875"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smtClean="0">
              <a:solidFill>
                <a:schemeClr val="tx1"/>
              </a:solidFill>
            </a:rPr>
            <a:t>Clearly some of these issues are beyond the control of the Commission or the Network Operators </a:t>
          </a:r>
        </a:p>
      </dsp:txBody>
      <dsp:txXfrm>
        <a:off x="5631480" y="2815838"/>
        <a:ext cx="3220054" cy="1206713"/>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14E358-87F1-4F7D-A330-1EE0C8877660}" type="datetimeFigureOut">
              <a:rPr lang="en-US" smtClean="0"/>
              <a:t>4/5/2017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418EA0-AAC2-4AB4-B239-7F873F65C08C}" type="slidenum">
              <a:rPr lang="en-US" smtClean="0"/>
              <a:t>‹#›</a:t>
            </a:fld>
            <a:endParaRPr lang="en-US"/>
          </a:p>
        </p:txBody>
      </p:sp>
    </p:spTree>
    <p:extLst>
      <p:ext uri="{BB962C8B-B14F-4D97-AF65-F5344CB8AC3E}">
        <p14:creationId xmlns:p14="http://schemas.microsoft.com/office/powerpoint/2010/main" val="24926351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a:t>
            </a:fld>
            <a:endParaRPr lang="en-US" dirty="0"/>
          </a:p>
        </p:txBody>
      </p:sp>
    </p:spTree>
    <p:extLst>
      <p:ext uri="{BB962C8B-B14F-4D97-AF65-F5344CB8AC3E}">
        <p14:creationId xmlns:p14="http://schemas.microsoft.com/office/powerpoint/2010/main" val="7695667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98E8083-BC02-492F-A9D8-6DE157653947}" type="datetimeFigureOut">
              <a:rPr lang="en-US" smtClean="0"/>
              <a:t>4/5/2017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8D5A28-88E1-4667-8352-0B467F66B998}" type="slidenum">
              <a:rPr lang="en-US" smtClean="0"/>
              <a:t>‹#›</a:t>
            </a:fld>
            <a:endParaRPr lang="en-US"/>
          </a:p>
        </p:txBody>
      </p:sp>
    </p:spTree>
    <p:extLst>
      <p:ext uri="{BB962C8B-B14F-4D97-AF65-F5344CB8AC3E}">
        <p14:creationId xmlns:p14="http://schemas.microsoft.com/office/powerpoint/2010/main" val="824627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8E8083-BC02-492F-A9D8-6DE157653947}" type="datetimeFigureOut">
              <a:rPr lang="en-US" smtClean="0"/>
              <a:t>4/5/2017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8D5A28-88E1-4667-8352-0B467F66B998}" type="slidenum">
              <a:rPr lang="en-US" smtClean="0"/>
              <a:t>‹#›</a:t>
            </a:fld>
            <a:endParaRPr lang="en-US"/>
          </a:p>
        </p:txBody>
      </p:sp>
    </p:spTree>
    <p:extLst>
      <p:ext uri="{BB962C8B-B14F-4D97-AF65-F5344CB8AC3E}">
        <p14:creationId xmlns:p14="http://schemas.microsoft.com/office/powerpoint/2010/main" val="3927577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8E8083-BC02-492F-A9D8-6DE157653947}" type="datetimeFigureOut">
              <a:rPr lang="en-US" smtClean="0"/>
              <a:t>4/5/2017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8D5A28-88E1-4667-8352-0B467F66B998}" type="slidenum">
              <a:rPr lang="en-US" smtClean="0"/>
              <a:t>‹#›</a:t>
            </a:fld>
            <a:endParaRPr lang="en-US"/>
          </a:p>
        </p:txBody>
      </p:sp>
    </p:spTree>
    <p:extLst>
      <p:ext uri="{BB962C8B-B14F-4D97-AF65-F5344CB8AC3E}">
        <p14:creationId xmlns:p14="http://schemas.microsoft.com/office/powerpoint/2010/main" val="3404194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05664E9-0CA5-48D2-ACC0-8A2573B395AB}" type="datetimeFigureOut">
              <a:rPr lang="en-US" smtClean="0"/>
              <a:t>4/5/2017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EA391F-21E8-4F5A-B7F9-B4E4DB29FD7C}" type="slidenum">
              <a:rPr lang="en-US" smtClean="0"/>
              <a:t>‹#›</a:t>
            </a:fld>
            <a:endParaRPr lang="en-US"/>
          </a:p>
        </p:txBody>
      </p:sp>
    </p:spTree>
    <p:extLst>
      <p:ext uri="{BB962C8B-B14F-4D97-AF65-F5344CB8AC3E}">
        <p14:creationId xmlns:p14="http://schemas.microsoft.com/office/powerpoint/2010/main" val="19278845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5664E9-0CA5-48D2-ACC0-8A2573B395AB}" type="datetimeFigureOut">
              <a:rPr lang="en-US" smtClean="0"/>
              <a:t>4/5/2017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EA391F-21E8-4F5A-B7F9-B4E4DB29FD7C}" type="slidenum">
              <a:rPr lang="en-US" smtClean="0"/>
              <a:t>‹#›</a:t>
            </a:fld>
            <a:endParaRPr lang="en-US"/>
          </a:p>
        </p:txBody>
      </p:sp>
    </p:spTree>
    <p:extLst>
      <p:ext uri="{BB962C8B-B14F-4D97-AF65-F5344CB8AC3E}">
        <p14:creationId xmlns:p14="http://schemas.microsoft.com/office/powerpoint/2010/main" val="27160399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5664E9-0CA5-48D2-ACC0-8A2573B395AB}" type="datetimeFigureOut">
              <a:rPr lang="en-US" smtClean="0"/>
              <a:t>4/5/2017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EA391F-21E8-4F5A-B7F9-B4E4DB29FD7C}" type="slidenum">
              <a:rPr lang="en-US" smtClean="0"/>
              <a:t>‹#›</a:t>
            </a:fld>
            <a:endParaRPr lang="en-US"/>
          </a:p>
        </p:txBody>
      </p:sp>
    </p:spTree>
    <p:extLst>
      <p:ext uri="{BB962C8B-B14F-4D97-AF65-F5344CB8AC3E}">
        <p14:creationId xmlns:p14="http://schemas.microsoft.com/office/powerpoint/2010/main" val="26691450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05664E9-0CA5-48D2-ACC0-8A2573B395AB}" type="datetimeFigureOut">
              <a:rPr lang="en-US" smtClean="0"/>
              <a:t>4/5/2017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EA391F-21E8-4F5A-B7F9-B4E4DB29FD7C}" type="slidenum">
              <a:rPr lang="en-US" smtClean="0"/>
              <a:t>‹#›</a:t>
            </a:fld>
            <a:endParaRPr lang="en-US"/>
          </a:p>
        </p:txBody>
      </p:sp>
    </p:spTree>
    <p:extLst>
      <p:ext uri="{BB962C8B-B14F-4D97-AF65-F5344CB8AC3E}">
        <p14:creationId xmlns:p14="http://schemas.microsoft.com/office/powerpoint/2010/main" val="4844086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05664E9-0CA5-48D2-ACC0-8A2573B395AB}" type="datetimeFigureOut">
              <a:rPr lang="en-US" smtClean="0"/>
              <a:t>4/5/2017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EA391F-21E8-4F5A-B7F9-B4E4DB29FD7C}" type="slidenum">
              <a:rPr lang="en-US" smtClean="0"/>
              <a:t>‹#›</a:t>
            </a:fld>
            <a:endParaRPr lang="en-US"/>
          </a:p>
        </p:txBody>
      </p:sp>
    </p:spTree>
    <p:extLst>
      <p:ext uri="{BB962C8B-B14F-4D97-AF65-F5344CB8AC3E}">
        <p14:creationId xmlns:p14="http://schemas.microsoft.com/office/powerpoint/2010/main" val="7301630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5664E9-0CA5-48D2-ACC0-8A2573B395AB}" type="datetimeFigureOut">
              <a:rPr lang="en-US" smtClean="0"/>
              <a:t>4/5/2017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EA391F-21E8-4F5A-B7F9-B4E4DB29FD7C}" type="slidenum">
              <a:rPr lang="en-US" smtClean="0"/>
              <a:t>‹#›</a:t>
            </a:fld>
            <a:endParaRPr lang="en-US"/>
          </a:p>
        </p:txBody>
      </p:sp>
    </p:spTree>
    <p:extLst>
      <p:ext uri="{BB962C8B-B14F-4D97-AF65-F5344CB8AC3E}">
        <p14:creationId xmlns:p14="http://schemas.microsoft.com/office/powerpoint/2010/main" val="33599532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5664E9-0CA5-48D2-ACC0-8A2573B395AB}" type="datetimeFigureOut">
              <a:rPr lang="en-US" smtClean="0"/>
              <a:t>4/5/2017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EA391F-21E8-4F5A-B7F9-B4E4DB29FD7C}" type="slidenum">
              <a:rPr lang="en-US" smtClean="0"/>
              <a:t>‹#›</a:t>
            </a:fld>
            <a:endParaRPr lang="en-US"/>
          </a:p>
        </p:txBody>
      </p:sp>
    </p:spTree>
    <p:extLst>
      <p:ext uri="{BB962C8B-B14F-4D97-AF65-F5344CB8AC3E}">
        <p14:creationId xmlns:p14="http://schemas.microsoft.com/office/powerpoint/2010/main" val="78113378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5664E9-0CA5-48D2-ACC0-8A2573B395AB}" type="datetimeFigureOut">
              <a:rPr lang="en-US" smtClean="0"/>
              <a:t>4/5/2017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EA391F-21E8-4F5A-B7F9-B4E4DB29FD7C}" type="slidenum">
              <a:rPr lang="en-US" smtClean="0"/>
              <a:t>‹#›</a:t>
            </a:fld>
            <a:endParaRPr lang="en-US"/>
          </a:p>
        </p:txBody>
      </p:sp>
    </p:spTree>
    <p:extLst>
      <p:ext uri="{BB962C8B-B14F-4D97-AF65-F5344CB8AC3E}">
        <p14:creationId xmlns:p14="http://schemas.microsoft.com/office/powerpoint/2010/main" val="1368302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8E8083-BC02-492F-A9D8-6DE157653947}" type="datetimeFigureOut">
              <a:rPr lang="en-US" smtClean="0"/>
              <a:t>4/5/2017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8D5A28-88E1-4667-8352-0B467F66B998}" type="slidenum">
              <a:rPr lang="en-US" smtClean="0"/>
              <a:t>‹#›</a:t>
            </a:fld>
            <a:endParaRPr lang="en-US"/>
          </a:p>
        </p:txBody>
      </p:sp>
    </p:spTree>
    <p:extLst>
      <p:ext uri="{BB962C8B-B14F-4D97-AF65-F5344CB8AC3E}">
        <p14:creationId xmlns:p14="http://schemas.microsoft.com/office/powerpoint/2010/main" val="981729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5664E9-0CA5-48D2-ACC0-8A2573B395AB}" type="datetimeFigureOut">
              <a:rPr lang="en-US" smtClean="0"/>
              <a:t>4/5/2017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EA391F-21E8-4F5A-B7F9-B4E4DB29FD7C}" type="slidenum">
              <a:rPr lang="en-US" smtClean="0"/>
              <a:t>‹#›</a:t>
            </a:fld>
            <a:endParaRPr lang="en-US"/>
          </a:p>
        </p:txBody>
      </p:sp>
    </p:spTree>
    <p:extLst>
      <p:ext uri="{BB962C8B-B14F-4D97-AF65-F5344CB8AC3E}">
        <p14:creationId xmlns:p14="http://schemas.microsoft.com/office/powerpoint/2010/main" val="41428381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5664E9-0CA5-48D2-ACC0-8A2573B395AB}" type="datetimeFigureOut">
              <a:rPr lang="en-US" smtClean="0"/>
              <a:t>4/5/2017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EA391F-21E8-4F5A-B7F9-B4E4DB29FD7C}" type="slidenum">
              <a:rPr lang="en-US" smtClean="0"/>
              <a:t>‹#›</a:t>
            </a:fld>
            <a:endParaRPr lang="en-US"/>
          </a:p>
        </p:txBody>
      </p:sp>
    </p:spTree>
    <p:extLst>
      <p:ext uri="{BB962C8B-B14F-4D97-AF65-F5344CB8AC3E}">
        <p14:creationId xmlns:p14="http://schemas.microsoft.com/office/powerpoint/2010/main" val="34121789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5664E9-0CA5-48D2-ACC0-8A2573B395AB}" type="datetimeFigureOut">
              <a:rPr lang="en-US" smtClean="0"/>
              <a:t>4/5/2017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EA391F-21E8-4F5A-B7F9-B4E4DB29FD7C}" type="slidenum">
              <a:rPr lang="en-US" smtClean="0"/>
              <a:t>‹#›</a:t>
            </a:fld>
            <a:endParaRPr lang="en-US"/>
          </a:p>
        </p:txBody>
      </p:sp>
    </p:spTree>
    <p:extLst>
      <p:ext uri="{BB962C8B-B14F-4D97-AF65-F5344CB8AC3E}">
        <p14:creationId xmlns:p14="http://schemas.microsoft.com/office/powerpoint/2010/main" val="177105803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smtClean="0"/>
              <a:t>4/5/2017</a:t>
            </a:fld>
            <a:endParaRPr lang="en-US" dirty="0"/>
          </a:p>
        </p:txBody>
      </p:sp>
      <p:sp>
        <p:nvSpPr>
          <p:cNvPr id="8" name="Text Placeholder 7"/>
          <p:cNvSpPr>
            <a:spLocks noGrp="1"/>
          </p:cNvSpPr>
          <p:nvPr>
            <p:ph type="body" sz="quarter" idx="13"/>
          </p:nvPr>
        </p:nvSpPr>
        <p:spPr>
          <a:xfrm>
            <a:off x="9637713" y="6554788"/>
            <a:ext cx="914400" cy="9144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275431067"/>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508000" y="1411552"/>
            <a:ext cx="11176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315202589"/>
      </p:ext>
    </p:extLst>
  </p:cSld>
  <p:clrMapOvr>
    <a:masterClrMapping/>
  </p:clrMapOvr>
  <p:transition spd="med">
    <p:cover dir="ru"/>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05664E9-0CA5-48D2-ACC0-8A2573B395AB}" type="datetimeFigureOut">
              <a:rPr lang="en-US" smtClean="0"/>
              <a:t>4/5/2017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EA391F-21E8-4F5A-B7F9-B4E4DB29FD7C}"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718814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05664E9-0CA5-48D2-ACC0-8A2573B395AB}" type="datetimeFigureOut">
              <a:rPr lang="en-US" smtClean="0"/>
              <a:t>4/5/2017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EA391F-21E8-4F5A-B7F9-B4E4DB29FD7C}" type="slidenum">
              <a:rPr lang="en-US" smtClean="0"/>
              <a:t>‹#›</a:t>
            </a:fld>
            <a:endParaRPr lang="en-US"/>
          </a:p>
        </p:txBody>
      </p:sp>
    </p:spTree>
    <p:extLst>
      <p:ext uri="{BB962C8B-B14F-4D97-AF65-F5344CB8AC3E}">
        <p14:creationId xmlns:p14="http://schemas.microsoft.com/office/powerpoint/2010/main" val="202416442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5664E9-0CA5-48D2-ACC0-8A2573B395AB}" type="datetimeFigureOut">
              <a:rPr lang="en-US" smtClean="0"/>
              <a:t>4/5/2017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EA391F-21E8-4F5A-B7F9-B4E4DB29FD7C}"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6336960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05664E9-0CA5-48D2-ACC0-8A2573B395AB}" type="datetimeFigureOut">
              <a:rPr lang="en-US" smtClean="0"/>
              <a:t>4/5/2017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EA391F-21E8-4F5A-B7F9-B4E4DB29FD7C}" type="slidenum">
              <a:rPr lang="en-US" smtClean="0"/>
              <a:t>‹#›</a:t>
            </a:fld>
            <a:endParaRPr lang="en-US"/>
          </a:p>
        </p:txBody>
      </p:sp>
    </p:spTree>
    <p:extLst>
      <p:ext uri="{BB962C8B-B14F-4D97-AF65-F5344CB8AC3E}">
        <p14:creationId xmlns:p14="http://schemas.microsoft.com/office/powerpoint/2010/main" val="178758181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05664E9-0CA5-48D2-ACC0-8A2573B395AB}" type="datetimeFigureOut">
              <a:rPr lang="en-US" smtClean="0"/>
              <a:t>4/5/2017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EA391F-21E8-4F5A-B7F9-B4E4DB29FD7C}" type="slidenum">
              <a:rPr lang="en-US" smtClean="0"/>
              <a:t>‹#›</a:t>
            </a:fld>
            <a:endParaRPr lang="en-US"/>
          </a:p>
        </p:txBody>
      </p:sp>
    </p:spTree>
    <p:extLst>
      <p:ext uri="{BB962C8B-B14F-4D97-AF65-F5344CB8AC3E}">
        <p14:creationId xmlns:p14="http://schemas.microsoft.com/office/powerpoint/2010/main" val="862635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98E8083-BC02-492F-A9D8-6DE157653947}" type="datetimeFigureOut">
              <a:rPr lang="en-US" smtClean="0"/>
              <a:t>4/5/2017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8D5A28-88E1-4667-8352-0B467F66B998}" type="slidenum">
              <a:rPr lang="en-US" smtClean="0"/>
              <a:t>‹#›</a:t>
            </a:fld>
            <a:endParaRPr lang="en-US"/>
          </a:p>
        </p:txBody>
      </p:sp>
    </p:spTree>
    <p:extLst>
      <p:ext uri="{BB962C8B-B14F-4D97-AF65-F5344CB8AC3E}">
        <p14:creationId xmlns:p14="http://schemas.microsoft.com/office/powerpoint/2010/main" val="110103417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05664E9-0CA5-48D2-ACC0-8A2573B395AB}" type="datetimeFigureOut">
              <a:rPr lang="en-US" smtClean="0"/>
              <a:t>4/5/2017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EA391F-21E8-4F5A-B7F9-B4E4DB29FD7C}" type="slidenum">
              <a:rPr lang="en-US" smtClean="0"/>
              <a:t>‹#›</a:t>
            </a:fld>
            <a:endParaRPr lang="en-US"/>
          </a:p>
        </p:txBody>
      </p:sp>
    </p:spTree>
    <p:extLst>
      <p:ext uri="{BB962C8B-B14F-4D97-AF65-F5344CB8AC3E}">
        <p14:creationId xmlns:p14="http://schemas.microsoft.com/office/powerpoint/2010/main" val="180311840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05664E9-0CA5-48D2-ACC0-8A2573B395AB}" type="datetimeFigureOut">
              <a:rPr lang="en-US" smtClean="0"/>
              <a:t>4/5/2017</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1AEA391F-21E8-4F5A-B7F9-B4E4DB29FD7C}" type="slidenum">
              <a:rPr lang="en-US" smtClean="0"/>
              <a:t>‹#›</a:t>
            </a:fld>
            <a:endParaRPr lang="en-US"/>
          </a:p>
        </p:txBody>
      </p:sp>
    </p:spTree>
    <p:extLst>
      <p:ext uri="{BB962C8B-B14F-4D97-AF65-F5344CB8AC3E}">
        <p14:creationId xmlns:p14="http://schemas.microsoft.com/office/powerpoint/2010/main" val="146532414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C05664E9-0CA5-48D2-ACC0-8A2573B395AB}" type="datetimeFigureOut">
              <a:rPr lang="en-US" smtClean="0"/>
              <a:t>4/5/2017</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AEA391F-21E8-4F5A-B7F9-B4E4DB29FD7C}" type="slidenum">
              <a:rPr lang="en-US" smtClean="0"/>
              <a:t>‹#›</a:t>
            </a:fld>
            <a:endParaRPr lang="en-US"/>
          </a:p>
        </p:txBody>
      </p:sp>
    </p:spTree>
    <p:extLst>
      <p:ext uri="{BB962C8B-B14F-4D97-AF65-F5344CB8AC3E}">
        <p14:creationId xmlns:p14="http://schemas.microsoft.com/office/powerpoint/2010/main" val="128029455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5664E9-0CA5-48D2-ACC0-8A2573B395AB}" type="datetimeFigureOut">
              <a:rPr lang="en-US" smtClean="0"/>
              <a:t>4/5/2017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EA391F-21E8-4F5A-B7F9-B4E4DB29FD7C}" type="slidenum">
              <a:rPr lang="en-US" smtClean="0"/>
              <a:t>‹#›</a:t>
            </a:fld>
            <a:endParaRPr lang="en-US"/>
          </a:p>
        </p:txBody>
      </p:sp>
    </p:spTree>
    <p:extLst>
      <p:ext uri="{BB962C8B-B14F-4D97-AF65-F5344CB8AC3E}">
        <p14:creationId xmlns:p14="http://schemas.microsoft.com/office/powerpoint/2010/main" val="359727526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05664E9-0CA5-48D2-ACC0-8A2573B395AB}" type="datetimeFigureOut">
              <a:rPr lang="en-US" smtClean="0"/>
              <a:t>4/5/2017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EA391F-21E8-4F5A-B7F9-B4E4DB29FD7C}" type="slidenum">
              <a:rPr lang="en-US" smtClean="0"/>
              <a:t>‹#›</a:t>
            </a:fld>
            <a:endParaRPr lang="en-US"/>
          </a:p>
        </p:txBody>
      </p:sp>
    </p:spTree>
    <p:extLst>
      <p:ext uri="{BB962C8B-B14F-4D97-AF65-F5344CB8AC3E}">
        <p14:creationId xmlns:p14="http://schemas.microsoft.com/office/powerpoint/2010/main" val="395019705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05664E9-0CA5-48D2-ACC0-8A2573B395AB}" type="datetimeFigureOut">
              <a:rPr lang="en-US" smtClean="0"/>
              <a:t>4/5/2017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EA391F-21E8-4F5A-B7F9-B4E4DB29FD7C}" type="slidenum">
              <a:rPr lang="en-US" smtClean="0"/>
              <a:t>‹#›</a:t>
            </a:fld>
            <a:endParaRPr lang="en-US"/>
          </a:p>
        </p:txBody>
      </p:sp>
    </p:spTree>
    <p:extLst>
      <p:ext uri="{BB962C8B-B14F-4D97-AF65-F5344CB8AC3E}">
        <p14:creationId xmlns:p14="http://schemas.microsoft.com/office/powerpoint/2010/main" val="314960660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smtClean="0"/>
              <a:t>4/5/2017</a:t>
            </a:fld>
            <a:endParaRPr lang="en-US" dirty="0"/>
          </a:p>
        </p:txBody>
      </p:sp>
      <p:sp>
        <p:nvSpPr>
          <p:cNvPr id="8" name="Text Placeholder 7"/>
          <p:cNvSpPr>
            <a:spLocks noGrp="1"/>
          </p:cNvSpPr>
          <p:nvPr>
            <p:ph type="body" sz="quarter" idx="13"/>
          </p:nvPr>
        </p:nvSpPr>
        <p:spPr>
          <a:xfrm>
            <a:off x="9637713" y="6554788"/>
            <a:ext cx="914400" cy="9144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712234519"/>
      </p:ext>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508000" y="1411552"/>
            <a:ext cx="11176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953405444"/>
      </p:ext>
    </p:extLst>
  </p:cSld>
  <p:clrMapOvr>
    <a:masterClrMapping/>
  </p:clrMapOvr>
  <p:transition spd="med">
    <p:cover dir="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98E8083-BC02-492F-A9D8-6DE157653947}" type="datetimeFigureOut">
              <a:rPr lang="en-US" smtClean="0"/>
              <a:t>4/5/2017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8D5A28-88E1-4667-8352-0B467F66B998}" type="slidenum">
              <a:rPr lang="en-US" smtClean="0"/>
              <a:t>‹#›</a:t>
            </a:fld>
            <a:endParaRPr lang="en-US"/>
          </a:p>
        </p:txBody>
      </p:sp>
    </p:spTree>
    <p:extLst>
      <p:ext uri="{BB962C8B-B14F-4D97-AF65-F5344CB8AC3E}">
        <p14:creationId xmlns:p14="http://schemas.microsoft.com/office/powerpoint/2010/main" val="590726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98E8083-BC02-492F-A9D8-6DE157653947}" type="datetimeFigureOut">
              <a:rPr lang="en-US" smtClean="0"/>
              <a:t>4/5/2017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08D5A28-88E1-4667-8352-0B467F66B998}" type="slidenum">
              <a:rPr lang="en-US" smtClean="0"/>
              <a:t>‹#›</a:t>
            </a:fld>
            <a:endParaRPr lang="en-US"/>
          </a:p>
        </p:txBody>
      </p:sp>
    </p:spTree>
    <p:extLst>
      <p:ext uri="{BB962C8B-B14F-4D97-AF65-F5344CB8AC3E}">
        <p14:creationId xmlns:p14="http://schemas.microsoft.com/office/powerpoint/2010/main" val="2898780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98E8083-BC02-492F-A9D8-6DE157653947}" type="datetimeFigureOut">
              <a:rPr lang="en-US" smtClean="0"/>
              <a:t>4/5/2017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08D5A28-88E1-4667-8352-0B467F66B998}" type="slidenum">
              <a:rPr lang="en-US" smtClean="0"/>
              <a:t>‹#›</a:t>
            </a:fld>
            <a:endParaRPr lang="en-US"/>
          </a:p>
        </p:txBody>
      </p:sp>
    </p:spTree>
    <p:extLst>
      <p:ext uri="{BB962C8B-B14F-4D97-AF65-F5344CB8AC3E}">
        <p14:creationId xmlns:p14="http://schemas.microsoft.com/office/powerpoint/2010/main" val="3965032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8E8083-BC02-492F-A9D8-6DE157653947}" type="datetimeFigureOut">
              <a:rPr lang="en-US" smtClean="0"/>
              <a:t>4/5/2017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08D5A28-88E1-4667-8352-0B467F66B998}" type="slidenum">
              <a:rPr lang="en-US" smtClean="0"/>
              <a:t>‹#›</a:t>
            </a:fld>
            <a:endParaRPr lang="en-US"/>
          </a:p>
        </p:txBody>
      </p:sp>
    </p:spTree>
    <p:extLst>
      <p:ext uri="{BB962C8B-B14F-4D97-AF65-F5344CB8AC3E}">
        <p14:creationId xmlns:p14="http://schemas.microsoft.com/office/powerpoint/2010/main" val="8573909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8E8083-BC02-492F-A9D8-6DE157653947}" type="datetimeFigureOut">
              <a:rPr lang="en-US" smtClean="0"/>
              <a:t>4/5/2017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8D5A28-88E1-4667-8352-0B467F66B998}" type="slidenum">
              <a:rPr lang="en-US" smtClean="0"/>
              <a:t>‹#›</a:t>
            </a:fld>
            <a:endParaRPr lang="en-US"/>
          </a:p>
        </p:txBody>
      </p:sp>
    </p:spTree>
    <p:extLst>
      <p:ext uri="{BB962C8B-B14F-4D97-AF65-F5344CB8AC3E}">
        <p14:creationId xmlns:p14="http://schemas.microsoft.com/office/powerpoint/2010/main" val="6878258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8E8083-BC02-492F-A9D8-6DE157653947}" type="datetimeFigureOut">
              <a:rPr lang="en-US" smtClean="0"/>
              <a:t>4/5/2017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8D5A28-88E1-4667-8352-0B467F66B998}" type="slidenum">
              <a:rPr lang="en-US" smtClean="0"/>
              <a:t>‹#›</a:t>
            </a:fld>
            <a:endParaRPr lang="en-US"/>
          </a:p>
        </p:txBody>
      </p:sp>
    </p:spTree>
    <p:extLst>
      <p:ext uri="{BB962C8B-B14F-4D97-AF65-F5344CB8AC3E}">
        <p14:creationId xmlns:p14="http://schemas.microsoft.com/office/powerpoint/2010/main" val="3901318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8E8083-BC02-492F-A9D8-6DE157653947}" type="datetimeFigureOut">
              <a:rPr lang="en-US" smtClean="0"/>
              <a:t>4/5/2017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8D5A28-88E1-4667-8352-0B467F66B998}" type="slidenum">
              <a:rPr lang="en-US" smtClean="0"/>
              <a:t>‹#›</a:t>
            </a:fld>
            <a:endParaRPr lang="en-US"/>
          </a:p>
        </p:txBody>
      </p:sp>
      <p:pic>
        <p:nvPicPr>
          <p:cNvPr id="7" name="Picture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9185564" y="5497116"/>
            <a:ext cx="1577685" cy="1056083"/>
          </a:xfrm>
          <a:prstGeom prst="rect">
            <a:avLst/>
          </a:prstGeom>
        </p:spPr>
      </p:pic>
    </p:spTree>
    <p:extLst>
      <p:ext uri="{BB962C8B-B14F-4D97-AF65-F5344CB8AC3E}">
        <p14:creationId xmlns:p14="http://schemas.microsoft.com/office/powerpoint/2010/main" val="3148443848"/>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5664E9-0CA5-48D2-ACC0-8A2573B395AB}" type="datetimeFigureOut">
              <a:rPr lang="en-US" smtClean="0"/>
              <a:t>4/5/2017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EA391F-21E8-4F5A-B7F9-B4E4DB29FD7C}" type="slidenum">
              <a:rPr lang="en-US" smtClean="0"/>
              <a:t>‹#›</a:t>
            </a:fld>
            <a:endParaRPr lang="en-US"/>
          </a:p>
        </p:txBody>
      </p:sp>
    </p:spTree>
    <p:extLst>
      <p:ext uri="{BB962C8B-B14F-4D97-AF65-F5344CB8AC3E}">
        <p14:creationId xmlns:p14="http://schemas.microsoft.com/office/powerpoint/2010/main" val="3359479642"/>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800" r:id="rId12"/>
    <p:sldLayoutId id="2147483801" r:id="rId13"/>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98E8083-BC02-492F-A9D8-6DE157653947}" type="datetimeFigureOut">
              <a:rPr lang="en-US" smtClean="0"/>
              <a:t>4/5/2017</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A08D5A28-88E1-4667-8352-0B467F66B998}"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4852548"/>
      </p:ext>
    </p:extLst>
  </p:cSld>
  <p:clrMap bg1="lt1" tx1="dk1" bg2="lt2" tx2="dk2" accent1="accent1" accent2="accent2" accent3="accent3" accent4="accent4" accent5="accent5" accent6="accent6" hlink="hlink" folHlink="folHlink"/>
  <p:sldLayoutIdLst>
    <p:sldLayoutId id="2147483803" r:id="rId1"/>
    <p:sldLayoutId id="2147483804" r:id="rId2"/>
    <p:sldLayoutId id="2147483805" r:id="rId3"/>
    <p:sldLayoutId id="2147483806" r:id="rId4"/>
    <p:sldLayoutId id="2147483807" r:id="rId5"/>
    <p:sldLayoutId id="2147483808" r:id="rId6"/>
    <p:sldLayoutId id="2147483809" r:id="rId7"/>
    <p:sldLayoutId id="2147483810" r:id="rId8"/>
    <p:sldLayoutId id="2147483811" r:id="rId9"/>
    <p:sldLayoutId id="2147483812" r:id="rId10"/>
    <p:sldLayoutId id="2147483813" r:id="rId11"/>
    <p:sldLayoutId id="2147483814" r:id="rId12"/>
    <p:sldLayoutId id="2147483815" r:id="rId13"/>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6.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7.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6.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6.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6.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6.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2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1040" y="1839336"/>
            <a:ext cx="9144000" cy="2387600"/>
          </a:xfrm>
        </p:spPr>
        <p:txBody>
          <a:bodyPr>
            <a:normAutofit/>
          </a:bodyPr>
          <a:lstStyle/>
          <a:p>
            <a:r>
              <a:rPr lang="en-US" sz="4400" b="1" smtClean="0"/>
              <a:t>INPUT OF NIGERIAN COMMUNICATIONS COMMISSION  TO THE PRESENTATION  BY FEDERAL MINISTRY OF COMMUNICATION TECHNOLOGY </a:t>
            </a:r>
            <a:endParaRPr lang="en-US" sz="4400" b="1" dirty="0"/>
          </a:p>
        </p:txBody>
      </p:sp>
      <p:sp>
        <p:nvSpPr>
          <p:cNvPr id="3" name="Subtitle 2"/>
          <p:cNvSpPr>
            <a:spLocks noGrp="1"/>
          </p:cNvSpPr>
          <p:nvPr>
            <p:ph type="subTitle" idx="1"/>
          </p:nvPr>
        </p:nvSpPr>
        <p:spPr>
          <a:xfrm>
            <a:off x="5134840" y="5214156"/>
            <a:ext cx="2376401" cy="497380"/>
          </a:xfrm>
        </p:spPr>
        <p:txBody>
          <a:bodyPr/>
          <a:lstStyle/>
          <a:p>
            <a:r>
              <a:rPr lang="en-US" smtClean="0"/>
              <a:t>AUGUST 2015</a:t>
            </a:r>
            <a:endParaRPr lang="en-US"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08418" y="436743"/>
            <a:ext cx="1577685" cy="1056083"/>
          </a:xfrm>
          <a:prstGeom prst="rect">
            <a:avLst/>
          </a:prstGeom>
        </p:spPr>
      </p:pic>
    </p:spTree>
    <p:extLst>
      <p:ext uri="{BB962C8B-B14F-4D97-AF65-F5344CB8AC3E}">
        <p14:creationId xmlns:p14="http://schemas.microsoft.com/office/powerpoint/2010/main" val="15856967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1447800" y="1885950"/>
            <a:ext cx="9649691" cy="3662795"/>
          </a:xfrm>
        </p:spPr>
        <p:txBody>
          <a:bodyPr>
            <a:noAutofit/>
          </a:bodyPr>
          <a:lstStyle/>
          <a:p>
            <a:endParaRPr lang="en-GB" dirty="0">
              <a:latin typeface="Garamond" pitchFamily="18" charset="0"/>
            </a:endParaRPr>
          </a:p>
          <a:p>
            <a:pPr algn="just">
              <a:buClr>
                <a:srgbClr val="3333CC"/>
              </a:buClr>
            </a:pPr>
            <a:r>
              <a:rPr lang="en-GB" sz="2800" dirty="0">
                <a:latin typeface="Tahoma" panose="020B0604030504040204" pitchFamily="34" charset="0"/>
                <a:ea typeface="Tahoma" panose="020B0604030504040204" pitchFamily="34" charset="0"/>
                <a:cs typeface="Tahoma" panose="020B0604030504040204" pitchFamily="34" charset="0"/>
              </a:rPr>
              <a:t>Nigerian Communications Commission (NCC) was established by Decree no. 75  of November </a:t>
            </a:r>
            <a:r>
              <a:rPr lang="en-GB" sz="2800" dirty="0" smtClean="0">
                <a:latin typeface="Tahoma" panose="020B0604030504040204" pitchFamily="34" charset="0"/>
                <a:ea typeface="Tahoma" panose="020B0604030504040204" pitchFamily="34" charset="0"/>
                <a:cs typeface="Tahoma" panose="020B0604030504040204" pitchFamily="34" charset="0"/>
              </a:rPr>
              <a:t>1992 and enactment of Nigerian </a:t>
            </a:r>
            <a:r>
              <a:rPr lang="en-GB" sz="2800" dirty="0">
                <a:latin typeface="Tahoma" panose="020B0604030504040204" pitchFamily="34" charset="0"/>
                <a:ea typeface="Tahoma" panose="020B0604030504040204" pitchFamily="34" charset="0"/>
                <a:cs typeface="Tahoma" panose="020B0604030504040204" pitchFamily="34" charset="0"/>
              </a:rPr>
              <a:t>Communications Act </a:t>
            </a:r>
            <a:r>
              <a:rPr lang="en-GB" sz="2800" dirty="0" smtClean="0">
                <a:latin typeface="Tahoma" panose="020B0604030504040204" pitchFamily="34" charset="0"/>
                <a:ea typeface="Tahoma" panose="020B0604030504040204" pitchFamily="34" charset="0"/>
                <a:cs typeface="Tahoma" panose="020B0604030504040204" pitchFamily="34" charset="0"/>
              </a:rPr>
              <a:t>2003.</a:t>
            </a:r>
            <a:endParaRPr lang="en-GB" sz="2800" dirty="0">
              <a:latin typeface="Tahoma" panose="020B0604030504040204" pitchFamily="34" charset="0"/>
              <a:ea typeface="Tahoma" panose="020B0604030504040204" pitchFamily="34" charset="0"/>
              <a:cs typeface="Tahoma" panose="020B0604030504040204" pitchFamily="34" charset="0"/>
            </a:endParaRPr>
          </a:p>
          <a:p>
            <a:pPr algn="just">
              <a:buClr>
                <a:schemeClr val="folHlink"/>
              </a:buClr>
            </a:pPr>
            <a:endParaRPr lang="en-US" sz="2800" dirty="0" smtClean="0">
              <a:latin typeface="Tahoma" panose="020B0604030504040204" pitchFamily="34" charset="0"/>
              <a:ea typeface="Tahoma" panose="020B0604030504040204" pitchFamily="34" charset="0"/>
              <a:cs typeface="Tahoma" panose="020B0604030504040204" pitchFamily="34" charset="0"/>
            </a:endParaRPr>
          </a:p>
          <a:p>
            <a:endParaRPr lang="en-GB" sz="2400" dirty="0">
              <a:latin typeface="Century Schoolbook" pitchFamily="18" charset="0"/>
            </a:endParaRPr>
          </a:p>
          <a:p>
            <a:pPr>
              <a:buNone/>
            </a:pPr>
            <a:endParaRPr lang="en-GB" sz="2400" dirty="0">
              <a:latin typeface="Century Schoolbook" pitchFamily="18" charset="0"/>
            </a:endParaRPr>
          </a:p>
          <a:p>
            <a:pPr>
              <a:buClr>
                <a:schemeClr val="folHlink"/>
              </a:buClr>
            </a:pPr>
            <a:endParaRPr lang="en-US" sz="2100" dirty="0">
              <a:latin typeface="Century Schoolbook" pitchFamily="18" charset="0"/>
            </a:endParaRPr>
          </a:p>
          <a:p>
            <a:pPr>
              <a:buClr>
                <a:schemeClr val="folHlink"/>
              </a:buClr>
            </a:pPr>
            <a:endParaRPr lang="en-US" sz="2100" dirty="0">
              <a:latin typeface="Century Schoolbook" pitchFamily="18" charset="0"/>
            </a:endParaRPr>
          </a:p>
        </p:txBody>
      </p:sp>
      <p:sp>
        <p:nvSpPr>
          <p:cNvPr id="9" name="Title 1"/>
          <p:cNvSpPr txBox="1">
            <a:spLocks/>
          </p:cNvSpPr>
          <p:nvPr/>
        </p:nvSpPr>
        <p:spPr>
          <a:xfrm>
            <a:off x="1447800" y="581026"/>
            <a:ext cx="7772400" cy="1163395"/>
          </a:xfrm>
          <a:prstGeom prst="rect">
            <a:avLst/>
          </a:prstGeom>
        </p:spPr>
        <p:txBody>
          <a:bodyPr vert="horz" wrap="square" lIns="0" tIns="0" rIns="0" bIns="0" rtlCol="0" anchor="ctr" anchorCtr="0">
            <a:normAutofit/>
            <a:scene3d>
              <a:camera prst="orthographicFront"/>
              <a:lightRig rig="soft" dir="t">
                <a:rot lat="0" lon="0" rev="15600000"/>
              </a:lightRig>
            </a:scene3d>
            <a:sp3d extrusionH="57150" prstMaterial="softEdge">
              <a:bevelT w="25400" h="38100"/>
            </a:sp3d>
          </a:bodyPr>
          <a:lstStyle/>
          <a:p>
            <a:pPr defTabSz="914363">
              <a:lnSpc>
                <a:spcPct val="90000"/>
              </a:lnSpc>
              <a:spcBef>
                <a:spcPct val="0"/>
              </a:spcBef>
              <a:defRPr/>
            </a:pPr>
            <a:r>
              <a:rPr lang="en-US" sz="4000" b="1" dirty="0" smtClean="0">
                <a:ln/>
                <a:latin typeface="Century Schoolbook" pitchFamily="18" charset="0"/>
                <a:cs typeface="Arial" charset="0"/>
              </a:rPr>
              <a:t>ESTABLISHMENT OF NCC</a:t>
            </a:r>
            <a:endParaRPr lang="en-US" sz="3600" b="1" dirty="0">
              <a:ln/>
              <a:latin typeface="Garamond" pitchFamily="18" charset="0"/>
              <a:cs typeface="Arial" charset="0"/>
            </a:endParaRPr>
          </a:p>
        </p:txBody>
      </p:sp>
      <p:sp>
        <p:nvSpPr>
          <p:cNvPr id="4" name="TextBox 3"/>
          <p:cNvSpPr txBox="1"/>
          <p:nvPr/>
        </p:nvSpPr>
        <p:spPr>
          <a:xfrm>
            <a:off x="6248400" y="6400801"/>
            <a:ext cx="457200" cy="307777"/>
          </a:xfrm>
          <a:prstGeom prst="rect">
            <a:avLst/>
          </a:prstGeom>
          <a:noFill/>
        </p:spPr>
        <p:txBody>
          <a:bodyPr wrap="square" rtlCol="0">
            <a:spAutoFit/>
          </a:bodyPr>
          <a:lstStyle/>
          <a:p>
            <a:r>
              <a:rPr lang="en-US" sz="1400" dirty="0"/>
              <a:t>7</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94818" y="5131959"/>
            <a:ext cx="1577685" cy="1056083"/>
          </a:xfrm>
          <a:prstGeom prst="rect">
            <a:avLst/>
          </a:prstGeom>
        </p:spPr>
      </p:pic>
    </p:spTree>
    <p:extLst>
      <p:ext uri="{BB962C8B-B14F-4D97-AF65-F5344CB8AC3E}">
        <p14:creationId xmlns:p14="http://schemas.microsoft.com/office/powerpoint/2010/main" val="3334059529"/>
      </p:ext>
    </p:extLst>
  </p:cSld>
  <p:clrMapOvr>
    <a:masterClrMapping/>
  </p:clrMapOvr>
  <p:transition spd="med">
    <p:cover dir="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9979" y="884671"/>
            <a:ext cx="6127175" cy="746701"/>
          </a:xfrm>
        </p:spPr>
        <p:txBody>
          <a:bodyPr>
            <a:normAutofit/>
          </a:bodyPr>
          <a:lstStyle/>
          <a:p>
            <a:r>
              <a:rPr lang="en-US" b="1" dirty="0" smtClean="0">
                <a:latin typeface="Century Schoolbook" panose="02040604050505020304" pitchFamily="18" charset="0"/>
              </a:rPr>
              <a:t>NCC STRUCTURE</a:t>
            </a:r>
            <a:endParaRPr lang="en-US" b="1" dirty="0">
              <a:latin typeface="Century Schoolbook" panose="02040604050505020304" pitchFamily="18" charset="0"/>
            </a:endParaRPr>
          </a:p>
        </p:txBody>
      </p:sp>
      <p:sp>
        <p:nvSpPr>
          <p:cNvPr id="3" name="Content Placeholder 2"/>
          <p:cNvSpPr>
            <a:spLocks noGrp="1"/>
          </p:cNvSpPr>
          <p:nvPr>
            <p:ph idx="1"/>
          </p:nvPr>
        </p:nvSpPr>
        <p:spPr>
          <a:xfrm>
            <a:off x="703117" y="1814559"/>
            <a:ext cx="5500258" cy="4523896"/>
          </a:xfrm>
          <a:blipFill>
            <a:blip r:embed="rId2"/>
            <a:tile tx="0" ty="0" sx="100000" sy="100000" flip="none" algn="tl"/>
          </a:blipFill>
          <a:ln>
            <a:solidFill>
              <a:srgbClr val="FF0000"/>
            </a:solidFill>
          </a:ln>
        </p:spPr>
        <p:txBody>
          <a:bodyPr>
            <a:noAutofit/>
          </a:bodyPr>
          <a:lstStyle/>
          <a:p>
            <a:pPr marL="0" lvl="0" indent="0" algn="just">
              <a:buNone/>
            </a:pPr>
            <a:r>
              <a:rPr lang="en-US" dirty="0" smtClean="0">
                <a:latin typeface="Tahoma" panose="020B0604030504040204" pitchFamily="34" charset="0"/>
                <a:ea typeface="Tahoma" panose="020B0604030504040204" pitchFamily="34" charset="0"/>
                <a:cs typeface="Tahoma" panose="020B0604030504040204" pitchFamily="34" charset="0"/>
              </a:rPr>
              <a:t>The </a:t>
            </a:r>
            <a:r>
              <a:rPr lang="en-US" dirty="0">
                <a:latin typeface="Tahoma" panose="020B0604030504040204" pitchFamily="34" charset="0"/>
                <a:ea typeface="Tahoma" panose="020B0604030504040204" pitchFamily="34" charset="0"/>
                <a:cs typeface="Tahoma" panose="020B0604030504040204" pitchFamily="34" charset="0"/>
              </a:rPr>
              <a:t>Nigerian Communications </a:t>
            </a:r>
            <a:r>
              <a:rPr lang="en-US" dirty="0" smtClean="0">
                <a:latin typeface="Tahoma" panose="020B0604030504040204" pitchFamily="34" charset="0"/>
                <a:ea typeface="Tahoma" panose="020B0604030504040204" pitchFamily="34" charset="0"/>
                <a:cs typeface="Tahoma" panose="020B0604030504040204" pitchFamily="34" charset="0"/>
              </a:rPr>
              <a:t>Commission is made up of nineteen </a:t>
            </a:r>
            <a:r>
              <a:rPr lang="en-US" dirty="0">
                <a:latin typeface="Tahoma" panose="020B0604030504040204" pitchFamily="34" charset="0"/>
                <a:ea typeface="Tahoma" panose="020B0604030504040204" pitchFamily="34" charset="0"/>
                <a:cs typeface="Tahoma" panose="020B0604030504040204" pitchFamily="34" charset="0"/>
              </a:rPr>
              <a:t>(</a:t>
            </a:r>
            <a:r>
              <a:rPr lang="en-US" dirty="0" smtClean="0">
                <a:latin typeface="Tahoma" panose="020B0604030504040204" pitchFamily="34" charset="0"/>
                <a:ea typeface="Tahoma" panose="020B0604030504040204" pitchFamily="34" charset="0"/>
                <a:cs typeface="Tahoma" panose="020B0604030504040204" pitchFamily="34" charset="0"/>
              </a:rPr>
              <a:t>19) departments. </a:t>
            </a:r>
            <a:r>
              <a:rPr lang="en-US" dirty="0">
                <a:latin typeface="Tahoma" panose="020B0604030504040204" pitchFamily="34" charset="0"/>
                <a:ea typeface="Tahoma" panose="020B0604030504040204" pitchFamily="34" charset="0"/>
                <a:cs typeface="Tahoma" panose="020B0604030504040204" pitchFamily="34" charset="0"/>
              </a:rPr>
              <a:t> </a:t>
            </a:r>
            <a:r>
              <a:rPr lang="en-US" dirty="0" smtClean="0">
                <a:latin typeface="Tahoma" panose="020B0604030504040204" pitchFamily="34" charset="0"/>
                <a:ea typeface="Tahoma" panose="020B0604030504040204" pitchFamily="34" charset="0"/>
                <a:cs typeface="Tahoma" panose="020B0604030504040204" pitchFamily="34" charset="0"/>
              </a:rPr>
              <a:t>It also consists of:</a:t>
            </a:r>
          </a:p>
          <a:p>
            <a:pPr algn="just">
              <a:buFont typeface="Wingdings" panose="05000000000000000000" pitchFamily="2" charset="2"/>
              <a:buChar char="q"/>
            </a:pPr>
            <a:r>
              <a:rPr lang="en-US" dirty="0" smtClean="0">
                <a:latin typeface="Tahoma" panose="020B0604030504040204" pitchFamily="34" charset="0"/>
                <a:ea typeface="Tahoma" panose="020B0604030504040204" pitchFamily="34" charset="0"/>
                <a:cs typeface="Tahoma" panose="020B0604030504040204" pitchFamily="34" charset="0"/>
              </a:rPr>
              <a:t>Universal Service Provision Fund which was established to facilitate</a:t>
            </a:r>
            <a:r>
              <a:rPr lang="en-US" dirty="0" smtClean="0">
                <a:effectLst/>
                <a:latin typeface="Tahoma" panose="020B0604030504040204" pitchFamily="34" charset="0"/>
                <a:ea typeface="Tahoma" panose="020B0604030504040204" pitchFamily="34" charset="0"/>
                <a:cs typeface="Tahoma" panose="020B0604030504040204" pitchFamily="34" charset="0"/>
              </a:rPr>
              <a:t> the achievement of national policy goals for universal access and universal service to information and communication technologies (ICTs) in rural, un-served and under-served areas in Nigeria.</a:t>
            </a:r>
            <a:r>
              <a:rPr lang="en-US" dirty="0" smtClean="0">
                <a:latin typeface="Tahoma" panose="020B0604030504040204" pitchFamily="34" charset="0"/>
                <a:ea typeface="Tahoma" panose="020B0604030504040204" pitchFamily="34" charset="0"/>
                <a:cs typeface="Tahoma" panose="020B0604030504040204" pitchFamily="34" charset="0"/>
              </a:rPr>
              <a:t> </a:t>
            </a:r>
          </a:p>
          <a:p>
            <a:pPr algn="just">
              <a:buFont typeface="Wingdings" panose="05000000000000000000" pitchFamily="2" charset="2"/>
              <a:buChar char="q"/>
            </a:pPr>
            <a:r>
              <a:rPr lang="en-US" dirty="0" smtClean="0">
                <a:latin typeface="Tahoma" panose="020B0604030504040204" pitchFamily="34" charset="0"/>
                <a:ea typeface="Tahoma" panose="020B0604030504040204" pitchFamily="34" charset="0"/>
                <a:cs typeface="Tahoma" panose="020B0604030504040204" pitchFamily="34" charset="0"/>
              </a:rPr>
              <a:t> Digital Bridge Institute which is charged with the responsibility of addressing the digital information and knowledge gap</a:t>
            </a:r>
          </a:p>
          <a:p>
            <a:endParaRPr lang="en-US" sz="2400" dirty="0"/>
          </a:p>
          <a:p>
            <a:pPr marL="0" indent="0">
              <a:buNone/>
            </a:pPr>
            <a:r>
              <a:rPr lang="en-US" sz="1100" dirty="0"/>
              <a:t/>
            </a:r>
            <a:br>
              <a:rPr lang="en-US" sz="1100" dirty="0"/>
            </a:br>
            <a:endParaRPr lang="en-US" sz="1100" dirty="0"/>
          </a:p>
        </p:txBody>
      </p:sp>
      <p:sp>
        <p:nvSpPr>
          <p:cNvPr id="4" name="Content Placeholder 2"/>
          <p:cNvSpPr txBox="1">
            <a:spLocks/>
          </p:cNvSpPr>
          <p:nvPr/>
        </p:nvSpPr>
        <p:spPr>
          <a:xfrm>
            <a:off x="6470073" y="1814559"/>
            <a:ext cx="5510646" cy="4523896"/>
          </a:xfrm>
          <a:prstGeom prst="rect">
            <a:avLst/>
          </a:prstGeom>
          <a:blipFill>
            <a:blip r:embed="rId3"/>
            <a:tile tx="0" ty="0" sx="100000" sy="100000" flip="none" algn="tl"/>
          </a:blipFill>
          <a:ln>
            <a:solidFill>
              <a:srgbClr val="939393"/>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2200" dirty="0" smtClean="0"/>
              <a:t>To support efficiency in the telecommunications industry, the Commission also facilitated the establishment of</a:t>
            </a:r>
            <a:r>
              <a:rPr lang="en-US" sz="2000" dirty="0" smtClean="0"/>
              <a:t>:</a:t>
            </a:r>
          </a:p>
          <a:p>
            <a:pPr marL="0" indent="0">
              <a:buNone/>
            </a:pPr>
            <a:endParaRPr lang="en-US" sz="2000" dirty="0" smtClean="0"/>
          </a:p>
          <a:p>
            <a:pPr algn="just">
              <a:buFont typeface="Wingdings" panose="05000000000000000000" pitchFamily="2" charset="2"/>
              <a:buChar char="q"/>
            </a:pPr>
            <a:r>
              <a:rPr lang="en-US" sz="2000" dirty="0" smtClean="0"/>
              <a:t>Nigeria Internet Registration Association (NIRA) for the management of the nations country code Top Level Domain Name (</a:t>
            </a:r>
            <a:r>
              <a:rPr lang="en-US" sz="2000" dirty="0" err="1" smtClean="0"/>
              <a:t>ccTLD</a:t>
            </a:r>
            <a:r>
              <a:rPr lang="en-US" sz="2000" dirty="0" smtClean="0"/>
              <a:t>), dot </a:t>
            </a:r>
            <a:r>
              <a:rPr lang="en-US" sz="2000" dirty="0" err="1" smtClean="0"/>
              <a:t>ng</a:t>
            </a:r>
            <a:r>
              <a:rPr lang="en-US" sz="2000" dirty="0" smtClean="0"/>
              <a:t>.</a:t>
            </a:r>
          </a:p>
          <a:p>
            <a:pPr algn="just">
              <a:buFont typeface="Wingdings" panose="05000000000000000000" pitchFamily="2" charset="2"/>
              <a:buChar char="q"/>
            </a:pPr>
            <a:r>
              <a:rPr lang="en-US" sz="2000" dirty="0" smtClean="0"/>
              <a:t>Nigeria Internet Exchange Point (NIXP) for the provision of a national core infrastructure that facilitates internet operations in Nigeria </a:t>
            </a:r>
          </a:p>
          <a:p>
            <a:pPr algn="just">
              <a:buFont typeface="Wingdings" panose="05000000000000000000" pitchFamily="2" charset="2"/>
              <a:buChar char="q"/>
            </a:pPr>
            <a:r>
              <a:rPr lang="en-US" sz="2000" dirty="0" smtClean="0"/>
              <a:t>West African Telecommunications Regulatory Authority (WATRA): </a:t>
            </a:r>
            <a:r>
              <a:rPr lang="en-US" sz="2000" dirty="0"/>
              <a:t>To promote rapid and even development of telecommunications in West </a:t>
            </a:r>
            <a:r>
              <a:rPr lang="en-US" sz="2000" dirty="0" smtClean="0"/>
              <a:t>Africa</a:t>
            </a:r>
            <a:endParaRPr lang="en-US" sz="3200" dirty="0" smtClean="0"/>
          </a:p>
          <a:p>
            <a:pPr marL="0" indent="0">
              <a:buNone/>
            </a:pPr>
            <a:r>
              <a:rPr lang="en-US" sz="1200" dirty="0" smtClean="0"/>
              <a:t/>
            </a:r>
            <a:br>
              <a:rPr lang="en-US" sz="1200" dirty="0" smtClean="0"/>
            </a:br>
            <a:endParaRPr lang="en-US" sz="1200" dirty="0" smtClean="0"/>
          </a:p>
        </p:txBody>
      </p:sp>
    </p:spTree>
    <p:extLst>
      <p:ext uri="{BB962C8B-B14F-4D97-AF65-F5344CB8AC3E}">
        <p14:creationId xmlns:p14="http://schemas.microsoft.com/office/powerpoint/2010/main" val="38682291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1580" y="182694"/>
            <a:ext cx="10058400" cy="1450757"/>
          </a:xfrm>
        </p:spPr>
        <p:txBody>
          <a:bodyPr/>
          <a:lstStyle/>
          <a:p>
            <a:r>
              <a:rPr lang="en-US" b="1" dirty="0" smtClean="0">
                <a:latin typeface="Century Schoolbook" panose="02040604050505020304" pitchFamily="18" charset="0"/>
              </a:rPr>
              <a:t>KEY MILESTONES</a:t>
            </a:r>
            <a:endParaRPr lang="en-US" b="1" dirty="0">
              <a:latin typeface="Century Schoolbook" panose="02040604050505020304" pitchFamily="18" charset="0"/>
            </a:endParaRPr>
          </a:p>
        </p:txBody>
      </p:sp>
      <p:sp>
        <p:nvSpPr>
          <p:cNvPr id="4" name="Content Placeholder 2"/>
          <p:cNvSpPr>
            <a:spLocks noGrp="1"/>
          </p:cNvSpPr>
          <p:nvPr>
            <p:ph idx="1"/>
          </p:nvPr>
        </p:nvSpPr>
        <p:spPr/>
        <p:txBody>
          <a:bodyPr>
            <a:normAutofit fontScale="92500"/>
          </a:bodyPr>
          <a:lstStyle/>
          <a:p>
            <a:pPr marL="457200" indent="-457200" algn="just">
              <a:buAutoNum type="arabicPeriod"/>
            </a:pPr>
            <a:r>
              <a:rPr lang="en-US" sz="2400" dirty="0" smtClean="0">
                <a:latin typeface="Tahoma" panose="020B0604030504040204" pitchFamily="34" charset="0"/>
                <a:ea typeface="Tahoma" panose="020B0604030504040204" pitchFamily="34" charset="0"/>
                <a:cs typeface="Tahoma" panose="020B0604030504040204" pitchFamily="34" charset="0"/>
              </a:rPr>
              <a:t>As at December 2014, about 9% contribution </a:t>
            </a:r>
            <a:r>
              <a:rPr lang="en-US" sz="2400" dirty="0">
                <a:latin typeface="Tahoma" panose="020B0604030504040204" pitchFamily="34" charset="0"/>
                <a:ea typeface="Tahoma" panose="020B0604030504040204" pitchFamily="34" charset="0"/>
                <a:cs typeface="Tahoma" panose="020B0604030504040204" pitchFamily="34" charset="0"/>
              </a:rPr>
              <a:t>of telecommunications </a:t>
            </a:r>
            <a:r>
              <a:rPr lang="en-US" sz="2400" dirty="0" smtClean="0">
                <a:latin typeface="Tahoma" panose="020B0604030504040204" pitchFamily="34" charset="0"/>
                <a:ea typeface="Tahoma" panose="020B0604030504040204" pitchFamily="34" charset="0"/>
                <a:cs typeface="Tahoma" panose="020B0604030504040204" pitchFamily="34" charset="0"/>
              </a:rPr>
              <a:t>sector to </a:t>
            </a:r>
            <a:r>
              <a:rPr lang="en-US" sz="2400" dirty="0">
                <a:latin typeface="Tahoma" panose="020B0604030504040204" pitchFamily="34" charset="0"/>
                <a:ea typeface="Tahoma" panose="020B0604030504040204" pitchFamily="34" charset="0"/>
                <a:cs typeface="Tahoma" panose="020B0604030504040204" pitchFamily="34" charset="0"/>
              </a:rPr>
              <a:t>GDP </a:t>
            </a:r>
          </a:p>
          <a:p>
            <a:pPr marL="457200" indent="-457200" algn="just">
              <a:buAutoNum type="arabicPeriod"/>
            </a:pPr>
            <a:r>
              <a:rPr lang="en-US" sz="2400" dirty="0" smtClean="0">
                <a:latin typeface="Tahoma" panose="020B0604030504040204" pitchFamily="34" charset="0"/>
                <a:ea typeface="Tahoma" panose="020B0604030504040204" pitchFamily="34" charset="0"/>
                <a:cs typeface="Tahoma" panose="020B0604030504040204" pitchFamily="34" charset="0"/>
              </a:rPr>
              <a:t>Increased </a:t>
            </a:r>
            <a:r>
              <a:rPr lang="en-US" sz="2400" dirty="0">
                <a:latin typeface="Tahoma" panose="020B0604030504040204" pitchFamily="34" charset="0"/>
                <a:ea typeface="Tahoma" panose="020B0604030504040204" pitchFamily="34" charset="0"/>
                <a:cs typeface="Tahoma" panose="020B0604030504040204" pitchFamily="34" charset="0"/>
              </a:rPr>
              <a:t>investment in the telecommunications industry to about 32 billion dollars</a:t>
            </a:r>
          </a:p>
          <a:p>
            <a:pPr marL="457200" indent="-457200" algn="just">
              <a:buFont typeface="+mj-lt"/>
              <a:buAutoNum type="arabicPeriod"/>
            </a:pPr>
            <a:r>
              <a:rPr lang="en-US" sz="2400" dirty="0">
                <a:latin typeface="Tahoma" panose="020B0604030504040204" pitchFamily="34" charset="0"/>
                <a:ea typeface="Tahoma" panose="020B0604030504040204" pitchFamily="34" charset="0"/>
                <a:cs typeface="Tahoma" panose="020B0604030504040204" pitchFamily="34" charset="0"/>
              </a:rPr>
              <a:t>5 operational </a:t>
            </a:r>
            <a:r>
              <a:rPr lang="en-US" sz="2400" dirty="0" smtClean="0">
                <a:latin typeface="Tahoma" panose="020B0604030504040204" pitchFamily="34" charset="0"/>
                <a:ea typeface="Tahoma" panose="020B0604030504040204" pitchFamily="34" charset="0"/>
                <a:cs typeface="Tahoma" panose="020B0604030504040204" pitchFamily="34" charset="0"/>
              </a:rPr>
              <a:t>Emergency Communications </a:t>
            </a:r>
            <a:r>
              <a:rPr lang="en-US" sz="2400" dirty="0" err="1" smtClean="0">
                <a:latin typeface="Tahoma" panose="020B0604030504040204" pitchFamily="34" charset="0"/>
                <a:ea typeface="Tahoma" panose="020B0604030504040204" pitchFamily="34" charset="0"/>
                <a:cs typeface="Tahoma" panose="020B0604030504040204" pitchFamily="34" charset="0"/>
              </a:rPr>
              <a:t>Centres</a:t>
            </a:r>
            <a:r>
              <a:rPr lang="en-US" sz="2400" dirty="0" smtClean="0">
                <a:latin typeface="Tahoma" panose="020B0604030504040204" pitchFamily="34" charset="0"/>
                <a:ea typeface="Tahoma" panose="020B0604030504040204" pitchFamily="34" charset="0"/>
                <a:cs typeface="Tahoma" panose="020B0604030504040204" pitchFamily="34" charset="0"/>
              </a:rPr>
              <a:t> (ECC) </a:t>
            </a:r>
            <a:r>
              <a:rPr lang="en-US" sz="2400" dirty="0">
                <a:latin typeface="Tahoma" panose="020B0604030504040204" pitchFamily="34" charset="0"/>
                <a:ea typeface="Tahoma" panose="020B0604030504040204" pitchFamily="34" charset="0"/>
                <a:cs typeface="Tahoma" panose="020B0604030504040204" pitchFamily="34" charset="0"/>
              </a:rPr>
              <a:t>across the geopolitical zones of the country. 11 more ECC sites </a:t>
            </a:r>
            <a:r>
              <a:rPr lang="en-US" sz="2400" dirty="0" smtClean="0">
                <a:latin typeface="Tahoma" panose="020B0604030504040204" pitchFamily="34" charset="0"/>
                <a:ea typeface="Tahoma" panose="020B0604030504040204" pitchFamily="34" charset="0"/>
                <a:cs typeface="Tahoma" panose="020B0604030504040204" pitchFamily="34" charset="0"/>
              </a:rPr>
              <a:t>soon to be operational</a:t>
            </a:r>
            <a:endParaRPr lang="en-US" sz="2400" dirty="0">
              <a:latin typeface="Tahoma" panose="020B0604030504040204" pitchFamily="34" charset="0"/>
              <a:ea typeface="Tahoma" panose="020B0604030504040204" pitchFamily="34" charset="0"/>
              <a:cs typeface="Tahoma" panose="020B0604030504040204" pitchFamily="34" charset="0"/>
            </a:endParaRPr>
          </a:p>
          <a:p>
            <a:pPr marL="457200" indent="-457200" algn="just">
              <a:buFont typeface="+mj-lt"/>
              <a:buAutoNum type="arabicPeriod"/>
            </a:pPr>
            <a:r>
              <a:rPr lang="en-US" sz="2400" dirty="0" smtClean="0">
                <a:latin typeface="Tahoma" panose="020B0604030504040204" pitchFamily="34" charset="0"/>
                <a:ea typeface="Tahoma" panose="020B0604030504040204" pitchFamily="34" charset="0"/>
                <a:cs typeface="Tahoma" panose="020B0604030504040204" pitchFamily="34" charset="0"/>
              </a:rPr>
              <a:t>Establishment of the Mobile </a:t>
            </a:r>
            <a:r>
              <a:rPr lang="en-US" sz="2400" dirty="0">
                <a:latin typeface="Tahoma" panose="020B0604030504040204" pitchFamily="34" charset="0"/>
                <a:ea typeface="Tahoma" panose="020B0604030504040204" pitchFamily="34" charset="0"/>
                <a:cs typeface="Tahoma" panose="020B0604030504040204" pitchFamily="34" charset="0"/>
              </a:rPr>
              <a:t>Number Portability (MNP) Scheme </a:t>
            </a:r>
            <a:r>
              <a:rPr lang="en-US" sz="2400" dirty="0" smtClean="0">
                <a:latin typeface="Tahoma" panose="020B0604030504040204" pitchFamily="34" charset="0"/>
                <a:ea typeface="Tahoma" panose="020B0604030504040204" pitchFamily="34" charset="0"/>
                <a:cs typeface="Tahoma" panose="020B0604030504040204" pitchFamily="34" charset="0"/>
              </a:rPr>
              <a:t>in May 2013</a:t>
            </a:r>
          </a:p>
          <a:p>
            <a:pPr marL="457200" indent="-457200" algn="just">
              <a:buFont typeface="+mj-lt"/>
              <a:buAutoNum type="arabicPeriod"/>
            </a:pPr>
            <a:r>
              <a:rPr lang="en-US" sz="2400" dirty="0">
                <a:latin typeface="Tahoma" panose="020B0604030504040204" pitchFamily="34" charset="0"/>
                <a:ea typeface="Tahoma" panose="020B0604030504040204" pitchFamily="34" charset="0"/>
                <a:cs typeface="Tahoma" panose="020B0604030504040204" pitchFamily="34" charset="0"/>
              </a:rPr>
              <a:t>Institution of a Code of Corporate Governance for the Industry in </a:t>
            </a:r>
            <a:r>
              <a:rPr lang="en-US" sz="2400" dirty="0" smtClean="0">
                <a:latin typeface="Tahoma" panose="020B0604030504040204" pitchFamily="34" charset="0"/>
                <a:ea typeface="Tahoma" panose="020B0604030504040204" pitchFamily="34" charset="0"/>
                <a:cs typeface="Tahoma" panose="020B0604030504040204" pitchFamily="34" charset="0"/>
              </a:rPr>
              <a:t>2014</a:t>
            </a:r>
          </a:p>
          <a:p>
            <a:pPr marL="457200" indent="-457200" algn="just">
              <a:buFont typeface="+mj-lt"/>
              <a:buAutoNum type="arabicPeriod"/>
            </a:pPr>
            <a:r>
              <a:rPr lang="en-GB" sz="2400" dirty="0" smtClean="0">
                <a:latin typeface="Tahoma" panose="020B0604030504040204" pitchFamily="34" charset="0"/>
                <a:ea typeface="Tahoma" panose="020B0604030504040204" pitchFamily="34" charset="0"/>
                <a:cs typeface="Tahoma" panose="020B0604030504040204" pitchFamily="34" charset="0"/>
              </a:rPr>
              <a:t>Raised international goodwill due to regulatory transparency </a:t>
            </a:r>
            <a:endParaRPr lang="en-US" sz="2400" dirty="0">
              <a:latin typeface="Tahoma" panose="020B0604030504040204" pitchFamily="34" charset="0"/>
              <a:ea typeface="Tahoma" panose="020B0604030504040204" pitchFamily="34" charset="0"/>
              <a:cs typeface="Tahoma" panose="020B0604030504040204"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94818" y="5131959"/>
            <a:ext cx="1577685" cy="1056083"/>
          </a:xfrm>
          <a:prstGeom prst="rect">
            <a:avLst/>
          </a:prstGeom>
        </p:spPr>
      </p:pic>
    </p:spTree>
    <p:extLst>
      <p:ext uri="{BB962C8B-B14F-4D97-AF65-F5344CB8AC3E}">
        <p14:creationId xmlns:p14="http://schemas.microsoft.com/office/powerpoint/2010/main" val="9525450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6517" y="764585"/>
            <a:ext cx="9939944" cy="908352"/>
          </a:xfrm>
        </p:spPr>
        <p:txBody>
          <a:bodyPr/>
          <a:lstStyle/>
          <a:p>
            <a:r>
              <a:rPr lang="en-US" b="1" dirty="0" smtClean="0">
                <a:latin typeface="Century Schoolbook" panose="02040604050505020304" pitchFamily="18" charset="0"/>
              </a:rPr>
              <a:t>KEY MILESTONES CONT’D</a:t>
            </a:r>
            <a:endParaRPr lang="en-US" b="1" dirty="0">
              <a:latin typeface="Century Schoolbook" panose="02040604050505020304" pitchFamily="18" charset="0"/>
            </a:endParaRPr>
          </a:p>
        </p:txBody>
      </p:sp>
      <p:sp>
        <p:nvSpPr>
          <p:cNvPr id="3" name="Content Placeholder 2"/>
          <p:cNvSpPr>
            <a:spLocks noGrp="1"/>
          </p:cNvSpPr>
          <p:nvPr>
            <p:ph idx="1"/>
          </p:nvPr>
        </p:nvSpPr>
        <p:spPr>
          <a:xfrm>
            <a:off x="1080655" y="2047009"/>
            <a:ext cx="10588336" cy="3190009"/>
          </a:xfrm>
        </p:spPr>
        <p:txBody>
          <a:bodyPr>
            <a:normAutofit fontScale="92500" lnSpcReduction="10000"/>
          </a:bodyPr>
          <a:lstStyle/>
          <a:p>
            <a:pPr marL="0" indent="0" algn="just">
              <a:buNone/>
            </a:pPr>
            <a:endParaRPr lang="en-US" dirty="0" smtClean="0">
              <a:latin typeface="Tahoma" panose="020B0604030504040204" pitchFamily="34" charset="0"/>
              <a:ea typeface="Tahoma" panose="020B0604030504040204" pitchFamily="34" charset="0"/>
              <a:cs typeface="Tahoma" panose="020B0604030504040204" pitchFamily="34" charset="0"/>
            </a:endParaRPr>
          </a:p>
          <a:p>
            <a:pPr marL="457200" indent="-457200" algn="just">
              <a:buFont typeface="+mj-lt"/>
              <a:buAutoNum type="arabicPeriod" startAt="7"/>
            </a:pPr>
            <a:r>
              <a:rPr lang="en-US" dirty="0" smtClean="0">
                <a:latin typeface="Tahoma" panose="020B0604030504040204" pitchFamily="34" charset="0"/>
                <a:ea typeface="Tahoma" panose="020B0604030504040204" pitchFamily="34" charset="0"/>
                <a:cs typeface="Tahoma" panose="020B0604030504040204" pitchFamily="34" charset="0"/>
              </a:rPr>
              <a:t>Full </a:t>
            </a:r>
            <a:r>
              <a:rPr lang="en-US" dirty="0">
                <a:latin typeface="Tahoma" panose="020B0604030504040204" pitchFamily="34" charset="0"/>
                <a:ea typeface="Tahoma" panose="020B0604030504040204" pitchFamily="34" charset="0"/>
                <a:cs typeface="Tahoma" panose="020B0604030504040204" pitchFamily="34" charset="0"/>
              </a:rPr>
              <a:t>articulation of Broadband Infrastructure Framework in June </a:t>
            </a:r>
            <a:r>
              <a:rPr lang="en-US" dirty="0" smtClean="0">
                <a:latin typeface="Tahoma" panose="020B0604030504040204" pitchFamily="34" charset="0"/>
                <a:ea typeface="Tahoma" panose="020B0604030504040204" pitchFamily="34" charset="0"/>
                <a:cs typeface="Tahoma" panose="020B0604030504040204" pitchFamily="34" charset="0"/>
              </a:rPr>
              <a:t>2013</a:t>
            </a:r>
          </a:p>
          <a:p>
            <a:pPr marL="457200" indent="-457200" algn="just">
              <a:buAutoNum type="arabicPeriod" startAt="7"/>
            </a:pPr>
            <a:r>
              <a:rPr lang="en-US" dirty="0" smtClean="0">
                <a:latin typeface="Tahoma" panose="020B0604030504040204" pitchFamily="34" charset="0"/>
                <a:ea typeface="Tahoma" panose="020B0604030504040204" pitchFamily="34" charset="0"/>
                <a:cs typeface="Tahoma" panose="020B0604030504040204" pitchFamily="34" charset="0"/>
              </a:rPr>
              <a:t>Advanced </a:t>
            </a:r>
            <a:r>
              <a:rPr lang="en-US" dirty="0">
                <a:latin typeface="Tahoma" panose="020B0604030504040204" pitchFamily="34" charset="0"/>
                <a:ea typeface="Tahoma" panose="020B0604030504040204" pitchFamily="34" charset="0"/>
                <a:cs typeface="Tahoma" panose="020B0604030504040204" pitchFamily="34" charset="0"/>
              </a:rPr>
              <a:t>Digital Appreciation Program for Tertiary Institutions (ADAPTI) done for over 650 </a:t>
            </a:r>
            <a:r>
              <a:rPr lang="en-US" dirty="0" smtClean="0">
                <a:latin typeface="Tahoma" panose="020B0604030504040204" pitchFamily="34" charset="0"/>
                <a:ea typeface="Tahoma" panose="020B0604030504040204" pitchFamily="34" charset="0"/>
                <a:cs typeface="Tahoma" panose="020B0604030504040204" pitchFamily="34" charset="0"/>
              </a:rPr>
              <a:t> tertiary </a:t>
            </a:r>
            <a:r>
              <a:rPr lang="en-US" dirty="0">
                <a:latin typeface="Tahoma" panose="020B0604030504040204" pitchFamily="34" charset="0"/>
                <a:ea typeface="Tahoma" panose="020B0604030504040204" pitchFamily="34" charset="0"/>
                <a:cs typeface="Tahoma" panose="020B0604030504040204" pitchFamily="34" charset="0"/>
              </a:rPr>
              <a:t>institutions for over 9000 </a:t>
            </a:r>
            <a:r>
              <a:rPr lang="en-US" dirty="0" smtClean="0">
                <a:latin typeface="Tahoma" panose="020B0604030504040204" pitchFamily="34" charset="0"/>
                <a:ea typeface="Tahoma" panose="020B0604030504040204" pitchFamily="34" charset="0"/>
                <a:cs typeface="Tahoma" panose="020B0604030504040204" pitchFamily="34" charset="0"/>
              </a:rPr>
              <a:t>beneficiaries</a:t>
            </a:r>
          </a:p>
          <a:p>
            <a:pPr marL="457200" indent="-457200" algn="just">
              <a:buAutoNum type="arabicPeriod" startAt="7"/>
            </a:pPr>
            <a:r>
              <a:rPr lang="en-US" dirty="0" smtClean="0">
                <a:latin typeface="Tahoma" panose="020B0604030504040204" pitchFamily="34" charset="0"/>
                <a:ea typeface="Tahoma" panose="020B0604030504040204" pitchFamily="34" charset="0"/>
                <a:cs typeface="Tahoma" panose="020B0604030504040204" pitchFamily="34" charset="0"/>
              </a:rPr>
              <a:t>Achieved </a:t>
            </a:r>
            <a:r>
              <a:rPr lang="en-US" dirty="0">
                <a:latin typeface="Tahoma" panose="020B0604030504040204" pitchFamily="34" charset="0"/>
                <a:ea typeface="Tahoma" panose="020B0604030504040204" pitchFamily="34" charset="0"/>
                <a:cs typeface="Tahoma" panose="020B0604030504040204" pitchFamily="34" charset="0"/>
              </a:rPr>
              <a:t>a 142 million subscribers and 101% </a:t>
            </a:r>
            <a:r>
              <a:rPr lang="en-US" dirty="0" err="1">
                <a:latin typeface="Tahoma" panose="020B0604030504040204" pitchFamily="34" charset="0"/>
                <a:ea typeface="Tahoma" panose="020B0604030504040204" pitchFamily="34" charset="0"/>
                <a:cs typeface="Tahoma" panose="020B0604030504040204" pitchFamily="34" charset="0"/>
              </a:rPr>
              <a:t>tele</a:t>
            </a:r>
            <a:r>
              <a:rPr lang="en-US" dirty="0">
                <a:latin typeface="Tahoma" panose="020B0604030504040204" pitchFamily="34" charset="0"/>
                <a:ea typeface="Tahoma" panose="020B0604030504040204" pitchFamily="34" charset="0"/>
                <a:cs typeface="Tahoma" panose="020B0604030504040204" pitchFamily="34" charset="0"/>
              </a:rPr>
              <a:t>-density in February 2015. </a:t>
            </a:r>
            <a:endParaRPr lang="en-US" dirty="0" smtClean="0">
              <a:latin typeface="Tahoma" panose="020B0604030504040204" pitchFamily="34" charset="0"/>
              <a:ea typeface="Tahoma" panose="020B0604030504040204" pitchFamily="34" charset="0"/>
              <a:cs typeface="Tahoma" panose="020B0604030504040204" pitchFamily="34" charset="0"/>
            </a:endParaRPr>
          </a:p>
          <a:p>
            <a:pPr marL="457200" indent="-457200" algn="just">
              <a:buAutoNum type="arabicPeriod" startAt="7"/>
            </a:pPr>
            <a:r>
              <a:rPr lang="en-US" dirty="0" smtClean="0">
                <a:latin typeface="Tahoma" panose="020B0604030504040204" pitchFamily="34" charset="0"/>
                <a:ea typeface="Tahoma" panose="020B0604030504040204" pitchFamily="34" charset="0"/>
                <a:cs typeface="Tahoma" panose="020B0604030504040204" pitchFamily="34" charset="0"/>
              </a:rPr>
              <a:t>Increased </a:t>
            </a:r>
            <a:r>
              <a:rPr lang="en-US" dirty="0">
                <a:latin typeface="Tahoma" panose="020B0604030504040204" pitchFamily="34" charset="0"/>
                <a:ea typeface="Tahoma" panose="020B0604030504040204" pitchFamily="34" charset="0"/>
                <a:cs typeface="Tahoma" panose="020B0604030504040204" pitchFamily="34" charset="0"/>
              </a:rPr>
              <a:t>internet subscriptions </a:t>
            </a:r>
            <a:r>
              <a:rPr lang="en-US" dirty="0" smtClean="0">
                <a:latin typeface="Tahoma" panose="020B0604030504040204" pitchFamily="34" charset="0"/>
                <a:ea typeface="Tahoma" panose="020B0604030504040204" pitchFamily="34" charset="0"/>
                <a:cs typeface="Tahoma" panose="020B0604030504040204" pitchFamily="34" charset="0"/>
              </a:rPr>
              <a:t>to over </a:t>
            </a:r>
            <a:r>
              <a:rPr lang="en-US" dirty="0">
                <a:latin typeface="Tahoma" panose="020B0604030504040204" pitchFamily="34" charset="0"/>
                <a:ea typeface="Tahoma" panose="020B0604030504040204" pitchFamily="34" charset="0"/>
                <a:cs typeface="Tahoma" panose="020B0604030504040204" pitchFamily="34" charset="0"/>
              </a:rPr>
              <a:t>81 million subscriptions in February </a:t>
            </a:r>
            <a:r>
              <a:rPr lang="en-US" dirty="0" smtClean="0">
                <a:latin typeface="Tahoma" panose="020B0604030504040204" pitchFamily="34" charset="0"/>
                <a:ea typeface="Tahoma" panose="020B0604030504040204" pitchFamily="34" charset="0"/>
                <a:cs typeface="Tahoma" panose="020B0604030504040204" pitchFamily="34" charset="0"/>
              </a:rPr>
              <a:t>2015</a:t>
            </a:r>
          </a:p>
          <a:p>
            <a:pPr marL="457200" indent="-457200" algn="just">
              <a:buAutoNum type="arabicPeriod" startAt="7"/>
            </a:pPr>
            <a:r>
              <a:rPr lang="en-US" dirty="0" smtClean="0">
                <a:latin typeface="Tahoma" panose="020B0604030504040204" pitchFamily="34" charset="0"/>
                <a:ea typeface="Tahoma" panose="020B0604030504040204" pitchFamily="34" charset="0"/>
                <a:cs typeface="Tahoma" panose="020B0604030504040204" pitchFamily="34" charset="0"/>
              </a:rPr>
              <a:t>Facilitation of the fight against insecurity and insurgency through:</a:t>
            </a:r>
          </a:p>
          <a:p>
            <a:pPr marL="635508" lvl="1" indent="-342900" algn="just">
              <a:buFont typeface="+mj-lt"/>
              <a:buAutoNum type="alphaLcPeriod"/>
            </a:pPr>
            <a:r>
              <a:rPr lang="en-US" dirty="0" smtClean="0">
                <a:latin typeface="Tahoma" panose="020B0604030504040204" pitchFamily="34" charset="0"/>
                <a:ea typeface="Tahoma" panose="020B0604030504040204" pitchFamily="34" charset="0"/>
                <a:cs typeface="Tahoma" panose="020B0604030504040204" pitchFamily="34" charset="0"/>
              </a:rPr>
              <a:t>SIM card registration</a:t>
            </a:r>
          </a:p>
          <a:p>
            <a:pPr marL="635508" lvl="1" indent="-342900" algn="just">
              <a:buFont typeface="+mj-lt"/>
              <a:buAutoNum type="alphaLcPeriod"/>
            </a:pPr>
            <a:r>
              <a:rPr lang="en-US" dirty="0" smtClean="0">
                <a:latin typeface="Tahoma" panose="020B0604030504040204" pitchFamily="34" charset="0"/>
                <a:ea typeface="Tahoma" panose="020B0604030504040204" pitchFamily="34" charset="0"/>
                <a:cs typeface="Tahoma" panose="020B0604030504040204" pitchFamily="34" charset="0"/>
              </a:rPr>
              <a:t>Lawful interception of communications</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94818" y="5131959"/>
            <a:ext cx="1577685" cy="1056083"/>
          </a:xfrm>
          <a:prstGeom prst="rect">
            <a:avLst/>
          </a:prstGeom>
        </p:spPr>
      </p:pic>
    </p:spTree>
    <p:extLst>
      <p:ext uri="{BB962C8B-B14F-4D97-AF65-F5344CB8AC3E}">
        <p14:creationId xmlns:p14="http://schemas.microsoft.com/office/powerpoint/2010/main" val="39937157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Century Schoolbook" panose="02040604050505020304" pitchFamily="18" charset="0"/>
              </a:rPr>
              <a:t>INTERNATIONAL ICT RECOGNITION FOR NIGERIA</a:t>
            </a:r>
            <a:endParaRPr lang="en-US" sz="3600" b="1" dirty="0">
              <a:latin typeface="Century Schoolbook" panose="02040604050505020304" pitchFamily="18" charset="0"/>
            </a:endParaRPr>
          </a:p>
        </p:txBody>
      </p:sp>
      <p:sp>
        <p:nvSpPr>
          <p:cNvPr id="3" name="Content Placeholder 2"/>
          <p:cNvSpPr>
            <a:spLocks noGrp="1"/>
          </p:cNvSpPr>
          <p:nvPr>
            <p:ph idx="1"/>
          </p:nvPr>
        </p:nvSpPr>
        <p:spPr/>
        <p:txBody>
          <a:bodyPr>
            <a:normAutofit/>
          </a:bodyPr>
          <a:lstStyle/>
          <a:p>
            <a:r>
              <a:rPr lang="en-US" sz="2800" dirty="0" smtClean="0">
                <a:latin typeface="Tahoma" panose="020B0604030504040204" pitchFamily="34" charset="0"/>
                <a:ea typeface="Tahoma" panose="020B0604030504040204" pitchFamily="34" charset="0"/>
                <a:cs typeface="Tahoma" panose="020B0604030504040204" pitchFamily="34" charset="0"/>
              </a:rPr>
              <a:t>In addition to the above key mile stones, the nation has also received international recognition for the following:</a:t>
            </a:r>
          </a:p>
          <a:p>
            <a:r>
              <a:rPr lang="en-US" sz="2800" dirty="0" smtClean="0">
                <a:latin typeface="Tahoma" panose="020B0604030504040204" pitchFamily="34" charset="0"/>
                <a:ea typeface="Tahoma" panose="020B0604030504040204" pitchFamily="34" charset="0"/>
                <a:cs typeface="Tahoma" panose="020B0604030504040204" pitchFamily="34" charset="0"/>
              </a:rPr>
              <a:t>1. Child-On-Line </a:t>
            </a:r>
            <a:r>
              <a:rPr lang="en-US" sz="2800" dirty="0" err="1" smtClean="0">
                <a:latin typeface="Tahoma" panose="020B0604030504040204" pitchFamily="34" charset="0"/>
                <a:ea typeface="Tahoma" panose="020B0604030504040204" pitchFamily="34" charset="0"/>
                <a:cs typeface="Tahoma" panose="020B0604030504040204" pitchFamily="34" charset="0"/>
              </a:rPr>
              <a:t>Programme</a:t>
            </a:r>
            <a:endParaRPr lang="en-US" sz="2800" dirty="0" smtClean="0">
              <a:latin typeface="Tahoma" panose="020B0604030504040204" pitchFamily="34" charset="0"/>
              <a:ea typeface="Tahoma" panose="020B0604030504040204" pitchFamily="34" charset="0"/>
              <a:cs typeface="Tahoma" panose="020B0604030504040204" pitchFamily="34" charset="0"/>
            </a:endParaRPr>
          </a:p>
          <a:p>
            <a:r>
              <a:rPr lang="en-US" sz="2800" dirty="0" smtClean="0">
                <a:latin typeface="Tahoma" panose="020B0604030504040204" pitchFamily="34" charset="0"/>
                <a:ea typeface="Tahoma" panose="020B0604030504040204" pitchFamily="34" charset="0"/>
                <a:cs typeface="Tahoma" panose="020B0604030504040204" pitchFamily="34" charset="0"/>
              </a:rPr>
              <a:t>2. A Nigerian Mr. Shola Taylor, is currently the secretary General of Commonwealth Telecommunication </a:t>
            </a:r>
            <a:r>
              <a:rPr lang="en-US" sz="2800" dirty="0" err="1" smtClean="0">
                <a:latin typeface="Tahoma" panose="020B0604030504040204" pitchFamily="34" charset="0"/>
                <a:ea typeface="Tahoma" panose="020B0604030504040204" pitchFamily="34" charset="0"/>
                <a:cs typeface="Tahoma" panose="020B0604030504040204" pitchFamily="34" charset="0"/>
              </a:rPr>
              <a:t>Organisation</a:t>
            </a:r>
            <a:r>
              <a:rPr lang="en-US" sz="2800" dirty="0" smtClean="0">
                <a:latin typeface="Tahoma" panose="020B0604030504040204" pitchFamily="34" charset="0"/>
                <a:ea typeface="Tahoma" panose="020B0604030504040204" pitchFamily="34" charset="0"/>
                <a:cs typeface="Tahoma" panose="020B0604030504040204" pitchFamily="34" charset="0"/>
              </a:rPr>
              <a:t> (CTO)</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94818" y="5131959"/>
            <a:ext cx="1577685" cy="1056083"/>
          </a:xfrm>
          <a:prstGeom prst="rect">
            <a:avLst/>
          </a:prstGeom>
        </p:spPr>
      </p:pic>
    </p:spTree>
    <p:extLst>
      <p:ext uri="{BB962C8B-B14F-4D97-AF65-F5344CB8AC3E}">
        <p14:creationId xmlns:p14="http://schemas.microsoft.com/office/powerpoint/2010/main" val="1289418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smtClean="0">
                <a:latin typeface="Century Schoolbook" panose="02040604050505020304" pitchFamily="18" charset="0"/>
              </a:rPr>
              <a:t>MAJOR CHALLENGES</a:t>
            </a:r>
            <a:endParaRPr lang="en-US" sz="4400" b="1" dirty="0">
              <a:latin typeface="Century Schoolbook" panose="02040604050505020304" pitchFamily="18" charset="0"/>
            </a:endParaRPr>
          </a:p>
        </p:txBody>
      </p:sp>
      <p:sp>
        <p:nvSpPr>
          <p:cNvPr id="3" name="Content Placeholder 2"/>
          <p:cNvSpPr>
            <a:spLocks noGrp="1"/>
          </p:cNvSpPr>
          <p:nvPr>
            <p:ph idx="1"/>
          </p:nvPr>
        </p:nvSpPr>
        <p:spPr>
          <a:xfrm>
            <a:off x="1097280" y="1824951"/>
            <a:ext cx="10291156" cy="4492721"/>
          </a:xfrm>
        </p:spPr>
        <p:txBody>
          <a:bodyPr>
            <a:normAutofit fontScale="55000" lnSpcReduction="20000"/>
          </a:bodyPr>
          <a:lstStyle/>
          <a:p>
            <a:pPr marL="0" indent="0">
              <a:buNone/>
            </a:pPr>
            <a:r>
              <a:rPr lang="en-US" sz="3300" dirty="0" smtClean="0"/>
              <a:t>The following critical challenges bedeviling the industry have major impact/effect on the quality of telecommunications services provision:</a:t>
            </a:r>
          </a:p>
          <a:p>
            <a:pPr marL="0" indent="0">
              <a:buNone/>
            </a:pPr>
            <a:endParaRPr lang="en-US" dirty="0" smtClean="0"/>
          </a:p>
          <a:p>
            <a:pPr lvl="2">
              <a:buFont typeface="Wingdings" panose="05000000000000000000" pitchFamily="2" charset="2"/>
              <a:buChar char="q"/>
            </a:pPr>
            <a:r>
              <a:rPr lang="en-US" sz="3000" dirty="0"/>
              <a:t> </a:t>
            </a:r>
            <a:r>
              <a:rPr lang="en-US" sz="3000" dirty="0" smtClean="0"/>
              <a:t>   Multiple Taxation</a:t>
            </a:r>
          </a:p>
          <a:p>
            <a:pPr lvl="2">
              <a:buFont typeface="Wingdings" panose="05000000000000000000" pitchFamily="2" charset="2"/>
              <a:buChar char="q"/>
            </a:pPr>
            <a:r>
              <a:rPr lang="en-US" sz="3000" dirty="0" smtClean="0"/>
              <a:t>    Multiple Regulations</a:t>
            </a:r>
          </a:p>
          <a:p>
            <a:pPr lvl="2">
              <a:buFont typeface="Wingdings" panose="05000000000000000000" pitchFamily="2" charset="2"/>
              <a:buChar char="q"/>
            </a:pPr>
            <a:r>
              <a:rPr lang="en-US" sz="3000" dirty="0" smtClean="0"/>
              <a:t>    Right of Way (</a:t>
            </a:r>
            <a:r>
              <a:rPr lang="en-US" sz="3000" dirty="0" err="1" smtClean="0"/>
              <a:t>RoW</a:t>
            </a:r>
            <a:r>
              <a:rPr lang="en-US" sz="3000" dirty="0" smtClean="0"/>
              <a:t>) issues</a:t>
            </a:r>
          </a:p>
          <a:p>
            <a:pPr lvl="2">
              <a:buFont typeface="Wingdings" panose="05000000000000000000" pitchFamily="2" charset="2"/>
              <a:buChar char="q"/>
            </a:pPr>
            <a:r>
              <a:rPr lang="en-US" sz="3000" dirty="0" smtClean="0"/>
              <a:t>    Lack of/delay in approval for new sites </a:t>
            </a:r>
          </a:p>
          <a:p>
            <a:pPr lvl="2">
              <a:buFont typeface="Wingdings" panose="05000000000000000000" pitchFamily="2" charset="2"/>
              <a:buChar char="q"/>
            </a:pPr>
            <a:r>
              <a:rPr lang="en-US" sz="3000" dirty="0" smtClean="0"/>
              <a:t>    </a:t>
            </a:r>
            <a:r>
              <a:rPr lang="en-US" sz="3000" dirty="0" err="1" smtClean="0"/>
              <a:t>Vandalization</a:t>
            </a:r>
            <a:r>
              <a:rPr lang="en-US" sz="3000" dirty="0" smtClean="0"/>
              <a:t> of ICT infrastructure. </a:t>
            </a:r>
            <a:r>
              <a:rPr lang="en-US" sz="3000" dirty="0" err="1" smtClean="0"/>
              <a:t>E.g</a:t>
            </a:r>
            <a:r>
              <a:rPr lang="en-US" sz="3000" dirty="0" smtClean="0"/>
              <a:t> Cutting of Fiber optic cables</a:t>
            </a:r>
          </a:p>
          <a:p>
            <a:pPr lvl="2">
              <a:buFont typeface="Wingdings" panose="05000000000000000000" pitchFamily="2" charset="2"/>
              <a:buChar char="q"/>
            </a:pPr>
            <a:r>
              <a:rPr lang="en-US" sz="3000" dirty="0" smtClean="0"/>
              <a:t>    Unintentional damage to infrastructure during road construction/rehabilitation </a:t>
            </a:r>
          </a:p>
          <a:p>
            <a:pPr lvl="2">
              <a:buFont typeface="Wingdings" panose="05000000000000000000" pitchFamily="2" charset="2"/>
              <a:buChar char="q"/>
            </a:pPr>
            <a:r>
              <a:rPr lang="en-US" sz="3000" dirty="0" smtClean="0"/>
              <a:t>    Electric power supply </a:t>
            </a:r>
          </a:p>
          <a:p>
            <a:pPr lvl="2">
              <a:buFont typeface="Wingdings" panose="05000000000000000000" pitchFamily="2" charset="2"/>
              <a:buChar char="q"/>
            </a:pPr>
            <a:r>
              <a:rPr lang="en-US" sz="3000" dirty="0" smtClean="0"/>
              <a:t>    Inadequate investment </a:t>
            </a:r>
          </a:p>
          <a:p>
            <a:pPr lvl="2">
              <a:buFont typeface="Wingdings" panose="05000000000000000000" pitchFamily="2" charset="2"/>
              <a:buChar char="q"/>
            </a:pPr>
            <a:r>
              <a:rPr lang="en-US" sz="3000" dirty="0" smtClean="0"/>
              <a:t>    Insecurity </a:t>
            </a:r>
          </a:p>
          <a:p>
            <a:pPr lvl="2">
              <a:buFont typeface="Wingdings" panose="05000000000000000000" pitchFamily="2" charset="2"/>
              <a:buChar char="q"/>
            </a:pPr>
            <a:r>
              <a:rPr lang="en-US" sz="3000" dirty="0" smtClean="0"/>
              <a:t>    Area boys/community issues</a:t>
            </a:r>
          </a:p>
          <a:p>
            <a:pPr marL="384048" lvl="2" indent="0">
              <a:buNone/>
            </a:pPr>
            <a:endParaRPr lang="en-US" sz="3000" dirty="0" smtClean="0"/>
          </a:p>
          <a:p>
            <a:pPr marL="457200" lvl="1" indent="0">
              <a:buNone/>
            </a:pPr>
            <a:endParaRPr lang="en-US" dirty="0" smtClean="0"/>
          </a:p>
          <a:p>
            <a:pPr marL="457200" lvl="1" indent="0">
              <a:buNone/>
            </a:pPr>
            <a:r>
              <a:rPr lang="en-US" sz="2600" b="1" dirty="0" smtClean="0"/>
              <a:t>Clearly some of these issues are beyond the control of the Commission or the network </a:t>
            </a:r>
          </a:p>
          <a:p>
            <a:pPr marL="457200" lvl="1" indent="0">
              <a:buNone/>
            </a:pPr>
            <a:r>
              <a:rPr lang="en-US" sz="2600" b="1" dirty="0" smtClean="0"/>
              <a:t>operators</a:t>
            </a:r>
          </a:p>
          <a:p>
            <a:pPr lvl="1"/>
            <a:endParaRPr lang="en-US" dirty="0" smtClean="0"/>
          </a:p>
          <a:p>
            <a:pPr lvl="1"/>
            <a:endParaRPr lang="en-US" dirty="0" smtClean="0"/>
          </a:p>
          <a:p>
            <a:pPr lvl="1"/>
            <a:endParaRPr lang="en-US" dirty="0" smtClean="0"/>
          </a:p>
          <a:p>
            <a:pPr lvl="1"/>
            <a:endParaRPr lang="en-US" dirty="0" smtClean="0"/>
          </a:p>
          <a:p>
            <a:pPr lvl="1"/>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94818" y="5131959"/>
            <a:ext cx="1577685" cy="1056083"/>
          </a:xfrm>
          <a:prstGeom prst="rect">
            <a:avLst/>
          </a:prstGeom>
        </p:spPr>
      </p:pic>
    </p:spTree>
    <p:extLst>
      <p:ext uri="{BB962C8B-B14F-4D97-AF65-F5344CB8AC3E}">
        <p14:creationId xmlns:p14="http://schemas.microsoft.com/office/powerpoint/2010/main" val="1343553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smtClean="0">
                <a:latin typeface="Century Schoolbook" panose="02040604050505020304" pitchFamily="18" charset="0"/>
              </a:rPr>
              <a:t>Major Challenges: </a:t>
            </a:r>
            <a:r>
              <a:rPr lang="en-US" sz="2400" dirty="0"/>
              <a:t>The following critical challenges bedeviling the industry have major impact/effect on the quality of telecommunications services provision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99414010"/>
              </p:ext>
            </p:extLst>
          </p:nvPr>
        </p:nvGraphicFramePr>
        <p:xfrm>
          <a:off x="1097280" y="2294947"/>
          <a:ext cx="10058400"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494818" y="5131959"/>
            <a:ext cx="1577685" cy="1056083"/>
          </a:xfrm>
          <a:prstGeom prst="rect">
            <a:avLst/>
          </a:prstGeom>
        </p:spPr>
      </p:pic>
    </p:spTree>
    <p:extLst>
      <p:ext uri="{BB962C8B-B14F-4D97-AF65-F5344CB8AC3E}">
        <p14:creationId xmlns:p14="http://schemas.microsoft.com/office/powerpoint/2010/main" val="35070633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b="1" dirty="0" smtClean="0">
                <a:latin typeface="Century Schoolbook" panose="02040604050505020304" pitchFamily="18" charset="0"/>
              </a:rPr>
              <a:t>PRAYER</a:t>
            </a:r>
            <a:endParaRPr lang="en-US" b="1" dirty="0">
              <a:latin typeface="Century Schoolbook" panose="02040604050505020304" pitchFamily="18" charset="0"/>
            </a:endParaRPr>
          </a:p>
        </p:txBody>
      </p:sp>
      <p:sp>
        <p:nvSpPr>
          <p:cNvPr id="3" name="Content Placeholder 2"/>
          <p:cNvSpPr>
            <a:spLocks noGrp="1"/>
          </p:cNvSpPr>
          <p:nvPr>
            <p:ph idx="1"/>
          </p:nvPr>
        </p:nvSpPr>
        <p:spPr>
          <a:xfrm>
            <a:off x="1319644" y="1845734"/>
            <a:ext cx="9836036" cy="4023360"/>
          </a:xfrm>
        </p:spPr>
        <p:txBody>
          <a:bodyPr/>
          <a:lstStyle/>
          <a:p>
            <a:pPr algn="just"/>
            <a:endParaRPr lang="en-US" dirty="0" smtClean="0">
              <a:latin typeface="Tahoma" panose="020B0604030504040204" pitchFamily="34" charset="0"/>
              <a:ea typeface="Tahoma" panose="020B0604030504040204" pitchFamily="34" charset="0"/>
              <a:cs typeface="Tahoma" panose="020B0604030504040204" pitchFamily="34" charset="0"/>
            </a:endParaRPr>
          </a:p>
          <a:p>
            <a:pPr algn="just"/>
            <a:r>
              <a:rPr lang="en-US" dirty="0" smtClean="0">
                <a:latin typeface="Tahoma" panose="020B0604030504040204" pitchFamily="34" charset="0"/>
                <a:ea typeface="Tahoma" panose="020B0604030504040204" pitchFamily="34" charset="0"/>
                <a:cs typeface="Tahoma" panose="020B0604030504040204" pitchFamily="34" charset="0"/>
              </a:rPr>
              <a:t>Passage and vigorous enforcement of the “Classification of ICT Infrastructure as Critical National </a:t>
            </a:r>
            <a:r>
              <a:rPr lang="en-US" dirty="0">
                <a:latin typeface="Tahoma" panose="020B0604030504040204" pitchFamily="34" charset="0"/>
                <a:ea typeface="Tahoma" panose="020B0604030504040204" pitchFamily="34" charset="0"/>
                <a:cs typeface="Tahoma" panose="020B0604030504040204" pitchFamily="34" charset="0"/>
              </a:rPr>
              <a:t>A</a:t>
            </a:r>
            <a:r>
              <a:rPr lang="en-US" dirty="0" smtClean="0">
                <a:latin typeface="Tahoma" panose="020B0604030504040204" pitchFamily="34" charset="0"/>
                <a:ea typeface="Tahoma" panose="020B0604030504040204" pitchFamily="34" charset="0"/>
                <a:cs typeface="Tahoma" panose="020B0604030504040204" pitchFamily="34" charset="0"/>
              </a:rPr>
              <a:t>sset” bill in order to protect the industry against vandals, multiple regulations/taxations.</a:t>
            </a:r>
          </a:p>
          <a:p>
            <a:pPr algn="just"/>
            <a:r>
              <a:rPr lang="en-US" dirty="0" smtClean="0">
                <a:latin typeface="Tahoma" panose="020B0604030504040204" pitchFamily="34" charset="0"/>
                <a:ea typeface="Tahoma" panose="020B0604030504040204" pitchFamily="34" charset="0"/>
                <a:cs typeface="Tahoma" panose="020B0604030504040204" pitchFamily="34" charset="0"/>
              </a:rPr>
              <a:t>Inclusion of ducts as essential infrastructure in all future road construction, estate development or town planning.</a:t>
            </a:r>
          </a:p>
          <a:p>
            <a:pPr algn="just"/>
            <a:r>
              <a:rPr lang="en-US" dirty="0" smtClean="0">
                <a:latin typeface="Tahoma" panose="020B0604030504040204" pitchFamily="34" charset="0"/>
                <a:ea typeface="Tahoma" panose="020B0604030504040204" pitchFamily="34" charset="0"/>
                <a:cs typeface="Tahoma" panose="020B0604030504040204" pitchFamily="34" charset="0"/>
              </a:rPr>
              <a:t>Speedy reconstitution of the governing board of the Commission </a:t>
            </a:r>
          </a:p>
          <a:p>
            <a:pPr marL="0" indent="0" algn="just">
              <a:buNone/>
            </a:pP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94818" y="5131959"/>
            <a:ext cx="1577685" cy="1056083"/>
          </a:xfrm>
          <a:prstGeom prst="rect">
            <a:avLst/>
          </a:prstGeom>
        </p:spPr>
      </p:pic>
    </p:spTree>
    <p:extLst>
      <p:ext uri="{BB962C8B-B14F-4D97-AF65-F5344CB8AC3E}">
        <p14:creationId xmlns:p14="http://schemas.microsoft.com/office/powerpoint/2010/main" val="629572614"/>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Retrospect">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144</TotalTime>
  <Words>677</Words>
  <Application>Microsoft Office PowerPoint</Application>
  <PresentationFormat>Widescreen</PresentationFormat>
  <Paragraphs>81</Paragraphs>
  <Slides>9</Slides>
  <Notes>1</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9</vt:i4>
      </vt:variant>
    </vt:vector>
  </HeadingPairs>
  <TitlesOfParts>
    <vt:vector size="19" baseType="lpstr">
      <vt:lpstr>Arial</vt:lpstr>
      <vt:lpstr>Calibri</vt:lpstr>
      <vt:lpstr>Calibri Light</vt:lpstr>
      <vt:lpstr>Century Schoolbook</vt:lpstr>
      <vt:lpstr>Garamond</vt:lpstr>
      <vt:lpstr>Tahoma</vt:lpstr>
      <vt:lpstr>Wingdings</vt:lpstr>
      <vt:lpstr>1_Custom Design</vt:lpstr>
      <vt:lpstr>Custom Design</vt:lpstr>
      <vt:lpstr>Retrospect</vt:lpstr>
      <vt:lpstr>INPUT OF NIGERIAN COMMUNICATIONS COMMISSION  TO THE PRESENTATION  BY FEDERAL MINISTRY OF COMMUNICATION TECHNOLOGY </vt:lpstr>
      <vt:lpstr>PowerPoint Presentation</vt:lpstr>
      <vt:lpstr>NCC STRUCTURE</vt:lpstr>
      <vt:lpstr>KEY MILESTONES</vt:lpstr>
      <vt:lpstr>KEY MILESTONES CONT’D</vt:lpstr>
      <vt:lpstr>INTERNATIONAL ICT RECOGNITION FOR NIGERIA</vt:lpstr>
      <vt:lpstr>MAJOR CHALLENGES</vt:lpstr>
      <vt:lpstr>Major Challenges: The following critical challenges bedeviling the industry have major impact/effect on the quality of telecommunications services provision</vt:lpstr>
      <vt:lpstr>PRAYER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INPUT OF NIGERIAN COMMUNICATIONS COMMISSION  TO THE PRESENTATION  BY FEDERAL MINISTRY OF COMMUNICATION TECHNOLOGY</dc:title>
  <dc:creator>Sunday Ugwuaku</dc:creator>
  <cp:lastModifiedBy>Muhammed Bello (IT)</cp:lastModifiedBy>
  <cp:revision>17</cp:revision>
  <cp:lastPrinted>2015-08-14T19:00:48Z</cp:lastPrinted>
  <dcterms:created xsi:type="dcterms:W3CDTF">2015-08-14T16:48:08Z</dcterms:created>
  <dcterms:modified xsi:type="dcterms:W3CDTF">2017-04-05T10:26:04Z</dcterms:modified>
</cp:coreProperties>
</file>