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9"/>
  </p:notesMasterIdLst>
  <p:handoutMasterIdLst>
    <p:handoutMasterId r:id="rId40"/>
  </p:handoutMasterIdLst>
  <p:sldIdLst>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264" r:id="rId3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5" autoAdjust="0"/>
  </p:normalViewPr>
  <p:slideViewPr>
    <p:cSldViewPr>
      <p:cViewPr varScale="1">
        <p:scale>
          <a:sx n="82" d="100"/>
          <a:sy n="82"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44.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8869313899511"/>
          <c:y val="2.0610759011272649E-2"/>
          <c:w val="0.83334606340288842"/>
          <c:h val="0.83788851340814274"/>
        </c:manualLayout>
      </c:layout>
      <c:barChart>
        <c:barDir val="col"/>
        <c:grouping val="clustered"/>
        <c:varyColors val="0"/>
        <c:ser>
          <c:idx val="0"/>
          <c:order val="0"/>
          <c:tx>
            <c:strRef>
              <c:f>Sheet1!$B$1</c:f>
              <c:strCache>
                <c:ptCount val="1"/>
                <c:pt idx="0">
                  <c:v>MBS/100</c:v>
                </c:pt>
              </c:strCache>
            </c:strRef>
          </c:tx>
          <c:spPr>
            <a:blipFill>
              <a:blip xmlns:r="http://schemas.openxmlformats.org/officeDocument/2006/relationships" r:embed="rId3"/>
              <a:stretch>
                <a:fillRect/>
              </a:stretch>
            </a:blip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2015</c:v>
                </c:pt>
                <c:pt idx="1">
                  <c:v>2016</c:v>
                </c:pt>
                <c:pt idx="2">
                  <c:v>2017</c:v>
                </c:pt>
              </c:numCache>
            </c:numRef>
          </c:cat>
          <c:val>
            <c:numRef>
              <c:f>Sheet1!$B$2:$B$4</c:f>
              <c:numCache>
                <c:formatCode>General</c:formatCode>
                <c:ptCount val="3"/>
                <c:pt idx="0">
                  <c:v>8</c:v>
                </c:pt>
                <c:pt idx="1">
                  <c:v>20.95</c:v>
                </c:pt>
                <c:pt idx="2">
                  <c:v>21.8</c:v>
                </c:pt>
              </c:numCache>
            </c:numRef>
          </c:val>
        </c:ser>
        <c:dLbls>
          <c:dLblPos val="outEnd"/>
          <c:showLegendKey val="0"/>
          <c:showVal val="1"/>
          <c:showCatName val="0"/>
          <c:showSerName val="0"/>
          <c:showPercent val="0"/>
          <c:showBubbleSize val="0"/>
        </c:dLbls>
        <c:gapWidth val="164"/>
        <c:overlap val="-22"/>
        <c:axId val="214675592"/>
        <c:axId val="214678336"/>
      </c:barChart>
      <c:catAx>
        <c:axId val="214675592"/>
        <c:scaling>
          <c:orientation val="minMax"/>
        </c:scaling>
        <c:delete val="0"/>
        <c:axPos val="b"/>
        <c:majorGridlines>
          <c:spPr>
            <a:ln>
              <a:solidFill>
                <a:schemeClr val="tx1">
                  <a:lumMod val="15000"/>
                  <a:lumOff val="85000"/>
                </a:schemeClr>
              </a:solidFill>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a:t>Nigeria</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4678336"/>
        <c:crosses val="autoZero"/>
        <c:auto val="1"/>
        <c:lblAlgn val="ctr"/>
        <c:lblOffset val="100"/>
        <c:noMultiLvlLbl val="0"/>
      </c:catAx>
      <c:valAx>
        <c:axId val="214678336"/>
        <c:scaling>
          <c:orientation val="minMax"/>
          <c:max val="100"/>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a:t>% MBS/100</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7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PHIS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Sheet2!$A$2:$A$3</c:f>
              <c:numCache>
                <c:formatCode>General</c:formatCode>
                <c:ptCount val="2"/>
                <c:pt idx="0">
                  <c:v>2015</c:v>
                </c:pt>
                <c:pt idx="1">
                  <c:v>2016</c:v>
                </c:pt>
              </c:numCache>
            </c:numRef>
          </c:cat>
          <c:val>
            <c:numRef>
              <c:f>Sheet2!$B$2:$B$3</c:f>
              <c:numCache>
                <c:formatCode>General</c:formatCode>
                <c:ptCount val="2"/>
                <c:pt idx="0">
                  <c:v>11.4</c:v>
                </c:pt>
                <c:pt idx="1">
                  <c:v>15.2</c:v>
                </c:pt>
              </c:numCache>
            </c:numRef>
          </c:val>
        </c:ser>
        <c:ser>
          <c:idx val="1"/>
          <c:order val="1"/>
          <c:tx>
            <c:strRef>
              <c:f>Sheet2!$C$1</c:f>
              <c:strCache>
                <c:ptCount val="1"/>
                <c:pt idx="0">
                  <c:v>PII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Sheet2!$A$2:$A$3</c:f>
              <c:numCache>
                <c:formatCode>General</c:formatCode>
                <c:ptCount val="2"/>
                <c:pt idx="0">
                  <c:v>2015</c:v>
                </c:pt>
                <c:pt idx="1">
                  <c:v>2016</c:v>
                </c:pt>
              </c:numCache>
            </c:numRef>
          </c:cat>
          <c:val>
            <c:numRef>
              <c:f>Sheet2!$C$2:$C$3</c:f>
              <c:numCache>
                <c:formatCode>General</c:formatCode>
                <c:ptCount val="2"/>
                <c:pt idx="0">
                  <c:v>47.44</c:v>
                </c:pt>
                <c:pt idx="1">
                  <c:v>25.7</c:v>
                </c:pt>
              </c:numCache>
            </c:numRef>
          </c:val>
        </c:ser>
        <c:dLbls>
          <c:showLegendKey val="0"/>
          <c:showVal val="0"/>
          <c:showCatName val="0"/>
          <c:showSerName val="0"/>
          <c:showPercent val="0"/>
          <c:showBubbleSize val="0"/>
        </c:dLbls>
        <c:gapWidth val="100"/>
        <c:overlap val="-24"/>
        <c:axId val="214678728"/>
        <c:axId val="214672456"/>
      </c:barChart>
      <c:catAx>
        <c:axId val="2146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72456"/>
        <c:crosses val="autoZero"/>
        <c:auto val="1"/>
        <c:lblAlgn val="ctr"/>
        <c:lblOffset val="100"/>
        <c:noMultiLvlLbl val="0"/>
      </c:catAx>
      <c:valAx>
        <c:axId val="214672456"/>
        <c:scaling>
          <c:orientation val="minMax"/>
          <c:max val="100"/>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smtClean="0"/>
                  <a:t>PHI </a:t>
                </a:r>
                <a:r>
                  <a:rPr lang="en-US" dirty="0"/>
                  <a:t>and </a:t>
                </a:r>
                <a:r>
                  <a:rPr lang="en-US" dirty="0" smtClean="0"/>
                  <a:t>PII</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78728"/>
        <c:crosses val="autoZero"/>
        <c:crossBetween val="between"/>
      </c:valAx>
      <c:spPr>
        <a:noFill/>
        <a:ln>
          <a:noFill/>
        </a:ln>
        <a:effectLst/>
      </c:spPr>
    </c:plotArea>
    <c:legend>
      <c:legendPos val="b"/>
      <c:layout>
        <c:manualLayout>
          <c:xMode val="edge"/>
          <c:yMode val="edge"/>
          <c:x val="0.42948219871296794"/>
          <c:y val="0.8642700302238161"/>
          <c:w val="0.19455957695602669"/>
          <c:h val="7.62625357663057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baseline="0">
                <a:solidFill>
                  <a:schemeClr val="tx2"/>
                </a:solidFill>
                <a:latin typeface="Andalus" panose="02020603050405020304" pitchFamily="18" charset="-78"/>
                <a:ea typeface="+mn-ea"/>
                <a:cs typeface="Andalus" panose="02020603050405020304" pitchFamily="18" charset="-78"/>
              </a:defRPr>
            </a:pPr>
            <a:r>
              <a:rPr lang="en-US" sz="1300">
                <a:latin typeface="Andalus" panose="02020603050405020304" pitchFamily="18" charset="-78"/>
                <a:cs typeface="Andalus" panose="02020603050405020304" pitchFamily="18" charset="-78"/>
              </a:rPr>
              <a:t>Percentage Contribuition of Telecommunication Sector to GDP (1st Quarter, 2016 - 1st Quarter, 2017)</a:t>
            </a:r>
          </a:p>
        </c:rich>
      </c:tx>
      <c:layout>
        <c:manualLayout>
          <c:xMode val="edge"/>
          <c:yMode val="edge"/>
          <c:x val="0.172614938477959"/>
          <c:y val="4.0485829959514198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'1st qtr 2017'!$D$26</c:f>
              <c:strCache>
                <c:ptCount val="1"/>
                <c:pt idx="0">
                  <c:v>%  CONT.</c:v>
                </c:pt>
              </c:strCache>
            </c:strRef>
          </c:tx>
          <c:spPr>
            <a:gradFill rotWithShape="1">
              <a:gsLst>
                <a:gs pos="0">
                  <a:srgbClr val="002060"/>
                </a:gs>
                <a:gs pos="7000">
                  <a:srgbClr val="000066"/>
                </a:gs>
                <a:gs pos="100000">
                  <a:schemeClr val="accent1">
                    <a:lumMod val="99000"/>
                    <a:satMod val="120000"/>
                    <a:shade val="78000"/>
                  </a:schemeClr>
                </a:gs>
              </a:gsLst>
              <a:lin ang="5400000" scaled="0"/>
            </a:gradFill>
            <a:ln>
              <a:noFill/>
            </a:ln>
            <a:effectLst/>
            <a:sp3d/>
          </c:spPr>
          <c:invertIfNegative val="0"/>
          <c:cat>
            <c:strRef>
              <c:f>'1st qtr 2017'!$E$25:$I$25</c:f>
              <c:strCache>
                <c:ptCount val="5"/>
                <c:pt idx="0">
                  <c:v>1st Qtr, 16</c:v>
                </c:pt>
                <c:pt idx="1">
                  <c:v>2nd Qtr, 16</c:v>
                </c:pt>
                <c:pt idx="2">
                  <c:v>3rd Qtr, 16</c:v>
                </c:pt>
                <c:pt idx="3">
                  <c:v>4th Qtr, 16</c:v>
                </c:pt>
                <c:pt idx="4">
                  <c:v>1st Qtr, 2017</c:v>
                </c:pt>
              </c:strCache>
            </c:strRef>
          </c:cat>
          <c:val>
            <c:numRef>
              <c:f>'1st qtr 2017'!$E$26:$I$26</c:f>
              <c:numCache>
                <c:formatCode>General</c:formatCode>
                <c:ptCount val="5"/>
                <c:pt idx="0">
                  <c:v>8.85</c:v>
                </c:pt>
                <c:pt idx="1">
                  <c:v>9.74</c:v>
                </c:pt>
                <c:pt idx="2">
                  <c:v>7.97</c:v>
                </c:pt>
                <c:pt idx="3">
                  <c:v>9.1300000000000008</c:v>
                </c:pt>
                <c:pt idx="4">
                  <c:v>9.16</c:v>
                </c:pt>
              </c:numCache>
            </c:numRef>
          </c:val>
        </c:ser>
        <c:dLbls>
          <c:showLegendKey val="0"/>
          <c:showVal val="0"/>
          <c:showCatName val="0"/>
          <c:showSerName val="0"/>
          <c:showPercent val="0"/>
          <c:showBubbleSize val="0"/>
        </c:dLbls>
        <c:gapWidth val="150"/>
        <c:shape val="box"/>
        <c:axId val="280600544"/>
        <c:axId val="280600936"/>
        <c:axId val="0"/>
      </c:bar3DChart>
      <c:catAx>
        <c:axId val="280600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0600936"/>
        <c:crosses val="autoZero"/>
        <c:auto val="1"/>
        <c:lblAlgn val="ctr"/>
        <c:lblOffset val="100"/>
        <c:noMultiLvlLbl val="0"/>
      </c:catAx>
      <c:valAx>
        <c:axId val="2806009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0600544"/>
        <c:crosses val="autoZero"/>
        <c:crossBetween val="between"/>
      </c:valAx>
      <c:spPr>
        <a:noFill/>
        <a:ln>
          <a:noFill/>
        </a:ln>
        <a:effectLst/>
      </c:spPr>
    </c:plotArea>
    <c:plotVisOnly val="1"/>
    <c:dispBlanksAs val="gap"/>
    <c:showDLblsOverMax val="0"/>
  </c:chart>
  <c:spPr>
    <a:solidFill>
      <a:schemeClr val="bg1"/>
    </a:solidFill>
    <a:ln>
      <a:solidFill>
        <a:srgbClr val="000066"/>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1F754-6355-448E-9AE0-E96573EE446B}" type="doc">
      <dgm:prSet loTypeId="urn:microsoft.com/office/officeart/2005/8/layout/radial5" loCatId="cycle" qsTypeId="urn:microsoft.com/office/officeart/2005/8/quickstyle/simple2" qsCatId="simple" csTypeId="urn:microsoft.com/office/officeart/2005/8/colors/accent2_1" csCatId="accent2" phldr="1"/>
      <dgm:spPr/>
      <dgm:t>
        <a:bodyPr/>
        <a:lstStyle/>
        <a:p>
          <a:endParaRPr lang="en-US"/>
        </a:p>
      </dgm:t>
    </dgm:pt>
    <dgm:pt modelId="{74794838-398C-449B-BF8B-B136F469550E}">
      <dgm:prSet custT="1"/>
      <dgm:spPr/>
      <dgm:t>
        <a:bodyPr/>
        <a:lstStyle/>
        <a:p>
          <a:pPr rtl="0"/>
          <a:r>
            <a:rPr lang="en-GB" sz="1200" b="1" smtClean="0">
              <a:latin typeface="Garamond" panose="02020404030301010803" pitchFamily="18" charset="0"/>
              <a:cs typeface="Garamond"/>
            </a:rPr>
            <a:t>Broadband </a:t>
          </a:r>
          <a:endParaRPr lang="en-US" sz="1200" b="1" dirty="0">
            <a:latin typeface="Garamond" panose="02020404030301010803" pitchFamily="18" charset="0"/>
            <a:cs typeface="Garamond"/>
          </a:endParaRPr>
        </a:p>
      </dgm:t>
    </dgm:pt>
    <dgm:pt modelId="{4EC8994C-4163-47B1-94E0-A497E21B8D82}" type="parTrans" cxnId="{7BD467D5-020F-4E5D-85C3-240CE69501B1}">
      <dgm:prSet/>
      <dgm:spPr/>
      <dgm:t>
        <a:bodyPr/>
        <a:lstStyle/>
        <a:p>
          <a:endParaRPr lang="en-US" sz="1200" b="1">
            <a:solidFill>
              <a:srgbClr val="000066"/>
            </a:solidFill>
            <a:latin typeface="Garamond" panose="02020404030301010803" pitchFamily="18" charset="0"/>
            <a:cs typeface="Garamond"/>
          </a:endParaRPr>
        </a:p>
      </dgm:t>
    </dgm:pt>
    <dgm:pt modelId="{35222B34-75E5-4FC5-9F67-5FE476345F58}" type="sibTrans" cxnId="{7BD467D5-020F-4E5D-85C3-240CE69501B1}">
      <dgm:prSet/>
      <dgm:spPr/>
      <dgm:t>
        <a:bodyPr/>
        <a:lstStyle/>
        <a:p>
          <a:endParaRPr lang="en-US" sz="1200" b="1">
            <a:solidFill>
              <a:srgbClr val="000066"/>
            </a:solidFill>
            <a:latin typeface="Garamond" panose="02020404030301010803" pitchFamily="18" charset="0"/>
            <a:cs typeface="Garamond"/>
          </a:endParaRPr>
        </a:p>
      </dgm:t>
    </dgm:pt>
    <dgm:pt modelId="{B46DB18B-82BD-417F-A5B8-B573B437F906}">
      <dgm:prSet custT="1"/>
      <dgm:spPr/>
      <dgm:t>
        <a:bodyPr/>
        <a:lstStyle/>
        <a:p>
          <a:pPr rtl="0"/>
          <a:r>
            <a:rPr lang="en-GB" sz="1200" b="1" smtClean="0">
              <a:latin typeface="Garamond" panose="02020404030301010803" pitchFamily="18" charset="0"/>
              <a:cs typeface="Garamond"/>
            </a:rPr>
            <a:t>Productivity effect</a:t>
          </a:r>
          <a:endParaRPr lang="en-US" sz="1200" b="1" dirty="0">
            <a:latin typeface="Garamond" panose="02020404030301010803" pitchFamily="18" charset="0"/>
            <a:cs typeface="Garamond"/>
          </a:endParaRPr>
        </a:p>
      </dgm:t>
    </dgm:pt>
    <dgm:pt modelId="{0D30C747-5C45-49FB-9227-F4D6456E3C90}" type="parTrans" cxnId="{3F62FA64-ECB8-490D-8C29-E064042EA5D4}">
      <dgm:prSet custT="1"/>
      <dgm:spPr/>
      <dgm:t>
        <a:bodyPr/>
        <a:lstStyle/>
        <a:p>
          <a:endParaRPr lang="en-US" sz="1200" b="1">
            <a:solidFill>
              <a:srgbClr val="000066"/>
            </a:solidFill>
            <a:latin typeface="Garamond" panose="02020404030301010803" pitchFamily="18" charset="0"/>
            <a:cs typeface="Garamond"/>
          </a:endParaRPr>
        </a:p>
      </dgm:t>
    </dgm:pt>
    <dgm:pt modelId="{4396075C-C04E-45BE-B49E-AAE6EDC73A95}" type="sibTrans" cxnId="{3F62FA64-ECB8-490D-8C29-E064042EA5D4}">
      <dgm:prSet/>
      <dgm:spPr/>
      <dgm:t>
        <a:bodyPr/>
        <a:lstStyle/>
        <a:p>
          <a:endParaRPr lang="en-US" sz="1200" b="1">
            <a:solidFill>
              <a:srgbClr val="000066"/>
            </a:solidFill>
            <a:latin typeface="Garamond" panose="02020404030301010803" pitchFamily="18" charset="0"/>
            <a:cs typeface="Garamond"/>
          </a:endParaRPr>
        </a:p>
      </dgm:t>
    </dgm:pt>
    <dgm:pt modelId="{576F595A-3C0A-4CFD-B843-D117D9ECFB74}">
      <dgm:prSet custT="1"/>
      <dgm:spPr/>
      <dgm:t>
        <a:bodyPr/>
        <a:lstStyle/>
        <a:p>
          <a:pPr rtl="0"/>
          <a:r>
            <a:rPr lang="en-GB" sz="1200" b="1" smtClean="0">
              <a:latin typeface="Garamond" panose="02020404030301010803" pitchFamily="18" charset="0"/>
              <a:cs typeface="Garamond"/>
            </a:rPr>
            <a:t>Contribution to GDP</a:t>
          </a:r>
          <a:endParaRPr lang="en-US" sz="1200" b="1" dirty="0">
            <a:latin typeface="Garamond" panose="02020404030301010803" pitchFamily="18" charset="0"/>
            <a:cs typeface="Garamond"/>
          </a:endParaRPr>
        </a:p>
      </dgm:t>
    </dgm:pt>
    <dgm:pt modelId="{5294EFED-6E23-4910-A26E-C6CCD9BFAADF}" type="parTrans" cxnId="{A313733B-6A47-4E87-99C2-683B72990067}">
      <dgm:prSet custT="1"/>
      <dgm:spPr/>
      <dgm:t>
        <a:bodyPr/>
        <a:lstStyle/>
        <a:p>
          <a:endParaRPr lang="en-US" sz="1200" b="1">
            <a:solidFill>
              <a:srgbClr val="000066"/>
            </a:solidFill>
            <a:latin typeface="Garamond" panose="02020404030301010803" pitchFamily="18" charset="0"/>
            <a:cs typeface="Garamond"/>
          </a:endParaRPr>
        </a:p>
      </dgm:t>
    </dgm:pt>
    <dgm:pt modelId="{68255F40-D73D-4B9D-8912-82D5743F6841}" type="sibTrans" cxnId="{A313733B-6A47-4E87-99C2-683B72990067}">
      <dgm:prSet/>
      <dgm:spPr/>
      <dgm:t>
        <a:bodyPr/>
        <a:lstStyle/>
        <a:p>
          <a:endParaRPr lang="en-US" sz="1200" b="1">
            <a:solidFill>
              <a:srgbClr val="000066"/>
            </a:solidFill>
            <a:latin typeface="Garamond" panose="02020404030301010803" pitchFamily="18" charset="0"/>
            <a:cs typeface="Garamond"/>
          </a:endParaRPr>
        </a:p>
      </dgm:t>
    </dgm:pt>
    <dgm:pt modelId="{FF1C008F-4D18-4C22-83D4-C80BD864A355}">
      <dgm:prSet custT="1"/>
      <dgm:spPr/>
      <dgm:t>
        <a:bodyPr/>
        <a:lstStyle/>
        <a:p>
          <a:pPr rtl="0"/>
          <a:r>
            <a:rPr lang="en-GB" sz="1200" b="1" smtClean="0">
              <a:latin typeface="Garamond" panose="02020404030301010803" pitchFamily="18" charset="0"/>
              <a:cs typeface="Garamond"/>
            </a:rPr>
            <a:t>Emergence of new services and industries.</a:t>
          </a:r>
          <a:endParaRPr lang="en-US" sz="1200" b="1" dirty="0">
            <a:latin typeface="Garamond" panose="02020404030301010803" pitchFamily="18" charset="0"/>
            <a:cs typeface="Garamond"/>
          </a:endParaRPr>
        </a:p>
      </dgm:t>
    </dgm:pt>
    <dgm:pt modelId="{47FDEE2E-0AA4-491A-AB09-E172CAAA57A4}" type="parTrans" cxnId="{3E56EB97-7FBC-4A47-B27F-5FD8AB99FD97}">
      <dgm:prSet custT="1"/>
      <dgm:spPr/>
      <dgm:t>
        <a:bodyPr/>
        <a:lstStyle/>
        <a:p>
          <a:endParaRPr lang="en-US" sz="1200" b="1">
            <a:solidFill>
              <a:srgbClr val="000066"/>
            </a:solidFill>
            <a:latin typeface="Garamond" panose="02020404030301010803" pitchFamily="18" charset="0"/>
            <a:cs typeface="Garamond"/>
          </a:endParaRPr>
        </a:p>
      </dgm:t>
    </dgm:pt>
    <dgm:pt modelId="{755CF138-A830-43E8-AFAC-A3508DF4E21F}" type="sibTrans" cxnId="{3E56EB97-7FBC-4A47-B27F-5FD8AB99FD97}">
      <dgm:prSet/>
      <dgm:spPr/>
      <dgm:t>
        <a:bodyPr/>
        <a:lstStyle/>
        <a:p>
          <a:endParaRPr lang="en-US" sz="1200" b="1">
            <a:solidFill>
              <a:srgbClr val="000066"/>
            </a:solidFill>
            <a:latin typeface="Garamond" panose="02020404030301010803" pitchFamily="18" charset="0"/>
            <a:cs typeface="Garamond"/>
          </a:endParaRPr>
        </a:p>
      </dgm:t>
    </dgm:pt>
    <dgm:pt modelId="{34471C10-C016-4794-BD0E-486FF30131F9}">
      <dgm:prSet custT="1"/>
      <dgm:spPr/>
      <dgm:t>
        <a:bodyPr/>
        <a:lstStyle/>
        <a:p>
          <a:r>
            <a:rPr lang="en-GB" sz="1200" b="1" smtClean="0">
              <a:latin typeface="Garamond" panose="02020404030301010803" pitchFamily="18" charset="0"/>
              <a:cs typeface="Garamond"/>
            </a:rPr>
            <a:t>Consumer surplus</a:t>
          </a:r>
          <a:endParaRPr lang="en-US" sz="1200" b="1" dirty="0">
            <a:latin typeface="Garamond" panose="02020404030301010803" pitchFamily="18" charset="0"/>
            <a:cs typeface="Garamond"/>
          </a:endParaRPr>
        </a:p>
      </dgm:t>
    </dgm:pt>
    <dgm:pt modelId="{6CD3C354-1669-46DB-9890-C6D3F95BC59F}" type="parTrans" cxnId="{251C9212-3699-455C-AF5C-1EFA029A9D69}">
      <dgm:prSet custT="1"/>
      <dgm:spPr/>
      <dgm:t>
        <a:bodyPr/>
        <a:lstStyle/>
        <a:p>
          <a:endParaRPr lang="en-US" sz="1200" b="1">
            <a:solidFill>
              <a:srgbClr val="000066"/>
            </a:solidFill>
            <a:latin typeface="Garamond" panose="02020404030301010803" pitchFamily="18" charset="0"/>
            <a:cs typeface="Garamond"/>
          </a:endParaRPr>
        </a:p>
      </dgm:t>
    </dgm:pt>
    <dgm:pt modelId="{57CC9C73-81A7-4F27-AE6B-75D70EC43BB3}" type="sibTrans" cxnId="{251C9212-3699-455C-AF5C-1EFA029A9D69}">
      <dgm:prSet/>
      <dgm:spPr/>
      <dgm:t>
        <a:bodyPr/>
        <a:lstStyle/>
        <a:p>
          <a:endParaRPr lang="en-US" sz="1200" b="1">
            <a:solidFill>
              <a:srgbClr val="000066"/>
            </a:solidFill>
            <a:latin typeface="Garamond" panose="02020404030301010803" pitchFamily="18" charset="0"/>
            <a:cs typeface="Garamond"/>
          </a:endParaRPr>
        </a:p>
      </dgm:t>
    </dgm:pt>
    <dgm:pt modelId="{1052F58A-3EF1-4F1E-B5B2-D991EEE5B18A}">
      <dgm:prSet custT="1"/>
      <dgm:spPr/>
      <dgm:t>
        <a:bodyPr/>
        <a:lstStyle/>
        <a:p>
          <a:r>
            <a:rPr lang="en-GB" sz="1200" b="1" dirty="0" smtClean="0">
              <a:latin typeface="Garamond" panose="02020404030301010803" pitchFamily="18" charset="0"/>
              <a:cs typeface="Garamond"/>
            </a:rPr>
            <a:t>Improve Informational mobility</a:t>
          </a:r>
          <a:endParaRPr lang="en-US" sz="1200" b="1" dirty="0">
            <a:latin typeface="Garamond" panose="02020404030301010803" pitchFamily="18" charset="0"/>
            <a:cs typeface="Garamond"/>
          </a:endParaRPr>
        </a:p>
      </dgm:t>
    </dgm:pt>
    <dgm:pt modelId="{8A0AB273-9582-4CBD-8B82-3C6806741D2D}" type="parTrans" cxnId="{8EF7BBF3-A77C-4382-A94F-AB8A43335C00}">
      <dgm:prSet custT="1"/>
      <dgm:spPr/>
      <dgm:t>
        <a:bodyPr/>
        <a:lstStyle/>
        <a:p>
          <a:endParaRPr lang="en-US" sz="1200" b="1">
            <a:solidFill>
              <a:srgbClr val="000066"/>
            </a:solidFill>
            <a:latin typeface="Garamond" panose="02020404030301010803" pitchFamily="18" charset="0"/>
            <a:cs typeface="Garamond"/>
          </a:endParaRPr>
        </a:p>
      </dgm:t>
    </dgm:pt>
    <dgm:pt modelId="{20484619-2124-457C-8474-ABC2DBB8E46A}" type="sibTrans" cxnId="{8EF7BBF3-A77C-4382-A94F-AB8A43335C00}">
      <dgm:prSet/>
      <dgm:spPr/>
      <dgm:t>
        <a:bodyPr/>
        <a:lstStyle/>
        <a:p>
          <a:endParaRPr lang="en-US" sz="1200" b="1">
            <a:solidFill>
              <a:srgbClr val="000066"/>
            </a:solidFill>
            <a:latin typeface="Garamond" panose="02020404030301010803" pitchFamily="18" charset="0"/>
            <a:cs typeface="Garamond"/>
          </a:endParaRPr>
        </a:p>
      </dgm:t>
    </dgm:pt>
    <dgm:pt modelId="{44AC4164-D486-403A-8F92-FB110E5A4C34}">
      <dgm:prSet custT="1"/>
      <dgm:spPr/>
      <dgm:t>
        <a:bodyPr/>
        <a:lstStyle/>
        <a:p>
          <a:r>
            <a:rPr lang="en-GB" sz="1200" b="1" dirty="0" smtClean="0">
              <a:latin typeface="Garamond" panose="02020404030301010803" pitchFamily="18" charset="0"/>
              <a:cs typeface="Garamond"/>
            </a:rPr>
            <a:t>Enhanced social interactions</a:t>
          </a:r>
          <a:endParaRPr lang="en-US" sz="1200" b="1" dirty="0">
            <a:latin typeface="Garamond" panose="02020404030301010803" pitchFamily="18" charset="0"/>
            <a:cs typeface="Garamond"/>
          </a:endParaRPr>
        </a:p>
      </dgm:t>
    </dgm:pt>
    <dgm:pt modelId="{1B8CB170-F3E4-4E1A-88AE-D87FDF05002D}" type="parTrans" cxnId="{70504789-FB63-4A9E-8D75-23181CDBD86C}">
      <dgm:prSet custT="1"/>
      <dgm:spPr/>
      <dgm:t>
        <a:bodyPr/>
        <a:lstStyle/>
        <a:p>
          <a:endParaRPr lang="en-US" sz="1200" b="1">
            <a:solidFill>
              <a:srgbClr val="000066"/>
            </a:solidFill>
            <a:latin typeface="Garamond" panose="02020404030301010803" pitchFamily="18" charset="0"/>
            <a:cs typeface="Garamond"/>
          </a:endParaRPr>
        </a:p>
      </dgm:t>
    </dgm:pt>
    <dgm:pt modelId="{E109E55B-E5C0-4E73-9805-B92DAA28C4F7}" type="sibTrans" cxnId="{70504789-FB63-4A9E-8D75-23181CDBD86C}">
      <dgm:prSet/>
      <dgm:spPr/>
      <dgm:t>
        <a:bodyPr/>
        <a:lstStyle/>
        <a:p>
          <a:endParaRPr lang="en-US" sz="1200" b="1">
            <a:solidFill>
              <a:srgbClr val="000066"/>
            </a:solidFill>
            <a:latin typeface="Garamond" panose="02020404030301010803" pitchFamily="18" charset="0"/>
            <a:cs typeface="Garamond"/>
          </a:endParaRPr>
        </a:p>
      </dgm:t>
    </dgm:pt>
    <dgm:pt modelId="{380E76BA-5CB2-4BA4-89DA-56C38772944C}">
      <dgm:prSet custT="1"/>
      <dgm:spPr/>
      <dgm:t>
        <a:bodyPr/>
        <a:lstStyle/>
        <a:p>
          <a:r>
            <a:rPr lang="en-GB" sz="1200" b="1" dirty="0" smtClean="0">
              <a:latin typeface="Garamond" panose="02020404030301010803" pitchFamily="18" charset="0"/>
            </a:rPr>
            <a:t>Empowering SMEs</a:t>
          </a:r>
          <a:endParaRPr lang="en-US" sz="1200" b="1" dirty="0">
            <a:latin typeface="Garamond" panose="02020404030301010803" pitchFamily="18" charset="0"/>
          </a:endParaRPr>
        </a:p>
      </dgm:t>
    </dgm:pt>
    <dgm:pt modelId="{EE30688E-B542-44C1-A08D-FC0A5628605E}" type="parTrans" cxnId="{22F1E433-8886-4393-BA9A-DD61C0933A2C}">
      <dgm:prSet custT="1"/>
      <dgm:spPr/>
      <dgm:t>
        <a:bodyPr/>
        <a:lstStyle/>
        <a:p>
          <a:endParaRPr lang="en-US" sz="1200" b="1">
            <a:solidFill>
              <a:srgbClr val="000066"/>
            </a:solidFill>
            <a:latin typeface="Garamond" panose="02020404030301010803" pitchFamily="18" charset="0"/>
          </a:endParaRPr>
        </a:p>
      </dgm:t>
    </dgm:pt>
    <dgm:pt modelId="{71F93989-301E-4F40-8574-BFC15A1B9CFE}" type="sibTrans" cxnId="{22F1E433-8886-4393-BA9A-DD61C0933A2C}">
      <dgm:prSet/>
      <dgm:spPr/>
      <dgm:t>
        <a:bodyPr/>
        <a:lstStyle/>
        <a:p>
          <a:endParaRPr lang="en-US" sz="1200" b="1">
            <a:solidFill>
              <a:srgbClr val="000066"/>
            </a:solidFill>
            <a:latin typeface="Garamond" panose="02020404030301010803" pitchFamily="18" charset="0"/>
          </a:endParaRPr>
        </a:p>
      </dgm:t>
    </dgm:pt>
    <dgm:pt modelId="{17B30FF6-8DCF-4A32-BC02-8D8CD96A0F17}">
      <dgm:prSet custT="1"/>
      <dgm:spPr/>
      <dgm:t>
        <a:bodyPr/>
        <a:lstStyle/>
        <a:p>
          <a:r>
            <a:rPr lang="en-GB" sz="1200" b="1" dirty="0" smtClean="0">
              <a:latin typeface="Garamond" panose="02020404030301010803" pitchFamily="18" charset="0"/>
            </a:rPr>
            <a:t>Improving Quality of life</a:t>
          </a:r>
          <a:endParaRPr lang="en-US" sz="1200" b="1" dirty="0">
            <a:latin typeface="Garamond" panose="02020404030301010803" pitchFamily="18" charset="0"/>
          </a:endParaRPr>
        </a:p>
      </dgm:t>
    </dgm:pt>
    <dgm:pt modelId="{095165FA-C134-4D30-89F6-DD7FD2820233}" type="parTrans" cxnId="{C4C702E7-5A19-49BF-8A25-87FB4BD2CD2A}">
      <dgm:prSet custT="1"/>
      <dgm:spPr/>
      <dgm:t>
        <a:bodyPr/>
        <a:lstStyle/>
        <a:p>
          <a:endParaRPr lang="en-US" sz="1200" b="1">
            <a:solidFill>
              <a:srgbClr val="000066"/>
            </a:solidFill>
            <a:latin typeface="Garamond" panose="02020404030301010803" pitchFamily="18" charset="0"/>
          </a:endParaRPr>
        </a:p>
      </dgm:t>
    </dgm:pt>
    <dgm:pt modelId="{DAF6FFA8-D2EE-42AF-9209-7AAF1E4AB59A}" type="sibTrans" cxnId="{C4C702E7-5A19-49BF-8A25-87FB4BD2CD2A}">
      <dgm:prSet/>
      <dgm:spPr/>
      <dgm:t>
        <a:bodyPr/>
        <a:lstStyle/>
        <a:p>
          <a:endParaRPr lang="en-US" sz="1200" b="1">
            <a:solidFill>
              <a:srgbClr val="000066"/>
            </a:solidFill>
            <a:latin typeface="Garamond" panose="02020404030301010803" pitchFamily="18" charset="0"/>
          </a:endParaRPr>
        </a:p>
      </dgm:t>
    </dgm:pt>
    <dgm:pt modelId="{FA2CA780-5037-4A74-A867-DDA144F04D3A}">
      <dgm:prSet custT="1"/>
      <dgm:spPr/>
      <dgm:t>
        <a:bodyPr/>
        <a:lstStyle/>
        <a:p>
          <a:r>
            <a:rPr lang="en-GB" sz="1200" b="1" dirty="0" smtClean="0">
              <a:latin typeface="Garamond" panose="02020404030301010803" pitchFamily="18" charset="0"/>
            </a:rPr>
            <a:t>Technology enabler</a:t>
          </a:r>
          <a:endParaRPr lang="en-US" sz="1200" b="1" dirty="0">
            <a:latin typeface="Garamond" panose="02020404030301010803" pitchFamily="18" charset="0"/>
          </a:endParaRPr>
        </a:p>
      </dgm:t>
    </dgm:pt>
    <dgm:pt modelId="{7460E9A4-0689-477C-B46B-90280ECAA881}" type="parTrans" cxnId="{7349EBA3-D308-4A56-9E56-204B480765EF}">
      <dgm:prSet custT="1"/>
      <dgm:spPr/>
      <dgm:t>
        <a:bodyPr/>
        <a:lstStyle/>
        <a:p>
          <a:endParaRPr lang="en-US" sz="1200" b="1">
            <a:solidFill>
              <a:srgbClr val="000066"/>
            </a:solidFill>
            <a:latin typeface="Garamond" panose="02020404030301010803" pitchFamily="18" charset="0"/>
          </a:endParaRPr>
        </a:p>
      </dgm:t>
    </dgm:pt>
    <dgm:pt modelId="{673775A6-45DB-4037-80D3-E12B691574E6}" type="sibTrans" cxnId="{7349EBA3-D308-4A56-9E56-204B480765EF}">
      <dgm:prSet/>
      <dgm:spPr/>
      <dgm:t>
        <a:bodyPr/>
        <a:lstStyle/>
        <a:p>
          <a:endParaRPr lang="en-US" sz="1200" b="1">
            <a:solidFill>
              <a:srgbClr val="000066"/>
            </a:solidFill>
            <a:latin typeface="Garamond" panose="02020404030301010803" pitchFamily="18" charset="0"/>
          </a:endParaRPr>
        </a:p>
      </dgm:t>
    </dgm:pt>
    <dgm:pt modelId="{64275812-B972-4485-B5A8-EAB03A3FD6A3}">
      <dgm:prSet custT="1"/>
      <dgm:spPr/>
      <dgm:t>
        <a:bodyPr/>
        <a:lstStyle/>
        <a:p>
          <a:r>
            <a:rPr lang="en-GB" sz="1200" b="1" smtClean="0">
              <a:latin typeface="Garamond" panose="02020404030301010803" pitchFamily="18" charset="0"/>
            </a:rPr>
            <a:t>Enabling globalisation of services</a:t>
          </a:r>
          <a:endParaRPr lang="en-US" sz="1200" b="1" dirty="0">
            <a:latin typeface="Garamond" panose="02020404030301010803" pitchFamily="18" charset="0"/>
          </a:endParaRPr>
        </a:p>
      </dgm:t>
    </dgm:pt>
    <dgm:pt modelId="{B5841F51-796A-422E-A659-B5504783C2F8}" type="parTrans" cxnId="{89C973DA-207C-46A6-8A81-EE1C1BFA6855}">
      <dgm:prSet custT="1"/>
      <dgm:spPr/>
      <dgm:t>
        <a:bodyPr/>
        <a:lstStyle/>
        <a:p>
          <a:endParaRPr lang="en-US" sz="1200" b="1">
            <a:solidFill>
              <a:srgbClr val="000066"/>
            </a:solidFill>
            <a:latin typeface="Garamond" panose="02020404030301010803" pitchFamily="18" charset="0"/>
          </a:endParaRPr>
        </a:p>
      </dgm:t>
    </dgm:pt>
    <dgm:pt modelId="{C1644027-10ED-4797-BE35-EAD0AF101A0A}" type="sibTrans" cxnId="{89C973DA-207C-46A6-8A81-EE1C1BFA6855}">
      <dgm:prSet/>
      <dgm:spPr/>
      <dgm:t>
        <a:bodyPr/>
        <a:lstStyle/>
        <a:p>
          <a:endParaRPr lang="en-US" sz="1200" b="1">
            <a:solidFill>
              <a:srgbClr val="000066"/>
            </a:solidFill>
            <a:latin typeface="Garamond" panose="02020404030301010803" pitchFamily="18" charset="0"/>
          </a:endParaRPr>
        </a:p>
      </dgm:t>
    </dgm:pt>
    <dgm:pt modelId="{D9765A9C-28B0-468A-8108-A721F65F6F7F}" type="pres">
      <dgm:prSet presAssocID="{A1E1F754-6355-448E-9AE0-E96573EE446B}" presName="Name0" presStyleCnt="0">
        <dgm:presLayoutVars>
          <dgm:chMax val="1"/>
          <dgm:dir/>
          <dgm:animLvl val="ctr"/>
          <dgm:resizeHandles val="exact"/>
        </dgm:presLayoutVars>
      </dgm:prSet>
      <dgm:spPr/>
      <dgm:t>
        <a:bodyPr/>
        <a:lstStyle/>
        <a:p>
          <a:endParaRPr lang="en-US"/>
        </a:p>
      </dgm:t>
    </dgm:pt>
    <dgm:pt modelId="{FDD9193C-C0E6-4F28-8C2F-4570E9BDC055}" type="pres">
      <dgm:prSet presAssocID="{74794838-398C-449B-BF8B-B136F469550E}" presName="centerShape" presStyleLbl="node0" presStyleIdx="0" presStyleCnt="1" custScaleX="125643" custScaleY="96816"/>
      <dgm:spPr/>
      <dgm:t>
        <a:bodyPr/>
        <a:lstStyle/>
        <a:p>
          <a:endParaRPr lang="en-US"/>
        </a:p>
      </dgm:t>
    </dgm:pt>
    <dgm:pt modelId="{FE3B4255-CBC5-4A85-9875-E91DF8EEA0FD}" type="pres">
      <dgm:prSet presAssocID="{1B8CB170-F3E4-4E1A-88AE-D87FDF05002D}" presName="parTrans" presStyleLbl="sibTrans2D1" presStyleIdx="0" presStyleCnt="10"/>
      <dgm:spPr/>
      <dgm:t>
        <a:bodyPr/>
        <a:lstStyle/>
        <a:p>
          <a:endParaRPr lang="en-US"/>
        </a:p>
      </dgm:t>
    </dgm:pt>
    <dgm:pt modelId="{F866E1B6-7599-4EA1-969F-FD4C3CA246D2}" type="pres">
      <dgm:prSet presAssocID="{1B8CB170-F3E4-4E1A-88AE-D87FDF05002D}" presName="connectorText" presStyleLbl="sibTrans2D1" presStyleIdx="0" presStyleCnt="10"/>
      <dgm:spPr/>
      <dgm:t>
        <a:bodyPr/>
        <a:lstStyle/>
        <a:p>
          <a:endParaRPr lang="en-US"/>
        </a:p>
      </dgm:t>
    </dgm:pt>
    <dgm:pt modelId="{74F37AC2-99FE-4C4E-86F0-6139D3091178}" type="pres">
      <dgm:prSet presAssocID="{44AC4164-D486-403A-8F92-FB110E5A4C34}" presName="node" presStyleLbl="node1" presStyleIdx="0" presStyleCnt="10" custScaleX="134137" custRadScaleRad="99707" custRadScaleInc="-3233">
        <dgm:presLayoutVars>
          <dgm:bulletEnabled val="1"/>
        </dgm:presLayoutVars>
      </dgm:prSet>
      <dgm:spPr/>
      <dgm:t>
        <a:bodyPr/>
        <a:lstStyle/>
        <a:p>
          <a:endParaRPr lang="en-US"/>
        </a:p>
      </dgm:t>
    </dgm:pt>
    <dgm:pt modelId="{F9C885B7-CC07-48AB-B18D-20638CD4D544}" type="pres">
      <dgm:prSet presAssocID="{8A0AB273-9582-4CBD-8B82-3C6806741D2D}" presName="parTrans" presStyleLbl="sibTrans2D1" presStyleIdx="1" presStyleCnt="10"/>
      <dgm:spPr/>
      <dgm:t>
        <a:bodyPr/>
        <a:lstStyle/>
        <a:p>
          <a:endParaRPr lang="en-US"/>
        </a:p>
      </dgm:t>
    </dgm:pt>
    <dgm:pt modelId="{221DA703-9F35-4B4C-9FE3-66813BEC0BC4}" type="pres">
      <dgm:prSet presAssocID="{8A0AB273-9582-4CBD-8B82-3C6806741D2D}" presName="connectorText" presStyleLbl="sibTrans2D1" presStyleIdx="1" presStyleCnt="10"/>
      <dgm:spPr/>
      <dgm:t>
        <a:bodyPr/>
        <a:lstStyle/>
        <a:p>
          <a:endParaRPr lang="en-US"/>
        </a:p>
      </dgm:t>
    </dgm:pt>
    <dgm:pt modelId="{6D0B747B-1A7E-478F-9350-3063DEEF6AC9}" type="pres">
      <dgm:prSet presAssocID="{1052F58A-3EF1-4F1E-B5B2-D991EEE5B18A}" presName="node" presStyleLbl="node1" presStyleIdx="1" presStyleCnt="10" custScaleX="149213" custRadScaleRad="111008" custRadScaleInc="28056">
        <dgm:presLayoutVars>
          <dgm:bulletEnabled val="1"/>
        </dgm:presLayoutVars>
      </dgm:prSet>
      <dgm:spPr/>
      <dgm:t>
        <a:bodyPr/>
        <a:lstStyle/>
        <a:p>
          <a:endParaRPr lang="en-US"/>
        </a:p>
      </dgm:t>
    </dgm:pt>
    <dgm:pt modelId="{276054BE-6D5D-497B-83C1-0B6A32218E67}" type="pres">
      <dgm:prSet presAssocID="{EE30688E-B542-44C1-A08D-FC0A5628605E}" presName="parTrans" presStyleLbl="sibTrans2D1" presStyleIdx="2" presStyleCnt="10"/>
      <dgm:spPr/>
      <dgm:t>
        <a:bodyPr/>
        <a:lstStyle/>
        <a:p>
          <a:endParaRPr lang="en-US"/>
        </a:p>
      </dgm:t>
    </dgm:pt>
    <dgm:pt modelId="{9DF18608-392F-45BA-8960-685310F0816F}" type="pres">
      <dgm:prSet presAssocID="{EE30688E-B542-44C1-A08D-FC0A5628605E}" presName="connectorText" presStyleLbl="sibTrans2D1" presStyleIdx="2" presStyleCnt="10"/>
      <dgm:spPr/>
      <dgm:t>
        <a:bodyPr/>
        <a:lstStyle/>
        <a:p>
          <a:endParaRPr lang="en-US"/>
        </a:p>
      </dgm:t>
    </dgm:pt>
    <dgm:pt modelId="{D0DD651B-D456-4FE5-AD52-F13FD5AA8831}" type="pres">
      <dgm:prSet presAssocID="{380E76BA-5CB2-4BA4-89DA-56C38772944C}" presName="node" presStyleLbl="node1" presStyleIdx="2" presStyleCnt="10" custScaleX="175110" custRadScaleRad="121049" custRadScaleInc="20426">
        <dgm:presLayoutVars>
          <dgm:bulletEnabled val="1"/>
        </dgm:presLayoutVars>
      </dgm:prSet>
      <dgm:spPr/>
      <dgm:t>
        <a:bodyPr/>
        <a:lstStyle/>
        <a:p>
          <a:endParaRPr lang="en-US"/>
        </a:p>
      </dgm:t>
    </dgm:pt>
    <dgm:pt modelId="{CB8EE7B6-79CD-434A-90AC-2FEC5D1D42B6}" type="pres">
      <dgm:prSet presAssocID="{095165FA-C134-4D30-89F6-DD7FD2820233}" presName="parTrans" presStyleLbl="sibTrans2D1" presStyleIdx="3" presStyleCnt="10"/>
      <dgm:spPr/>
      <dgm:t>
        <a:bodyPr/>
        <a:lstStyle/>
        <a:p>
          <a:endParaRPr lang="en-US"/>
        </a:p>
      </dgm:t>
    </dgm:pt>
    <dgm:pt modelId="{BF49B1E1-5492-4AF9-9701-0334E8AAFF0A}" type="pres">
      <dgm:prSet presAssocID="{095165FA-C134-4D30-89F6-DD7FD2820233}" presName="connectorText" presStyleLbl="sibTrans2D1" presStyleIdx="3" presStyleCnt="10"/>
      <dgm:spPr/>
      <dgm:t>
        <a:bodyPr/>
        <a:lstStyle/>
        <a:p>
          <a:endParaRPr lang="en-US"/>
        </a:p>
      </dgm:t>
    </dgm:pt>
    <dgm:pt modelId="{7733C01A-DC99-4EAC-A50F-83F7FD0200F4}" type="pres">
      <dgm:prSet presAssocID="{17B30FF6-8DCF-4A32-BC02-8D8CD96A0F17}" presName="node" presStyleLbl="node1" presStyleIdx="3" presStyleCnt="10" custScaleX="150626" custRadScaleRad="113251" custRadScaleInc="-10634">
        <dgm:presLayoutVars>
          <dgm:bulletEnabled val="1"/>
        </dgm:presLayoutVars>
      </dgm:prSet>
      <dgm:spPr/>
      <dgm:t>
        <a:bodyPr/>
        <a:lstStyle/>
        <a:p>
          <a:endParaRPr lang="en-US"/>
        </a:p>
      </dgm:t>
    </dgm:pt>
    <dgm:pt modelId="{76A1DF0E-C65A-446F-A2A6-DF5CC3FF05DF}" type="pres">
      <dgm:prSet presAssocID="{7460E9A4-0689-477C-B46B-90280ECAA881}" presName="parTrans" presStyleLbl="sibTrans2D1" presStyleIdx="4" presStyleCnt="10"/>
      <dgm:spPr/>
      <dgm:t>
        <a:bodyPr/>
        <a:lstStyle/>
        <a:p>
          <a:endParaRPr lang="en-US"/>
        </a:p>
      </dgm:t>
    </dgm:pt>
    <dgm:pt modelId="{BDE9F84B-AEB1-4FFB-BA89-AE2B2AF5A183}" type="pres">
      <dgm:prSet presAssocID="{7460E9A4-0689-477C-B46B-90280ECAA881}" presName="connectorText" presStyleLbl="sibTrans2D1" presStyleIdx="4" presStyleCnt="10"/>
      <dgm:spPr/>
      <dgm:t>
        <a:bodyPr/>
        <a:lstStyle/>
        <a:p>
          <a:endParaRPr lang="en-US"/>
        </a:p>
      </dgm:t>
    </dgm:pt>
    <dgm:pt modelId="{C43BAD86-6476-45AB-B8BC-3FA23E5F9719}" type="pres">
      <dgm:prSet presAssocID="{FA2CA780-5037-4A74-A867-DDA144F04D3A}" presName="node" presStyleLbl="node1" presStyleIdx="4" presStyleCnt="10" custScaleX="136410" custRadScaleRad="116565" custRadScaleInc="-31321">
        <dgm:presLayoutVars>
          <dgm:bulletEnabled val="1"/>
        </dgm:presLayoutVars>
      </dgm:prSet>
      <dgm:spPr/>
      <dgm:t>
        <a:bodyPr/>
        <a:lstStyle/>
        <a:p>
          <a:endParaRPr lang="en-US"/>
        </a:p>
      </dgm:t>
    </dgm:pt>
    <dgm:pt modelId="{4E31557F-F892-4D5E-9D85-A186D8616E63}" type="pres">
      <dgm:prSet presAssocID="{B5841F51-796A-422E-A659-B5504783C2F8}" presName="parTrans" presStyleLbl="sibTrans2D1" presStyleIdx="5" presStyleCnt="10"/>
      <dgm:spPr/>
      <dgm:t>
        <a:bodyPr/>
        <a:lstStyle/>
        <a:p>
          <a:endParaRPr lang="en-US"/>
        </a:p>
      </dgm:t>
    </dgm:pt>
    <dgm:pt modelId="{14711C0A-D08F-4F01-9B74-207528F22422}" type="pres">
      <dgm:prSet presAssocID="{B5841F51-796A-422E-A659-B5504783C2F8}" presName="connectorText" presStyleLbl="sibTrans2D1" presStyleIdx="5" presStyleCnt="10"/>
      <dgm:spPr/>
      <dgm:t>
        <a:bodyPr/>
        <a:lstStyle/>
        <a:p>
          <a:endParaRPr lang="en-US"/>
        </a:p>
      </dgm:t>
    </dgm:pt>
    <dgm:pt modelId="{C6DB3540-1266-42AB-80F2-F4B7455E64CB}" type="pres">
      <dgm:prSet presAssocID="{64275812-B972-4485-B5A8-EAB03A3FD6A3}" presName="node" presStyleLbl="node1" presStyleIdx="5" presStyleCnt="10" custScaleX="146305" custRadScaleRad="108851" custRadScaleInc="4000">
        <dgm:presLayoutVars>
          <dgm:bulletEnabled val="1"/>
        </dgm:presLayoutVars>
      </dgm:prSet>
      <dgm:spPr/>
      <dgm:t>
        <a:bodyPr/>
        <a:lstStyle/>
        <a:p>
          <a:endParaRPr lang="en-US"/>
        </a:p>
      </dgm:t>
    </dgm:pt>
    <dgm:pt modelId="{E95C159C-3D23-41A9-A395-BBB7FA7D58C0}" type="pres">
      <dgm:prSet presAssocID="{0D30C747-5C45-49FB-9227-F4D6456E3C90}" presName="parTrans" presStyleLbl="sibTrans2D1" presStyleIdx="6" presStyleCnt="10"/>
      <dgm:spPr/>
      <dgm:t>
        <a:bodyPr/>
        <a:lstStyle/>
        <a:p>
          <a:endParaRPr lang="en-US"/>
        </a:p>
      </dgm:t>
    </dgm:pt>
    <dgm:pt modelId="{703E6E36-D02D-4D8B-A10E-CDEFD8F2B425}" type="pres">
      <dgm:prSet presAssocID="{0D30C747-5C45-49FB-9227-F4D6456E3C90}" presName="connectorText" presStyleLbl="sibTrans2D1" presStyleIdx="6" presStyleCnt="10"/>
      <dgm:spPr/>
      <dgm:t>
        <a:bodyPr/>
        <a:lstStyle/>
        <a:p>
          <a:endParaRPr lang="en-US"/>
        </a:p>
      </dgm:t>
    </dgm:pt>
    <dgm:pt modelId="{200CB6AD-09EA-4E40-8197-31B2911EE993}" type="pres">
      <dgm:prSet presAssocID="{B46DB18B-82BD-417F-A5B8-B573B437F906}" presName="node" presStyleLbl="node1" presStyleIdx="6" presStyleCnt="10" custScaleX="149223" custScaleY="89485" custRadScaleRad="110998" custRadScaleInc="40052">
        <dgm:presLayoutVars>
          <dgm:bulletEnabled val="1"/>
        </dgm:presLayoutVars>
      </dgm:prSet>
      <dgm:spPr/>
      <dgm:t>
        <a:bodyPr/>
        <a:lstStyle/>
        <a:p>
          <a:endParaRPr lang="en-US"/>
        </a:p>
      </dgm:t>
    </dgm:pt>
    <dgm:pt modelId="{49D46008-15E9-468A-B92C-E973076BAA82}" type="pres">
      <dgm:prSet presAssocID="{5294EFED-6E23-4910-A26E-C6CCD9BFAADF}" presName="parTrans" presStyleLbl="sibTrans2D1" presStyleIdx="7" presStyleCnt="10"/>
      <dgm:spPr/>
      <dgm:t>
        <a:bodyPr/>
        <a:lstStyle/>
        <a:p>
          <a:endParaRPr lang="en-US"/>
        </a:p>
      </dgm:t>
    </dgm:pt>
    <dgm:pt modelId="{8A5670D4-D589-43D8-A4D7-4EAA5C9D0FA4}" type="pres">
      <dgm:prSet presAssocID="{5294EFED-6E23-4910-A26E-C6CCD9BFAADF}" presName="connectorText" presStyleLbl="sibTrans2D1" presStyleIdx="7" presStyleCnt="10"/>
      <dgm:spPr/>
      <dgm:t>
        <a:bodyPr/>
        <a:lstStyle/>
        <a:p>
          <a:endParaRPr lang="en-US"/>
        </a:p>
      </dgm:t>
    </dgm:pt>
    <dgm:pt modelId="{0DAA2884-E63F-4382-8BC0-2B957C385D83}" type="pres">
      <dgm:prSet presAssocID="{576F595A-3C0A-4CFD-B843-D117D9ECFB74}" presName="node" presStyleLbl="node1" presStyleIdx="7" presStyleCnt="10" custScaleX="158500" custRadScaleRad="112010" custRadScaleInc="19081">
        <dgm:presLayoutVars>
          <dgm:bulletEnabled val="1"/>
        </dgm:presLayoutVars>
      </dgm:prSet>
      <dgm:spPr/>
      <dgm:t>
        <a:bodyPr/>
        <a:lstStyle/>
        <a:p>
          <a:endParaRPr lang="en-US"/>
        </a:p>
      </dgm:t>
    </dgm:pt>
    <dgm:pt modelId="{05A5C23B-28A6-411F-A647-C6734F6B4BAD}" type="pres">
      <dgm:prSet presAssocID="{6CD3C354-1669-46DB-9890-C6D3F95BC59F}" presName="parTrans" presStyleLbl="sibTrans2D1" presStyleIdx="8" presStyleCnt="10"/>
      <dgm:spPr/>
      <dgm:t>
        <a:bodyPr/>
        <a:lstStyle/>
        <a:p>
          <a:endParaRPr lang="en-US"/>
        </a:p>
      </dgm:t>
    </dgm:pt>
    <dgm:pt modelId="{43364D3E-50B0-4CAC-BB15-598C657330E7}" type="pres">
      <dgm:prSet presAssocID="{6CD3C354-1669-46DB-9890-C6D3F95BC59F}" presName="connectorText" presStyleLbl="sibTrans2D1" presStyleIdx="8" presStyleCnt="10"/>
      <dgm:spPr/>
      <dgm:t>
        <a:bodyPr/>
        <a:lstStyle/>
        <a:p>
          <a:endParaRPr lang="en-US"/>
        </a:p>
      </dgm:t>
    </dgm:pt>
    <dgm:pt modelId="{050C286B-DC63-4EBE-9E7F-7D6F44BDBD51}" type="pres">
      <dgm:prSet presAssocID="{34471C10-C016-4794-BD0E-486FF30131F9}" presName="node" presStyleLbl="node1" presStyleIdx="8" presStyleCnt="10" custScaleX="130035" custRadScaleRad="110130" custRadScaleInc="-3704">
        <dgm:presLayoutVars>
          <dgm:bulletEnabled val="1"/>
        </dgm:presLayoutVars>
      </dgm:prSet>
      <dgm:spPr/>
      <dgm:t>
        <a:bodyPr/>
        <a:lstStyle/>
        <a:p>
          <a:endParaRPr lang="en-US"/>
        </a:p>
      </dgm:t>
    </dgm:pt>
    <dgm:pt modelId="{9B4D4002-F739-43F3-BDEA-B16663246952}" type="pres">
      <dgm:prSet presAssocID="{47FDEE2E-0AA4-491A-AB09-E172CAAA57A4}" presName="parTrans" presStyleLbl="sibTrans2D1" presStyleIdx="9" presStyleCnt="10"/>
      <dgm:spPr/>
      <dgm:t>
        <a:bodyPr/>
        <a:lstStyle/>
        <a:p>
          <a:endParaRPr lang="en-US"/>
        </a:p>
      </dgm:t>
    </dgm:pt>
    <dgm:pt modelId="{28DB12BA-4398-4918-BB6B-599ADD2A4FDA}" type="pres">
      <dgm:prSet presAssocID="{47FDEE2E-0AA4-491A-AB09-E172CAAA57A4}" presName="connectorText" presStyleLbl="sibTrans2D1" presStyleIdx="9" presStyleCnt="10"/>
      <dgm:spPr/>
      <dgm:t>
        <a:bodyPr/>
        <a:lstStyle/>
        <a:p>
          <a:endParaRPr lang="en-US"/>
        </a:p>
      </dgm:t>
    </dgm:pt>
    <dgm:pt modelId="{2E8562C3-B0D9-480F-8658-B7FFCA752347}" type="pres">
      <dgm:prSet presAssocID="{FF1C008F-4D18-4C22-83D4-C80BD864A355}" presName="node" presStyleLbl="node1" presStyleIdx="9" presStyleCnt="10" custScaleX="171644" custRadScaleRad="114287" custRadScaleInc="-31606">
        <dgm:presLayoutVars>
          <dgm:bulletEnabled val="1"/>
        </dgm:presLayoutVars>
      </dgm:prSet>
      <dgm:spPr/>
      <dgm:t>
        <a:bodyPr/>
        <a:lstStyle/>
        <a:p>
          <a:endParaRPr lang="en-US"/>
        </a:p>
      </dgm:t>
    </dgm:pt>
  </dgm:ptLst>
  <dgm:cxnLst>
    <dgm:cxn modelId="{5067E2FA-5AB3-4E6F-BCA7-2A8DF6225C0E}" type="presOf" srcId="{1B8CB170-F3E4-4E1A-88AE-D87FDF05002D}" destId="{F866E1B6-7599-4EA1-969F-FD4C3CA246D2}" srcOrd="1" destOrd="0" presId="urn:microsoft.com/office/officeart/2005/8/layout/radial5"/>
    <dgm:cxn modelId="{196A7BCE-5FBB-4E1A-8134-E2B1DE369EA8}" type="presOf" srcId="{EE30688E-B542-44C1-A08D-FC0A5628605E}" destId="{9DF18608-392F-45BA-8960-685310F0816F}" srcOrd="1" destOrd="0" presId="urn:microsoft.com/office/officeart/2005/8/layout/radial5"/>
    <dgm:cxn modelId="{6E60DB7B-BED9-4AA9-8B61-A1FEDF323965}" type="presOf" srcId="{74794838-398C-449B-BF8B-B136F469550E}" destId="{FDD9193C-C0E6-4F28-8C2F-4570E9BDC055}" srcOrd="0" destOrd="0" presId="urn:microsoft.com/office/officeart/2005/8/layout/radial5"/>
    <dgm:cxn modelId="{7BD467D5-020F-4E5D-85C3-240CE69501B1}" srcId="{A1E1F754-6355-448E-9AE0-E96573EE446B}" destId="{74794838-398C-449B-BF8B-B136F469550E}" srcOrd="0" destOrd="0" parTransId="{4EC8994C-4163-47B1-94E0-A497E21B8D82}" sibTransId="{35222B34-75E5-4FC5-9F67-5FE476345F58}"/>
    <dgm:cxn modelId="{ACB00195-2168-4B5D-9B0D-312DE60C3384}" type="presOf" srcId="{5294EFED-6E23-4910-A26E-C6CCD9BFAADF}" destId="{8A5670D4-D589-43D8-A4D7-4EAA5C9D0FA4}" srcOrd="1" destOrd="0" presId="urn:microsoft.com/office/officeart/2005/8/layout/radial5"/>
    <dgm:cxn modelId="{22F1E433-8886-4393-BA9A-DD61C0933A2C}" srcId="{74794838-398C-449B-BF8B-B136F469550E}" destId="{380E76BA-5CB2-4BA4-89DA-56C38772944C}" srcOrd="2" destOrd="0" parTransId="{EE30688E-B542-44C1-A08D-FC0A5628605E}" sibTransId="{71F93989-301E-4F40-8574-BFC15A1B9CFE}"/>
    <dgm:cxn modelId="{70504789-FB63-4A9E-8D75-23181CDBD86C}" srcId="{74794838-398C-449B-BF8B-B136F469550E}" destId="{44AC4164-D486-403A-8F92-FB110E5A4C34}" srcOrd="0" destOrd="0" parTransId="{1B8CB170-F3E4-4E1A-88AE-D87FDF05002D}" sibTransId="{E109E55B-E5C0-4E73-9805-B92DAA28C4F7}"/>
    <dgm:cxn modelId="{8EF7BBF3-A77C-4382-A94F-AB8A43335C00}" srcId="{74794838-398C-449B-BF8B-B136F469550E}" destId="{1052F58A-3EF1-4F1E-B5B2-D991EEE5B18A}" srcOrd="1" destOrd="0" parTransId="{8A0AB273-9582-4CBD-8B82-3C6806741D2D}" sibTransId="{20484619-2124-457C-8474-ABC2DBB8E46A}"/>
    <dgm:cxn modelId="{DAFCF845-DC33-48CD-B7F5-70879F45661A}" type="presOf" srcId="{7460E9A4-0689-477C-B46B-90280ECAA881}" destId="{BDE9F84B-AEB1-4FFB-BA89-AE2B2AF5A183}" srcOrd="1" destOrd="0" presId="urn:microsoft.com/office/officeart/2005/8/layout/radial5"/>
    <dgm:cxn modelId="{3E48F9D2-5D60-41AD-8380-4CAEFC2C92D4}" type="presOf" srcId="{A1E1F754-6355-448E-9AE0-E96573EE446B}" destId="{D9765A9C-28B0-468A-8108-A721F65F6F7F}" srcOrd="0" destOrd="0" presId="urn:microsoft.com/office/officeart/2005/8/layout/radial5"/>
    <dgm:cxn modelId="{89C973DA-207C-46A6-8A81-EE1C1BFA6855}" srcId="{74794838-398C-449B-BF8B-B136F469550E}" destId="{64275812-B972-4485-B5A8-EAB03A3FD6A3}" srcOrd="5" destOrd="0" parTransId="{B5841F51-796A-422E-A659-B5504783C2F8}" sibTransId="{C1644027-10ED-4797-BE35-EAD0AF101A0A}"/>
    <dgm:cxn modelId="{8B13AD61-1D0E-43B3-BDDE-E117974869DD}" type="presOf" srcId="{380E76BA-5CB2-4BA4-89DA-56C38772944C}" destId="{D0DD651B-D456-4FE5-AD52-F13FD5AA8831}" srcOrd="0" destOrd="0" presId="urn:microsoft.com/office/officeart/2005/8/layout/radial5"/>
    <dgm:cxn modelId="{B5339ED5-5B3E-4FBD-B35B-3C4D9A67F73F}" type="presOf" srcId="{576F595A-3C0A-4CFD-B843-D117D9ECFB74}" destId="{0DAA2884-E63F-4382-8BC0-2B957C385D83}" srcOrd="0" destOrd="0" presId="urn:microsoft.com/office/officeart/2005/8/layout/radial5"/>
    <dgm:cxn modelId="{235D6B46-A3F1-4F84-BEB3-AFBB48E08A43}" type="presOf" srcId="{B5841F51-796A-422E-A659-B5504783C2F8}" destId="{4E31557F-F892-4D5E-9D85-A186D8616E63}" srcOrd="0" destOrd="0" presId="urn:microsoft.com/office/officeart/2005/8/layout/radial5"/>
    <dgm:cxn modelId="{2174DD3B-00C0-4455-A34B-484826CD3096}" type="presOf" srcId="{6CD3C354-1669-46DB-9890-C6D3F95BC59F}" destId="{43364D3E-50B0-4CAC-BB15-598C657330E7}" srcOrd="1" destOrd="0" presId="urn:microsoft.com/office/officeart/2005/8/layout/radial5"/>
    <dgm:cxn modelId="{C4C702E7-5A19-49BF-8A25-87FB4BD2CD2A}" srcId="{74794838-398C-449B-BF8B-B136F469550E}" destId="{17B30FF6-8DCF-4A32-BC02-8D8CD96A0F17}" srcOrd="3" destOrd="0" parTransId="{095165FA-C134-4D30-89F6-DD7FD2820233}" sibTransId="{DAF6FFA8-D2EE-42AF-9209-7AAF1E4AB59A}"/>
    <dgm:cxn modelId="{12D7B3E4-12DB-4BC6-8CBC-3C7E6CC2ADC9}" type="presOf" srcId="{44AC4164-D486-403A-8F92-FB110E5A4C34}" destId="{74F37AC2-99FE-4C4E-86F0-6139D3091178}" srcOrd="0" destOrd="0" presId="urn:microsoft.com/office/officeart/2005/8/layout/radial5"/>
    <dgm:cxn modelId="{251C9212-3699-455C-AF5C-1EFA029A9D69}" srcId="{74794838-398C-449B-BF8B-B136F469550E}" destId="{34471C10-C016-4794-BD0E-486FF30131F9}" srcOrd="8" destOrd="0" parTransId="{6CD3C354-1669-46DB-9890-C6D3F95BC59F}" sibTransId="{57CC9C73-81A7-4F27-AE6B-75D70EC43BB3}"/>
    <dgm:cxn modelId="{E6AC1F69-40C5-4BAF-A691-6229E836CAF1}" type="presOf" srcId="{7460E9A4-0689-477C-B46B-90280ECAA881}" destId="{76A1DF0E-C65A-446F-A2A6-DF5CC3FF05DF}" srcOrd="0" destOrd="0" presId="urn:microsoft.com/office/officeart/2005/8/layout/radial5"/>
    <dgm:cxn modelId="{E59EF943-EFBB-4906-ACB2-729AC89C0F8E}" type="presOf" srcId="{47FDEE2E-0AA4-491A-AB09-E172CAAA57A4}" destId="{28DB12BA-4398-4918-BB6B-599ADD2A4FDA}" srcOrd="1" destOrd="0" presId="urn:microsoft.com/office/officeart/2005/8/layout/radial5"/>
    <dgm:cxn modelId="{3F31BC5A-01B4-43CD-ABAC-6B4C7CB3DBFB}" type="presOf" srcId="{34471C10-C016-4794-BD0E-486FF30131F9}" destId="{050C286B-DC63-4EBE-9E7F-7D6F44BDBD51}" srcOrd="0" destOrd="0" presId="urn:microsoft.com/office/officeart/2005/8/layout/radial5"/>
    <dgm:cxn modelId="{E39BB75D-477C-433E-91AD-54E039456D1D}" type="presOf" srcId="{8A0AB273-9582-4CBD-8B82-3C6806741D2D}" destId="{F9C885B7-CC07-48AB-B18D-20638CD4D544}" srcOrd="0" destOrd="0" presId="urn:microsoft.com/office/officeart/2005/8/layout/radial5"/>
    <dgm:cxn modelId="{4A4763A9-CB97-492F-A95F-14792F48E4D2}" type="presOf" srcId="{6CD3C354-1669-46DB-9890-C6D3F95BC59F}" destId="{05A5C23B-28A6-411F-A647-C6734F6B4BAD}" srcOrd="0" destOrd="0" presId="urn:microsoft.com/office/officeart/2005/8/layout/radial5"/>
    <dgm:cxn modelId="{EE9776CA-1C93-4C09-B5CF-C627062ED907}" type="presOf" srcId="{5294EFED-6E23-4910-A26E-C6CCD9BFAADF}" destId="{49D46008-15E9-468A-B92C-E973076BAA82}" srcOrd="0" destOrd="0" presId="urn:microsoft.com/office/officeart/2005/8/layout/radial5"/>
    <dgm:cxn modelId="{61231668-C47A-4A95-9D3E-BFD273AD3183}" type="presOf" srcId="{17B30FF6-8DCF-4A32-BC02-8D8CD96A0F17}" destId="{7733C01A-DC99-4EAC-A50F-83F7FD0200F4}" srcOrd="0" destOrd="0" presId="urn:microsoft.com/office/officeart/2005/8/layout/radial5"/>
    <dgm:cxn modelId="{499985CE-A4F9-47E9-9E56-D806CD2FD42A}" type="presOf" srcId="{095165FA-C134-4D30-89F6-DD7FD2820233}" destId="{BF49B1E1-5492-4AF9-9701-0334E8AAFF0A}" srcOrd="1" destOrd="0" presId="urn:microsoft.com/office/officeart/2005/8/layout/radial5"/>
    <dgm:cxn modelId="{7349EBA3-D308-4A56-9E56-204B480765EF}" srcId="{74794838-398C-449B-BF8B-B136F469550E}" destId="{FA2CA780-5037-4A74-A867-DDA144F04D3A}" srcOrd="4" destOrd="0" parTransId="{7460E9A4-0689-477C-B46B-90280ECAA881}" sibTransId="{673775A6-45DB-4037-80D3-E12B691574E6}"/>
    <dgm:cxn modelId="{D8669E0E-F718-4ACE-A6F2-CD6E676115B1}" type="presOf" srcId="{64275812-B972-4485-B5A8-EAB03A3FD6A3}" destId="{C6DB3540-1266-42AB-80F2-F4B7455E64CB}" srcOrd="0" destOrd="0" presId="urn:microsoft.com/office/officeart/2005/8/layout/radial5"/>
    <dgm:cxn modelId="{3F62FA64-ECB8-490D-8C29-E064042EA5D4}" srcId="{74794838-398C-449B-BF8B-B136F469550E}" destId="{B46DB18B-82BD-417F-A5B8-B573B437F906}" srcOrd="6" destOrd="0" parTransId="{0D30C747-5C45-49FB-9227-F4D6456E3C90}" sibTransId="{4396075C-C04E-45BE-B49E-AAE6EDC73A95}"/>
    <dgm:cxn modelId="{9DFB344B-4A68-4AEE-BDDA-CA73FC4D0692}" type="presOf" srcId="{0D30C747-5C45-49FB-9227-F4D6456E3C90}" destId="{703E6E36-D02D-4D8B-A10E-CDEFD8F2B425}" srcOrd="1" destOrd="0" presId="urn:microsoft.com/office/officeart/2005/8/layout/radial5"/>
    <dgm:cxn modelId="{1C797B0A-4A45-4765-8A56-750CDC82E3F5}" type="presOf" srcId="{FA2CA780-5037-4A74-A867-DDA144F04D3A}" destId="{C43BAD86-6476-45AB-B8BC-3FA23E5F9719}" srcOrd="0" destOrd="0" presId="urn:microsoft.com/office/officeart/2005/8/layout/radial5"/>
    <dgm:cxn modelId="{3F0CBD55-A75B-4CB5-AE57-191A2FF501EC}" type="presOf" srcId="{B5841F51-796A-422E-A659-B5504783C2F8}" destId="{14711C0A-D08F-4F01-9B74-207528F22422}" srcOrd="1" destOrd="0" presId="urn:microsoft.com/office/officeart/2005/8/layout/radial5"/>
    <dgm:cxn modelId="{477F17BF-8C11-4342-BD3A-B455636BA4C0}" type="presOf" srcId="{FF1C008F-4D18-4C22-83D4-C80BD864A355}" destId="{2E8562C3-B0D9-480F-8658-B7FFCA752347}" srcOrd="0" destOrd="0" presId="urn:microsoft.com/office/officeart/2005/8/layout/radial5"/>
    <dgm:cxn modelId="{E6BB4012-A525-47A4-A33B-FE5DBBF529B5}" type="presOf" srcId="{B46DB18B-82BD-417F-A5B8-B573B437F906}" destId="{200CB6AD-09EA-4E40-8197-31B2911EE993}" srcOrd="0" destOrd="0" presId="urn:microsoft.com/office/officeart/2005/8/layout/radial5"/>
    <dgm:cxn modelId="{6A84ED02-18E5-4BC4-8E46-985D6EBD607E}" type="presOf" srcId="{1B8CB170-F3E4-4E1A-88AE-D87FDF05002D}" destId="{FE3B4255-CBC5-4A85-9875-E91DF8EEA0FD}" srcOrd="0" destOrd="0" presId="urn:microsoft.com/office/officeart/2005/8/layout/radial5"/>
    <dgm:cxn modelId="{2B324ABD-0872-4ED7-8604-008289185BBC}" type="presOf" srcId="{8A0AB273-9582-4CBD-8B82-3C6806741D2D}" destId="{221DA703-9F35-4B4C-9FE3-66813BEC0BC4}" srcOrd="1" destOrd="0" presId="urn:microsoft.com/office/officeart/2005/8/layout/radial5"/>
    <dgm:cxn modelId="{B0478189-7346-4A30-8121-5A729E874D29}" type="presOf" srcId="{0D30C747-5C45-49FB-9227-F4D6456E3C90}" destId="{E95C159C-3D23-41A9-A395-BBB7FA7D58C0}" srcOrd="0" destOrd="0" presId="urn:microsoft.com/office/officeart/2005/8/layout/radial5"/>
    <dgm:cxn modelId="{82C540A1-B488-4665-9DE0-F247B877117C}" type="presOf" srcId="{1052F58A-3EF1-4F1E-B5B2-D991EEE5B18A}" destId="{6D0B747B-1A7E-478F-9350-3063DEEF6AC9}" srcOrd="0" destOrd="0" presId="urn:microsoft.com/office/officeart/2005/8/layout/radial5"/>
    <dgm:cxn modelId="{922EC3D3-64D2-42FB-AE78-DE920D529821}" type="presOf" srcId="{EE30688E-B542-44C1-A08D-FC0A5628605E}" destId="{276054BE-6D5D-497B-83C1-0B6A32218E67}" srcOrd="0" destOrd="0" presId="urn:microsoft.com/office/officeart/2005/8/layout/radial5"/>
    <dgm:cxn modelId="{6BA3F894-F98C-4350-9FD4-CA70BA1099EB}" type="presOf" srcId="{47FDEE2E-0AA4-491A-AB09-E172CAAA57A4}" destId="{9B4D4002-F739-43F3-BDEA-B16663246952}" srcOrd="0" destOrd="0" presId="urn:microsoft.com/office/officeart/2005/8/layout/radial5"/>
    <dgm:cxn modelId="{3E56EB97-7FBC-4A47-B27F-5FD8AB99FD97}" srcId="{74794838-398C-449B-BF8B-B136F469550E}" destId="{FF1C008F-4D18-4C22-83D4-C80BD864A355}" srcOrd="9" destOrd="0" parTransId="{47FDEE2E-0AA4-491A-AB09-E172CAAA57A4}" sibTransId="{755CF138-A830-43E8-AFAC-A3508DF4E21F}"/>
    <dgm:cxn modelId="{48B73A44-D982-4CF0-9965-BD2FF47F75B1}" type="presOf" srcId="{095165FA-C134-4D30-89F6-DD7FD2820233}" destId="{CB8EE7B6-79CD-434A-90AC-2FEC5D1D42B6}" srcOrd="0" destOrd="0" presId="urn:microsoft.com/office/officeart/2005/8/layout/radial5"/>
    <dgm:cxn modelId="{A313733B-6A47-4E87-99C2-683B72990067}" srcId="{74794838-398C-449B-BF8B-B136F469550E}" destId="{576F595A-3C0A-4CFD-B843-D117D9ECFB74}" srcOrd="7" destOrd="0" parTransId="{5294EFED-6E23-4910-A26E-C6CCD9BFAADF}" sibTransId="{68255F40-D73D-4B9D-8912-82D5743F6841}"/>
    <dgm:cxn modelId="{C86F00D1-D3A5-42AE-AB8B-347ECE9D4203}" type="presParOf" srcId="{D9765A9C-28B0-468A-8108-A721F65F6F7F}" destId="{FDD9193C-C0E6-4F28-8C2F-4570E9BDC055}" srcOrd="0" destOrd="0" presId="urn:microsoft.com/office/officeart/2005/8/layout/radial5"/>
    <dgm:cxn modelId="{CE19834F-A184-4DDD-ADE0-8209C655F871}" type="presParOf" srcId="{D9765A9C-28B0-468A-8108-A721F65F6F7F}" destId="{FE3B4255-CBC5-4A85-9875-E91DF8EEA0FD}" srcOrd="1" destOrd="0" presId="urn:microsoft.com/office/officeart/2005/8/layout/radial5"/>
    <dgm:cxn modelId="{9A0CCAB3-4FDD-491E-A2E4-4DD51E16B8B4}" type="presParOf" srcId="{FE3B4255-CBC5-4A85-9875-E91DF8EEA0FD}" destId="{F866E1B6-7599-4EA1-969F-FD4C3CA246D2}" srcOrd="0" destOrd="0" presId="urn:microsoft.com/office/officeart/2005/8/layout/radial5"/>
    <dgm:cxn modelId="{B3FEB21C-A560-4B15-ABBD-090DB91A5161}" type="presParOf" srcId="{D9765A9C-28B0-468A-8108-A721F65F6F7F}" destId="{74F37AC2-99FE-4C4E-86F0-6139D3091178}" srcOrd="2" destOrd="0" presId="urn:microsoft.com/office/officeart/2005/8/layout/radial5"/>
    <dgm:cxn modelId="{AE7B0FFB-FCE7-44E7-9DBA-9164E04B61F5}" type="presParOf" srcId="{D9765A9C-28B0-468A-8108-A721F65F6F7F}" destId="{F9C885B7-CC07-48AB-B18D-20638CD4D544}" srcOrd="3" destOrd="0" presId="urn:microsoft.com/office/officeart/2005/8/layout/radial5"/>
    <dgm:cxn modelId="{5C58CD0B-8062-4C82-BF7B-E06DFCEFE79A}" type="presParOf" srcId="{F9C885B7-CC07-48AB-B18D-20638CD4D544}" destId="{221DA703-9F35-4B4C-9FE3-66813BEC0BC4}" srcOrd="0" destOrd="0" presId="urn:microsoft.com/office/officeart/2005/8/layout/radial5"/>
    <dgm:cxn modelId="{8480CEFE-4F4A-4674-91B8-2F7C18B8FAC6}" type="presParOf" srcId="{D9765A9C-28B0-468A-8108-A721F65F6F7F}" destId="{6D0B747B-1A7E-478F-9350-3063DEEF6AC9}" srcOrd="4" destOrd="0" presId="urn:microsoft.com/office/officeart/2005/8/layout/radial5"/>
    <dgm:cxn modelId="{3D1D6F0B-4115-4D8D-8EF5-9EA379EC7721}" type="presParOf" srcId="{D9765A9C-28B0-468A-8108-A721F65F6F7F}" destId="{276054BE-6D5D-497B-83C1-0B6A32218E67}" srcOrd="5" destOrd="0" presId="urn:microsoft.com/office/officeart/2005/8/layout/radial5"/>
    <dgm:cxn modelId="{0A2B6983-CBE6-401A-BACE-FA6C9405ED1C}" type="presParOf" srcId="{276054BE-6D5D-497B-83C1-0B6A32218E67}" destId="{9DF18608-392F-45BA-8960-685310F0816F}" srcOrd="0" destOrd="0" presId="urn:microsoft.com/office/officeart/2005/8/layout/radial5"/>
    <dgm:cxn modelId="{25BAD2BD-D743-4B6F-8467-8CAA2F5A143E}" type="presParOf" srcId="{D9765A9C-28B0-468A-8108-A721F65F6F7F}" destId="{D0DD651B-D456-4FE5-AD52-F13FD5AA8831}" srcOrd="6" destOrd="0" presId="urn:microsoft.com/office/officeart/2005/8/layout/radial5"/>
    <dgm:cxn modelId="{816D44DE-1A35-430E-BA60-B1A7F96A0BC3}" type="presParOf" srcId="{D9765A9C-28B0-468A-8108-A721F65F6F7F}" destId="{CB8EE7B6-79CD-434A-90AC-2FEC5D1D42B6}" srcOrd="7" destOrd="0" presId="urn:microsoft.com/office/officeart/2005/8/layout/radial5"/>
    <dgm:cxn modelId="{2CFC74AC-BDBC-4523-B038-E7821175D595}" type="presParOf" srcId="{CB8EE7B6-79CD-434A-90AC-2FEC5D1D42B6}" destId="{BF49B1E1-5492-4AF9-9701-0334E8AAFF0A}" srcOrd="0" destOrd="0" presId="urn:microsoft.com/office/officeart/2005/8/layout/radial5"/>
    <dgm:cxn modelId="{1240BB0D-E653-49C2-9F08-EA78601746F2}" type="presParOf" srcId="{D9765A9C-28B0-468A-8108-A721F65F6F7F}" destId="{7733C01A-DC99-4EAC-A50F-83F7FD0200F4}" srcOrd="8" destOrd="0" presId="urn:microsoft.com/office/officeart/2005/8/layout/radial5"/>
    <dgm:cxn modelId="{E071190C-2680-4B72-A70F-FA5EFDB952B7}" type="presParOf" srcId="{D9765A9C-28B0-468A-8108-A721F65F6F7F}" destId="{76A1DF0E-C65A-446F-A2A6-DF5CC3FF05DF}" srcOrd="9" destOrd="0" presId="urn:microsoft.com/office/officeart/2005/8/layout/radial5"/>
    <dgm:cxn modelId="{F2AE34B7-B856-4565-8F31-2C583F5C179A}" type="presParOf" srcId="{76A1DF0E-C65A-446F-A2A6-DF5CC3FF05DF}" destId="{BDE9F84B-AEB1-4FFB-BA89-AE2B2AF5A183}" srcOrd="0" destOrd="0" presId="urn:microsoft.com/office/officeart/2005/8/layout/radial5"/>
    <dgm:cxn modelId="{1E16CDB1-1279-4F2B-BC26-F6D5E0963082}" type="presParOf" srcId="{D9765A9C-28B0-468A-8108-A721F65F6F7F}" destId="{C43BAD86-6476-45AB-B8BC-3FA23E5F9719}" srcOrd="10" destOrd="0" presId="urn:microsoft.com/office/officeart/2005/8/layout/radial5"/>
    <dgm:cxn modelId="{FCC244A2-7B07-40AD-86D4-083757931155}" type="presParOf" srcId="{D9765A9C-28B0-468A-8108-A721F65F6F7F}" destId="{4E31557F-F892-4D5E-9D85-A186D8616E63}" srcOrd="11" destOrd="0" presId="urn:microsoft.com/office/officeart/2005/8/layout/radial5"/>
    <dgm:cxn modelId="{0073F26A-A5DE-4D7B-A18D-53CF77B88BFE}" type="presParOf" srcId="{4E31557F-F892-4D5E-9D85-A186D8616E63}" destId="{14711C0A-D08F-4F01-9B74-207528F22422}" srcOrd="0" destOrd="0" presId="urn:microsoft.com/office/officeart/2005/8/layout/radial5"/>
    <dgm:cxn modelId="{B0D7BC1A-3148-4934-A1B0-B875E4632A96}" type="presParOf" srcId="{D9765A9C-28B0-468A-8108-A721F65F6F7F}" destId="{C6DB3540-1266-42AB-80F2-F4B7455E64CB}" srcOrd="12" destOrd="0" presId="urn:microsoft.com/office/officeart/2005/8/layout/radial5"/>
    <dgm:cxn modelId="{AAFD66BB-6408-4BAE-B6B2-0E4A54EF95D3}" type="presParOf" srcId="{D9765A9C-28B0-468A-8108-A721F65F6F7F}" destId="{E95C159C-3D23-41A9-A395-BBB7FA7D58C0}" srcOrd="13" destOrd="0" presId="urn:microsoft.com/office/officeart/2005/8/layout/radial5"/>
    <dgm:cxn modelId="{D0C8AB23-5ACD-40AB-B8E5-577B212C23AE}" type="presParOf" srcId="{E95C159C-3D23-41A9-A395-BBB7FA7D58C0}" destId="{703E6E36-D02D-4D8B-A10E-CDEFD8F2B425}" srcOrd="0" destOrd="0" presId="urn:microsoft.com/office/officeart/2005/8/layout/radial5"/>
    <dgm:cxn modelId="{3AC3557D-E6A8-40D4-9C69-DD384759A74C}" type="presParOf" srcId="{D9765A9C-28B0-468A-8108-A721F65F6F7F}" destId="{200CB6AD-09EA-4E40-8197-31B2911EE993}" srcOrd="14" destOrd="0" presId="urn:microsoft.com/office/officeart/2005/8/layout/radial5"/>
    <dgm:cxn modelId="{F40B5AB3-F377-4E44-8133-5FDC53DE9B23}" type="presParOf" srcId="{D9765A9C-28B0-468A-8108-A721F65F6F7F}" destId="{49D46008-15E9-468A-B92C-E973076BAA82}" srcOrd="15" destOrd="0" presId="urn:microsoft.com/office/officeart/2005/8/layout/radial5"/>
    <dgm:cxn modelId="{F750C468-3F87-4630-B585-D399E60BD1F9}" type="presParOf" srcId="{49D46008-15E9-468A-B92C-E973076BAA82}" destId="{8A5670D4-D589-43D8-A4D7-4EAA5C9D0FA4}" srcOrd="0" destOrd="0" presId="urn:microsoft.com/office/officeart/2005/8/layout/radial5"/>
    <dgm:cxn modelId="{708E0BA0-6B81-460A-BD14-98573C90DE38}" type="presParOf" srcId="{D9765A9C-28B0-468A-8108-A721F65F6F7F}" destId="{0DAA2884-E63F-4382-8BC0-2B957C385D83}" srcOrd="16" destOrd="0" presId="urn:microsoft.com/office/officeart/2005/8/layout/radial5"/>
    <dgm:cxn modelId="{3E5841E1-AFF0-419E-87F4-2535407A1358}" type="presParOf" srcId="{D9765A9C-28B0-468A-8108-A721F65F6F7F}" destId="{05A5C23B-28A6-411F-A647-C6734F6B4BAD}" srcOrd="17" destOrd="0" presId="urn:microsoft.com/office/officeart/2005/8/layout/radial5"/>
    <dgm:cxn modelId="{94CB1B37-F948-44B5-9384-EBF2DCD562D9}" type="presParOf" srcId="{05A5C23B-28A6-411F-A647-C6734F6B4BAD}" destId="{43364D3E-50B0-4CAC-BB15-598C657330E7}" srcOrd="0" destOrd="0" presId="urn:microsoft.com/office/officeart/2005/8/layout/radial5"/>
    <dgm:cxn modelId="{41C52A93-9383-4DBA-8028-51DA0418E612}" type="presParOf" srcId="{D9765A9C-28B0-468A-8108-A721F65F6F7F}" destId="{050C286B-DC63-4EBE-9E7F-7D6F44BDBD51}" srcOrd="18" destOrd="0" presId="urn:microsoft.com/office/officeart/2005/8/layout/radial5"/>
    <dgm:cxn modelId="{5E82A7B7-D59C-474E-A4A7-C781FBD5DFB5}" type="presParOf" srcId="{D9765A9C-28B0-468A-8108-A721F65F6F7F}" destId="{9B4D4002-F739-43F3-BDEA-B16663246952}" srcOrd="19" destOrd="0" presId="urn:microsoft.com/office/officeart/2005/8/layout/radial5"/>
    <dgm:cxn modelId="{D42A030F-511A-4EF3-99BC-D4FF10212394}" type="presParOf" srcId="{9B4D4002-F739-43F3-BDEA-B16663246952}" destId="{28DB12BA-4398-4918-BB6B-599ADD2A4FDA}" srcOrd="0" destOrd="0" presId="urn:microsoft.com/office/officeart/2005/8/layout/radial5"/>
    <dgm:cxn modelId="{2E9D2FDD-6021-49C5-9F95-B78C51B1214D}" type="presParOf" srcId="{D9765A9C-28B0-468A-8108-A721F65F6F7F}" destId="{2E8562C3-B0D9-480F-8658-B7FFCA752347}" srcOrd="20"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EE8AF-4A1A-4CCF-9B87-51A84676E0A1}" type="doc">
      <dgm:prSet loTypeId="urn:microsoft.com/office/officeart/2005/8/layout/radial1" loCatId="relationship" qsTypeId="urn:microsoft.com/office/officeart/2005/8/quickstyle/simple2" qsCatId="simple" csTypeId="urn:microsoft.com/office/officeart/2005/8/colors/accent2_1" csCatId="accent2" phldr="1"/>
      <dgm:spPr/>
      <dgm:t>
        <a:bodyPr/>
        <a:lstStyle/>
        <a:p>
          <a:endParaRPr lang="en-US"/>
        </a:p>
      </dgm:t>
    </dgm:pt>
    <dgm:pt modelId="{406A6B92-A70C-4CF7-8D19-7C096DB74874}">
      <dgm:prSet phldrT="[Text]" custT="1"/>
      <dgm:spPr/>
      <dgm:t>
        <a:bodyPr/>
        <a:lstStyle/>
        <a:p>
          <a:r>
            <a:rPr lang="en-US" sz="1800" dirty="0" smtClean="0">
              <a:latin typeface="Garamond"/>
              <a:cs typeface="Garamond"/>
            </a:rPr>
            <a:t>8-Point Agenda</a:t>
          </a:r>
          <a:endParaRPr lang="en-US" sz="1800" dirty="0">
            <a:latin typeface="Garamond"/>
            <a:cs typeface="Garamond"/>
          </a:endParaRPr>
        </a:p>
      </dgm:t>
    </dgm:pt>
    <dgm:pt modelId="{1CE4AB77-D645-4F8E-9FE0-D049FDB2B429}" type="parTrans" cxnId="{8F25AB1C-3292-4AEB-8559-20E89C31252B}">
      <dgm:prSet/>
      <dgm:spPr/>
      <dgm:t>
        <a:bodyPr/>
        <a:lstStyle/>
        <a:p>
          <a:endParaRPr lang="en-US">
            <a:solidFill>
              <a:schemeClr val="bg1"/>
            </a:solidFill>
            <a:latin typeface="Garamond"/>
            <a:cs typeface="Garamond"/>
          </a:endParaRPr>
        </a:p>
      </dgm:t>
    </dgm:pt>
    <dgm:pt modelId="{1BA73F39-2FF6-48D9-8908-3D3B8F3DB12C}" type="sibTrans" cxnId="{8F25AB1C-3292-4AEB-8559-20E89C31252B}">
      <dgm:prSet/>
      <dgm:spPr/>
      <dgm:t>
        <a:bodyPr/>
        <a:lstStyle/>
        <a:p>
          <a:endParaRPr lang="en-US">
            <a:solidFill>
              <a:schemeClr val="bg1"/>
            </a:solidFill>
            <a:latin typeface="Garamond"/>
            <a:cs typeface="Garamond"/>
          </a:endParaRPr>
        </a:p>
      </dgm:t>
    </dgm:pt>
    <dgm:pt modelId="{BFDFFC48-A031-47EB-84D0-350BDB9C4439}">
      <dgm:prSet phldrT="[Text]" custT="1"/>
      <dgm:spPr/>
      <dgm:t>
        <a:bodyPr/>
        <a:lstStyle/>
        <a:p>
          <a:r>
            <a:rPr lang="en-US" sz="1200" b="1" smtClean="0">
              <a:latin typeface="Garamond"/>
              <a:ea typeface="Tahoma" panose="020B0604030504040204" pitchFamily="34" charset="0"/>
              <a:cs typeface="Garamond"/>
            </a:rPr>
            <a:t>8. Ensure Regulatory Excellence &amp; Operational Efficiency</a:t>
          </a:r>
          <a:endParaRPr lang="en-US" sz="1200" b="1" dirty="0">
            <a:latin typeface="Garamond"/>
            <a:ea typeface="Tahoma" panose="020B0604030504040204" pitchFamily="34" charset="0"/>
            <a:cs typeface="Garamond"/>
          </a:endParaRPr>
        </a:p>
      </dgm:t>
    </dgm:pt>
    <dgm:pt modelId="{172436E7-C867-425B-9B86-7B1DB78CE4DE}" type="parTrans" cxnId="{FEF0FF5C-5376-47FA-A3B5-3D1C65C297B5}">
      <dgm:prSet/>
      <dgm:spPr/>
      <dgm:t>
        <a:bodyPr/>
        <a:lstStyle/>
        <a:p>
          <a:endParaRPr lang="en-US">
            <a:solidFill>
              <a:schemeClr val="bg1"/>
            </a:solidFill>
            <a:latin typeface="Garamond"/>
            <a:cs typeface="Garamond"/>
          </a:endParaRPr>
        </a:p>
      </dgm:t>
    </dgm:pt>
    <dgm:pt modelId="{92020CC7-8E28-4232-B38E-6D18F271FE15}" type="sibTrans" cxnId="{FEF0FF5C-5376-47FA-A3B5-3D1C65C297B5}">
      <dgm:prSet/>
      <dgm:spPr/>
      <dgm:t>
        <a:bodyPr/>
        <a:lstStyle/>
        <a:p>
          <a:endParaRPr lang="en-US">
            <a:solidFill>
              <a:schemeClr val="bg1"/>
            </a:solidFill>
            <a:latin typeface="Garamond"/>
            <a:cs typeface="Garamond"/>
          </a:endParaRPr>
        </a:p>
      </dgm:t>
    </dgm:pt>
    <dgm:pt modelId="{8EB5A35A-1923-4ABD-9DBF-4160A22E5BAC}">
      <dgm:prSet phldrT="[Text]" custT="1"/>
      <dgm:spPr/>
      <dgm:t>
        <a:bodyPr/>
        <a:lstStyle/>
        <a:p>
          <a:r>
            <a:rPr lang="en-GB" sz="1200" b="1" dirty="0" smtClean="0">
              <a:latin typeface="Garamond"/>
              <a:ea typeface="Tahoma" panose="020B0604030504040204" pitchFamily="34" charset="0"/>
              <a:cs typeface="Garamond"/>
            </a:rPr>
            <a:t>7. Promote Fair Competition and Inclusive growth</a:t>
          </a:r>
          <a:endParaRPr lang="en-US" sz="1200" b="1" dirty="0">
            <a:latin typeface="Garamond"/>
            <a:ea typeface="Tahoma" panose="020B0604030504040204" pitchFamily="34" charset="0"/>
            <a:cs typeface="Garamond"/>
          </a:endParaRPr>
        </a:p>
      </dgm:t>
    </dgm:pt>
    <dgm:pt modelId="{6534854F-1EB7-40C4-808B-C436979CF73C}" type="sibTrans" cxnId="{8374146D-5CE2-4C6D-8002-BACFAF3ACF6B}">
      <dgm:prSet/>
      <dgm:spPr/>
      <dgm:t>
        <a:bodyPr/>
        <a:lstStyle/>
        <a:p>
          <a:endParaRPr lang="en-US">
            <a:solidFill>
              <a:schemeClr val="bg1"/>
            </a:solidFill>
            <a:latin typeface="Garamond"/>
            <a:cs typeface="Garamond"/>
          </a:endParaRPr>
        </a:p>
      </dgm:t>
    </dgm:pt>
    <dgm:pt modelId="{0B9EE5C1-1427-4FE3-B91A-E1E4C68C34F2}" type="parTrans" cxnId="{8374146D-5CE2-4C6D-8002-BACFAF3ACF6B}">
      <dgm:prSet/>
      <dgm:spPr/>
      <dgm:t>
        <a:bodyPr/>
        <a:lstStyle/>
        <a:p>
          <a:endParaRPr lang="en-US">
            <a:solidFill>
              <a:schemeClr val="bg1"/>
            </a:solidFill>
            <a:latin typeface="Garamond"/>
            <a:cs typeface="Garamond"/>
          </a:endParaRPr>
        </a:p>
      </dgm:t>
    </dgm:pt>
    <dgm:pt modelId="{BD00F8C7-DAD9-40A4-83F6-546843B5BDB8}">
      <dgm:prSet phldrT="[Text]" custT="1"/>
      <dgm:spPr/>
      <dgm:t>
        <a:bodyPr/>
        <a:lstStyle/>
        <a:p>
          <a:r>
            <a:rPr lang="en-GB" sz="1200" b="1" smtClean="0">
              <a:latin typeface="Garamond"/>
              <a:ea typeface="Tahoma" panose="020B0604030504040204" pitchFamily="34" charset="0"/>
              <a:cs typeface="Garamond"/>
            </a:rPr>
            <a:t>6. Protect &amp; Empower Consumers</a:t>
          </a:r>
          <a:endParaRPr lang="en-US" sz="1200" b="1" dirty="0">
            <a:latin typeface="Garamond"/>
            <a:ea typeface="Tahoma" panose="020B0604030504040204" pitchFamily="34" charset="0"/>
            <a:cs typeface="Garamond"/>
          </a:endParaRPr>
        </a:p>
      </dgm:t>
    </dgm:pt>
    <dgm:pt modelId="{DCA06ED3-A742-4E98-A4E4-F9AF57DCFE25}" type="sibTrans" cxnId="{7472824D-E00A-4255-A581-F44A5E93A8C9}">
      <dgm:prSet/>
      <dgm:spPr/>
      <dgm:t>
        <a:bodyPr/>
        <a:lstStyle/>
        <a:p>
          <a:endParaRPr lang="en-US">
            <a:solidFill>
              <a:schemeClr val="bg1"/>
            </a:solidFill>
            <a:latin typeface="Garamond"/>
            <a:cs typeface="Garamond"/>
          </a:endParaRPr>
        </a:p>
      </dgm:t>
    </dgm:pt>
    <dgm:pt modelId="{80277128-1849-4820-98AF-AD77B66761E9}" type="parTrans" cxnId="{7472824D-E00A-4255-A581-F44A5E93A8C9}">
      <dgm:prSet/>
      <dgm:spPr/>
      <dgm:t>
        <a:bodyPr/>
        <a:lstStyle/>
        <a:p>
          <a:endParaRPr lang="en-US">
            <a:solidFill>
              <a:schemeClr val="bg1"/>
            </a:solidFill>
            <a:latin typeface="Garamond"/>
            <a:cs typeface="Garamond"/>
          </a:endParaRPr>
        </a:p>
      </dgm:t>
    </dgm:pt>
    <dgm:pt modelId="{25D1539B-6AFC-43F8-AFF8-680A09F49ACB}">
      <dgm:prSet phldrT="[Text]" custT="1"/>
      <dgm:spPr/>
      <dgm:t>
        <a:bodyPr/>
        <a:lstStyle/>
        <a:p>
          <a:r>
            <a:rPr lang="en-GB" sz="1200" b="1" smtClean="0">
              <a:latin typeface="Garamond"/>
              <a:ea typeface="Tahoma" panose="020B0604030504040204" pitchFamily="34" charset="0"/>
              <a:cs typeface="Garamond"/>
            </a:rPr>
            <a:t>5. Facilitate Strategic Collaboration &amp; Partnership</a:t>
          </a:r>
          <a:endParaRPr lang="en-US" sz="1200" b="1" dirty="0">
            <a:latin typeface="Garamond"/>
            <a:ea typeface="Tahoma" panose="020B0604030504040204" pitchFamily="34" charset="0"/>
            <a:cs typeface="Garamond"/>
          </a:endParaRPr>
        </a:p>
      </dgm:t>
    </dgm:pt>
    <dgm:pt modelId="{F754AC5B-9B0C-472F-BA67-259217B4C229}" type="sibTrans" cxnId="{27D24F9E-54B6-4484-BD4C-0A3CFC4D612B}">
      <dgm:prSet/>
      <dgm:spPr/>
      <dgm:t>
        <a:bodyPr/>
        <a:lstStyle/>
        <a:p>
          <a:endParaRPr lang="en-US">
            <a:solidFill>
              <a:schemeClr val="bg1"/>
            </a:solidFill>
            <a:latin typeface="Garamond"/>
            <a:cs typeface="Garamond"/>
          </a:endParaRPr>
        </a:p>
      </dgm:t>
    </dgm:pt>
    <dgm:pt modelId="{E343677F-370D-4CF7-9621-7BED94029411}" type="parTrans" cxnId="{27D24F9E-54B6-4484-BD4C-0A3CFC4D612B}">
      <dgm:prSet/>
      <dgm:spPr/>
      <dgm:t>
        <a:bodyPr/>
        <a:lstStyle/>
        <a:p>
          <a:endParaRPr lang="en-US">
            <a:solidFill>
              <a:schemeClr val="bg1"/>
            </a:solidFill>
            <a:latin typeface="Garamond"/>
            <a:cs typeface="Garamond"/>
          </a:endParaRPr>
        </a:p>
      </dgm:t>
    </dgm:pt>
    <dgm:pt modelId="{A6738D62-501F-4220-95F2-B792D056ABFE}">
      <dgm:prSet custT="1"/>
      <dgm:spPr/>
      <dgm:t>
        <a:bodyPr/>
        <a:lstStyle/>
        <a:p>
          <a:r>
            <a:rPr lang="en-US" sz="1200" b="1" smtClean="0">
              <a:latin typeface="Garamond"/>
              <a:ea typeface="Tahoma" panose="020B0604030504040204" pitchFamily="34" charset="0"/>
              <a:cs typeface="Garamond"/>
            </a:rPr>
            <a:t>4. Promote ICT Innovation &amp; Investment Opportunities</a:t>
          </a:r>
          <a:endParaRPr lang="en-US" sz="1200" b="1" dirty="0">
            <a:latin typeface="Garamond"/>
            <a:ea typeface="Tahoma" panose="020B0604030504040204" pitchFamily="34" charset="0"/>
            <a:cs typeface="Garamond"/>
          </a:endParaRPr>
        </a:p>
      </dgm:t>
    </dgm:pt>
    <dgm:pt modelId="{8D131BBF-FEC8-4D64-9CA6-56FC544D9C59}" type="sibTrans" cxnId="{C8D25D58-9FDD-4605-9259-ED6EA2B2CB8B}">
      <dgm:prSet/>
      <dgm:spPr/>
      <dgm:t>
        <a:bodyPr/>
        <a:lstStyle/>
        <a:p>
          <a:endParaRPr lang="en-US">
            <a:solidFill>
              <a:schemeClr val="bg1"/>
            </a:solidFill>
            <a:latin typeface="Garamond"/>
            <a:cs typeface="Garamond"/>
          </a:endParaRPr>
        </a:p>
      </dgm:t>
    </dgm:pt>
    <dgm:pt modelId="{5CD54F62-2EC3-49E2-AA43-C5580DB8CDF5}" type="parTrans" cxnId="{C8D25D58-9FDD-4605-9259-ED6EA2B2CB8B}">
      <dgm:prSet/>
      <dgm:spPr/>
      <dgm:t>
        <a:bodyPr/>
        <a:lstStyle/>
        <a:p>
          <a:endParaRPr lang="en-US">
            <a:solidFill>
              <a:schemeClr val="bg1"/>
            </a:solidFill>
            <a:latin typeface="Garamond"/>
            <a:cs typeface="Garamond"/>
          </a:endParaRPr>
        </a:p>
      </dgm:t>
    </dgm:pt>
    <dgm:pt modelId="{7CC452CC-ADBA-45DE-A23A-0CC11C944EB7}">
      <dgm:prSet custT="1"/>
      <dgm:spPr/>
      <dgm:t>
        <a:bodyPr/>
        <a:lstStyle/>
        <a:p>
          <a:r>
            <a:rPr lang="en-US" sz="1200" b="1" smtClean="0">
              <a:latin typeface="Garamond"/>
              <a:ea typeface="Tahoma" panose="020B0604030504040204" pitchFamily="34" charset="0"/>
              <a:cs typeface="Garamond"/>
            </a:rPr>
            <a:t>2. Improve </a:t>
          </a:r>
          <a:br>
            <a:rPr lang="en-US" sz="1200" b="1" smtClean="0">
              <a:latin typeface="Garamond"/>
              <a:ea typeface="Tahoma" panose="020B0604030504040204" pitchFamily="34" charset="0"/>
              <a:cs typeface="Garamond"/>
            </a:rPr>
          </a:br>
          <a:r>
            <a:rPr lang="en-US" sz="1200" b="1" smtClean="0">
              <a:latin typeface="Garamond"/>
              <a:ea typeface="Tahoma" panose="020B0604030504040204" pitchFamily="34" charset="0"/>
              <a:cs typeface="Garamond"/>
            </a:rPr>
            <a:t>QoS</a:t>
          </a:r>
          <a:endParaRPr lang="en-US" sz="1200" b="1" dirty="0">
            <a:latin typeface="Garamond"/>
            <a:ea typeface="Tahoma" panose="020B0604030504040204" pitchFamily="34" charset="0"/>
            <a:cs typeface="Garamond"/>
          </a:endParaRPr>
        </a:p>
      </dgm:t>
    </dgm:pt>
    <dgm:pt modelId="{FEDD6405-B91A-442A-9540-7128521F930C}" type="sibTrans" cxnId="{98C6E92F-5B8E-45A9-AA4C-9D9250479203}">
      <dgm:prSet/>
      <dgm:spPr/>
      <dgm:t>
        <a:bodyPr/>
        <a:lstStyle/>
        <a:p>
          <a:endParaRPr lang="en-US">
            <a:solidFill>
              <a:schemeClr val="bg1"/>
            </a:solidFill>
            <a:latin typeface="Garamond"/>
            <a:cs typeface="Garamond"/>
          </a:endParaRPr>
        </a:p>
      </dgm:t>
    </dgm:pt>
    <dgm:pt modelId="{277B518B-6FE9-470B-B4D9-E148502AD79B}" type="parTrans" cxnId="{98C6E92F-5B8E-45A9-AA4C-9D9250479203}">
      <dgm:prSet/>
      <dgm:spPr/>
      <dgm:t>
        <a:bodyPr/>
        <a:lstStyle/>
        <a:p>
          <a:endParaRPr lang="en-US">
            <a:ln>
              <a:solidFill>
                <a:srgbClr val="000066"/>
              </a:solidFill>
            </a:ln>
            <a:solidFill>
              <a:schemeClr val="bg1"/>
            </a:solidFill>
            <a:latin typeface="Garamond"/>
            <a:cs typeface="Garamond"/>
          </a:endParaRPr>
        </a:p>
      </dgm:t>
    </dgm:pt>
    <dgm:pt modelId="{3ED9884C-B4F1-496C-AAC4-3BAE6E07FB74}">
      <dgm:prSet custT="1"/>
      <dgm:spPr/>
      <dgm:t>
        <a:bodyPr/>
        <a:lstStyle/>
        <a:p>
          <a:r>
            <a:rPr lang="en-US" sz="1200" b="1" dirty="0" smtClean="0">
              <a:latin typeface="Garamond"/>
              <a:ea typeface="Tahoma" panose="020B0604030504040204" pitchFamily="34" charset="0"/>
              <a:cs typeface="Garamond"/>
            </a:rPr>
            <a:t>1. Facilitate Broadband Penetration</a:t>
          </a:r>
          <a:endParaRPr lang="en-US" sz="1200" b="1" dirty="0">
            <a:latin typeface="Garamond"/>
            <a:ea typeface="Tahoma" panose="020B0604030504040204" pitchFamily="34" charset="0"/>
            <a:cs typeface="Garamond"/>
          </a:endParaRPr>
        </a:p>
      </dgm:t>
    </dgm:pt>
    <dgm:pt modelId="{D719E5A3-BDAB-444F-BFF0-65DAF253E929}" type="sibTrans" cxnId="{3C1BC517-9F78-4AF3-8B22-9E5AE6F14E92}">
      <dgm:prSet/>
      <dgm:spPr/>
      <dgm:t>
        <a:bodyPr/>
        <a:lstStyle/>
        <a:p>
          <a:endParaRPr lang="en-US">
            <a:solidFill>
              <a:schemeClr val="bg1"/>
            </a:solidFill>
            <a:latin typeface="Garamond"/>
            <a:cs typeface="Garamond"/>
          </a:endParaRPr>
        </a:p>
      </dgm:t>
    </dgm:pt>
    <dgm:pt modelId="{D6D7A391-F42C-4264-9533-CB8FA63F9ACB}" type="parTrans" cxnId="{3C1BC517-9F78-4AF3-8B22-9E5AE6F14E92}">
      <dgm:prSet/>
      <dgm:spPr/>
      <dgm:t>
        <a:bodyPr/>
        <a:lstStyle/>
        <a:p>
          <a:endParaRPr lang="en-US">
            <a:solidFill>
              <a:schemeClr val="bg1"/>
            </a:solidFill>
            <a:latin typeface="Garamond"/>
            <a:cs typeface="Garamond"/>
          </a:endParaRPr>
        </a:p>
      </dgm:t>
    </dgm:pt>
    <dgm:pt modelId="{AB365D77-937C-43AE-A31A-3B8938815590}">
      <dgm:prSet custT="1"/>
      <dgm:spPr/>
      <dgm:t>
        <a:bodyPr/>
        <a:lstStyle/>
        <a:p>
          <a:r>
            <a:rPr lang="en-US" sz="1200" b="1" dirty="0" smtClean="0">
              <a:latin typeface="Garamond"/>
              <a:ea typeface="Tahoma" panose="020B0604030504040204" pitchFamily="34" charset="0"/>
              <a:cs typeface="Garamond"/>
            </a:rPr>
            <a:t>3. Optimize Usage &amp; Benefits of Spectrum</a:t>
          </a:r>
          <a:endParaRPr lang="en-US" sz="1200" b="1" dirty="0">
            <a:latin typeface="Garamond"/>
            <a:ea typeface="Tahoma" panose="020B0604030504040204" pitchFamily="34" charset="0"/>
            <a:cs typeface="Garamond"/>
          </a:endParaRPr>
        </a:p>
      </dgm:t>
    </dgm:pt>
    <dgm:pt modelId="{75A3FF53-412F-4A97-B8CA-610AC3E656B9}" type="sibTrans" cxnId="{EBBEDAAE-0AA8-4D42-81CF-99745381FA68}">
      <dgm:prSet/>
      <dgm:spPr/>
      <dgm:t>
        <a:bodyPr/>
        <a:lstStyle/>
        <a:p>
          <a:endParaRPr lang="en-US">
            <a:solidFill>
              <a:schemeClr val="bg1"/>
            </a:solidFill>
            <a:latin typeface="Garamond"/>
            <a:cs typeface="Garamond"/>
          </a:endParaRPr>
        </a:p>
      </dgm:t>
    </dgm:pt>
    <dgm:pt modelId="{89165454-CDFB-4392-B7D7-7CCC0E4822B2}" type="parTrans" cxnId="{EBBEDAAE-0AA8-4D42-81CF-99745381FA68}">
      <dgm:prSet/>
      <dgm:spPr/>
      <dgm:t>
        <a:bodyPr/>
        <a:lstStyle/>
        <a:p>
          <a:endParaRPr lang="en-US">
            <a:ln>
              <a:solidFill>
                <a:srgbClr val="000066"/>
              </a:solidFill>
            </a:ln>
            <a:solidFill>
              <a:schemeClr val="bg1"/>
            </a:solidFill>
            <a:latin typeface="Garamond"/>
            <a:cs typeface="Garamond"/>
          </a:endParaRPr>
        </a:p>
      </dgm:t>
    </dgm:pt>
    <dgm:pt modelId="{38CE9749-A84A-4343-90D7-B642C1087C22}" type="pres">
      <dgm:prSet presAssocID="{E76EE8AF-4A1A-4CCF-9B87-51A84676E0A1}" presName="cycle" presStyleCnt="0">
        <dgm:presLayoutVars>
          <dgm:chMax val="1"/>
          <dgm:dir/>
          <dgm:animLvl val="ctr"/>
          <dgm:resizeHandles val="exact"/>
        </dgm:presLayoutVars>
      </dgm:prSet>
      <dgm:spPr/>
      <dgm:t>
        <a:bodyPr/>
        <a:lstStyle/>
        <a:p>
          <a:endParaRPr lang="en-US"/>
        </a:p>
      </dgm:t>
    </dgm:pt>
    <dgm:pt modelId="{5F3FB3E6-1887-4AB1-8E01-D8CC55561A6A}" type="pres">
      <dgm:prSet presAssocID="{406A6B92-A70C-4CF7-8D19-7C096DB74874}" presName="centerShape" presStyleLbl="node0" presStyleIdx="0" presStyleCnt="1" custScaleX="147741"/>
      <dgm:spPr>
        <a:prstGeom prst="verticalScroll">
          <a:avLst/>
        </a:prstGeom>
      </dgm:spPr>
      <dgm:t>
        <a:bodyPr/>
        <a:lstStyle/>
        <a:p>
          <a:endParaRPr lang="en-US"/>
        </a:p>
      </dgm:t>
    </dgm:pt>
    <dgm:pt modelId="{1FD43C12-ED49-4DC6-8C5B-386EBA6D39E7}" type="pres">
      <dgm:prSet presAssocID="{D6D7A391-F42C-4264-9533-CB8FA63F9ACB}" presName="Name9" presStyleLbl="parChTrans1D2" presStyleIdx="0" presStyleCnt="8"/>
      <dgm:spPr/>
      <dgm:t>
        <a:bodyPr/>
        <a:lstStyle/>
        <a:p>
          <a:endParaRPr lang="en-US"/>
        </a:p>
      </dgm:t>
    </dgm:pt>
    <dgm:pt modelId="{8BDA7B2C-7233-418D-A404-1F750FA62B42}" type="pres">
      <dgm:prSet presAssocID="{D6D7A391-F42C-4264-9533-CB8FA63F9ACB}" presName="connTx" presStyleLbl="parChTrans1D2" presStyleIdx="0" presStyleCnt="8"/>
      <dgm:spPr/>
      <dgm:t>
        <a:bodyPr/>
        <a:lstStyle/>
        <a:p>
          <a:endParaRPr lang="en-US"/>
        </a:p>
      </dgm:t>
    </dgm:pt>
    <dgm:pt modelId="{3EA35CD6-945D-4AC3-9FDD-45169E703724}" type="pres">
      <dgm:prSet presAssocID="{3ED9884C-B4F1-496C-AAC4-3BAE6E07FB74}" presName="node" presStyleLbl="node1" presStyleIdx="0" presStyleCnt="8" custScaleX="188577" custRadScaleRad="107874" custRadScaleInc="0">
        <dgm:presLayoutVars>
          <dgm:bulletEnabled val="1"/>
        </dgm:presLayoutVars>
      </dgm:prSet>
      <dgm:spPr>
        <a:prstGeom prst="flowChartMagneticTape">
          <a:avLst/>
        </a:prstGeom>
      </dgm:spPr>
      <dgm:t>
        <a:bodyPr/>
        <a:lstStyle/>
        <a:p>
          <a:endParaRPr lang="en-US"/>
        </a:p>
      </dgm:t>
    </dgm:pt>
    <dgm:pt modelId="{A5CF4CE2-13CB-476E-90EB-57685AFC8D0B}" type="pres">
      <dgm:prSet presAssocID="{277B518B-6FE9-470B-B4D9-E148502AD79B}" presName="Name9" presStyleLbl="parChTrans1D2" presStyleIdx="1" presStyleCnt="8"/>
      <dgm:spPr/>
      <dgm:t>
        <a:bodyPr/>
        <a:lstStyle/>
        <a:p>
          <a:endParaRPr lang="en-US"/>
        </a:p>
      </dgm:t>
    </dgm:pt>
    <dgm:pt modelId="{41192BF9-505B-47A0-8652-5EAD79127A2C}" type="pres">
      <dgm:prSet presAssocID="{277B518B-6FE9-470B-B4D9-E148502AD79B}" presName="connTx" presStyleLbl="parChTrans1D2" presStyleIdx="1" presStyleCnt="8"/>
      <dgm:spPr/>
      <dgm:t>
        <a:bodyPr/>
        <a:lstStyle/>
        <a:p>
          <a:endParaRPr lang="en-US"/>
        </a:p>
      </dgm:t>
    </dgm:pt>
    <dgm:pt modelId="{C0D04465-7293-4D87-8FC4-9D802FFF74D0}" type="pres">
      <dgm:prSet presAssocID="{7CC452CC-ADBA-45DE-A23A-0CC11C944EB7}" presName="node" presStyleLbl="node1" presStyleIdx="1" presStyleCnt="8" custScaleX="198575" custRadScaleRad="125574" custRadScaleInc="58592">
        <dgm:presLayoutVars>
          <dgm:bulletEnabled val="1"/>
        </dgm:presLayoutVars>
      </dgm:prSet>
      <dgm:spPr>
        <a:prstGeom prst="flowChartMagneticTape">
          <a:avLst/>
        </a:prstGeom>
      </dgm:spPr>
      <dgm:t>
        <a:bodyPr/>
        <a:lstStyle/>
        <a:p>
          <a:endParaRPr lang="en-US"/>
        </a:p>
      </dgm:t>
    </dgm:pt>
    <dgm:pt modelId="{664D67F8-E10F-44A0-A41F-6BFB8FBB8BDC}" type="pres">
      <dgm:prSet presAssocID="{89165454-CDFB-4392-B7D7-7CCC0E4822B2}" presName="Name9" presStyleLbl="parChTrans1D2" presStyleIdx="2" presStyleCnt="8"/>
      <dgm:spPr/>
      <dgm:t>
        <a:bodyPr/>
        <a:lstStyle/>
        <a:p>
          <a:endParaRPr lang="en-US"/>
        </a:p>
      </dgm:t>
    </dgm:pt>
    <dgm:pt modelId="{8850F9AC-FA95-4827-8062-FD9F4CCD0CD8}" type="pres">
      <dgm:prSet presAssocID="{89165454-CDFB-4392-B7D7-7CCC0E4822B2}" presName="connTx" presStyleLbl="parChTrans1D2" presStyleIdx="2" presStyleCnt="8"/>
      <dgm:spPr/>
      <dgm:t>
        <a:bodyPr/>
        <a:lstStyle/>
        <a:p>
          <a:endParaRPr lang="en-US"/>
        </a:p>
      </dgm:t>
    </dgm:pt>
    <dgm:pt modelId="{D46BD1FE-F199-4E40-BFDA-E26886257DFF}" type="pres">
      <dgm:prSet presAssocID="{AB365D77-937C-43AE-A31A-3B8938815590}" presName="node" presStyleLbl="node1" presStyleIdx="2" presStyleCnt="8" custScaleX="205983" custRadScaleRad="122401" custRadScaleInc="3635">
        <dgm:presLayoutVars>
          <dgm:bulletEnabled val="1"/>
        </dgm:presLayoutVars>
      </dgm:prSet>
      <dgm:spPr>
        <a:prstGeom prst="flowChartMagneticTape">
          <a:avLst/>
        </a:prstGeom>
      </dgm:spPr>
      <dgm:t>
        <a:bodyPr/>
        <a:lstStyle/>
        <a:p>
          <a:endParaRPr lang="en-US"/>
        </a:p>
      </dgm:t>
    </dgm:pt>
    <dgm:pt modelId="{D98CC466-20DE-4E8A-81B3-C2960C4531A2}" type="pres">
      <dgm:prSet presAssocID="{5CD54F62-2EC3-49E2-AA43-C5580DB8CDF5}" presName="Name9" presStyleLbl="parChTrans1D2" presStyleIdx="3" presStyleCnt="8"/>
      <dgm:spPr/>
      <dgm:t>
        <a:bodyPr/>
        <a:lstStyle/>
        <a:p>
          <a:endParaRPr lang="en-US"/>
        </a:p>
      </dgm:t>
    </dgm:pt>
    <dgm:pt modelId="{7C7955B8-ADB3-42DB-86EC-A54A9FF54973}" type="pres">
      <dgm:prSet presAssocID="{5CD54F62-2EC3-49E2-AA43-C5580DB8CDF5}" presName="connTx" presStyleLbl="parChTrans1D2" presStyleIdx="3" presStyleCnt="8"/>
      <dgm:spPr/>
      <dgm:t>
        <a:bodyPr/>
        <a:lstStyle/>
        <a:p>
          <a:endParaRPr lang="en-US"/>
        </a:p>
      </dgm:t>
    </dgm:pt>
    <dgm:pt modelId="{D6FE40F6-5CD5-4C0A-B45C-20125717F5BA}" type="pres">
      <dgm:prSet presAssocID="{A6738D62-501F-4220-95F2-B792D056ABFE}" presName="node" presStyleLbl="node1" presStyleIdx="3" presStyleCnt="8" custScaleX="247419" custRadScaleRad="119371" custRadScaleInc="-61635">
        <dgm:presLayoutVars>
          <dgm:bulletEnabled val="1"/>
        </dgm:presLayoutVars>
      </dgm:prSet>
      <dgm:spPr>
        <a:prstGeom prst="flowChartMagneticTape">
          <a:avLst/>
        </a:prstGeom>
      </dgm:spPr>
      <dgm:t>
        <a:bodyPr/>
        <a:lstStyle/>
        <a:p>
          <a:endParaRPr lang="en-US"/>
        </a:p>
      </dgm:t>
    </dgm:pt>
    <dgm:pt modelId="{954A9B1D-5C8F-480A-BA2A-E8D0A7DA8DBB}" type="pres">
      <dgm:prSet presAssocID="{E343677F-370D-4CF7-9621-7BED94029411}" presName="Name9" presStyleLbl="parChTrans1D2" presStyleIdx="4" presStyleCnt="8"/>
      <dgm:spPr/>
      <dgm:t>
        <a:bodyPr/>
        <a:lstStyle/>
        <a:p>
          <a:endParaRPr lang="en-US"/>
        </a:p>
      </dgm:t>
    </dgm:pt>
    <dgm:pt modelId="{A89B7E6B-3F60-4D3E-AA79-CA409E1B7EDF}" type="pres">
      <dgm:prSet presAssocID="{E343677F-370D-4CF7-9621-7BED94029411}" presName="connTx" presStyleLbl="parChTrans1D2" presStyleIdx="4" presStyleCnt="8"/>
      <dgm:spPr/>
      <dgm:t>
        <a:bodyPr/>
        <a:lstStyle/>
        <a:p>
          <a:endParaRPr lang="en-US"/>
        </a:p>
      </dgm:t>
    </dgm:pt>
    <dgm:pt modelId="{1986AE84-292B-41CF-815F-8740073A2F81}" type="pres">
      <dgm:prSet presAssocID="{25D1539B-6AFC-43F8-AFF8-680A09F49ACB}" presName="node" presStyleLbl="node1" presStyleIdx="4" presStyleCnt="8" custScaleX="208889">
        <dgm:presLayoutVars>
          <dgm:bulletEnabled val="1"/>
        </dgm:presLayoutVars>
      </dgm:prSet>
      <dgm:spPr>
        <a:prstGeom prst="flowChartMagneticTape">
          <a:avLst/>
        </a:prstGeom>
      </dgm:spPr>
      <dgm:t>
        <a:bodyPr/>
        <a:lstStyle/>
        <a:p>
          <a:endParaRPr lang="en-US"/>
        </a:p>
      </dgm:t>
    </dgm:pt>
    <dgm:pt modelId="{0CC2857E-EB93-453E-B0DA-655F2CA9A1B8}" type="pres">
      <dgm:prSet presAssocID="{80277128-1849-4820-98AF-AD77B66761E9}" presName="Name9" presStyleLbl="parChTrans1D2" presStyleIdx="5" presStyleCnt="8"/>
      <dgm:spPr/>
      <dgm:t>
        <a:bodyPr/>
        <a:lstStyle/>
        <a:p>
          <a:endParaRPr lang="en-US"/>
        </a:p>
      </dgm:t>
    </dgm:pt>
    <dgm:pt modelId="{3D54D725-B4CA-48EB-8631-81BB0B4BD4B7}" type="pres">
      <dgm:prSet presAssocID="{80277128-1849-4820-98AF-AD77B66761E9}" presName="connTx" presStyleLbl="parChTrans1D2" presStyleIdx="5" presStyleCnt="8"/>
      <dgm:spPr/>
      <dgm:t>
        <a:bodyPr/>
        <a:lstStyle/>
        <a:p>
          <a:endParaRPr lang="en-US"/>
        </a:p>
      </dgm:t>
    </dgm:pt>
    <dgm:pt modelId="{5B5B7437-7069-45C7-8AB9-5A787AAB909B}" type="pres">
      <dgm:prSet presAssocID="{BD00F8C7-DAD9-40A4-83F6-546843B5BDB8}" presName="node" presStyleLbl="node1" presStyleIdx="5" presStyleCnt="8" custScaleX="200159" custRadScaleRad="113985" custRadScaleInc="55291">
        <dgm:presLayoutVars>
          <dgm:bulletEnabled val="1"/>
        </dgm:presLayoutVars>
      </dgm:prSet>
      <dgm:spPr>
        <a:prstGeom prst="flowChartMagneticTape">
          <a:avLst/>
        </a:prstGeom>
      </dgm:spPr>
      <dgm:t>
        <a:bodyPr/>
        <a:lstStyle/>
        <a:p>
          <a:endParaRPr lang="en-US"/>
        </a:p>
      </dgm:t>
    </dgm:pt>
    <dgm:pt modelId="{552D6D46-BA6C-4134-B023-28435657FEA7}" type="pres">
      <dgm:prSet presAssocID="{0B9EE5C1-1427-4FE3-B91A-E1E4C68C34F2}" presName="Name9" presStyleLbl="parChTrans1D2" presStyleIdx="6" presStyleCnt="8"/>
      <dgm:spPr/>
      <dgm:t>
        <a:bodyPr/>
        <a:lstStyle/>
        <a:p>
          <a:endParaRPr lang="en-US"/>
        </a:p>
      </dgm:t>
    </dgm:pt>
    <dgm:pt modelId="{1F8B4AB6-B84F-4E70-AD49-3F9D417135AA}" type="pres">
      <dgm:prSet presAssocID="{0B9EE5C1-1427-4FE3-B91A-E1E4C68C34F2}" presName="connTx" presStyleLbl="parChTrans1D2" presStyleIdx="6" presStyleCnt="8"/>
      <dgm:spPr/>
      <dgm:t>
        <a:bodyPr/>
        <a:lstStyle/>
        <a:p>
          <a:endParaRPr lang="en-US"/>
        </a:p>
      </dgm:t>
    </dgm:pt>
    <dgm:pt modelId="{CCF0EB7B-8EF9-4391-A5D4-5F1C6F86F785}" type="pres">
      <dgm:prSet presAssocID="{8EB5A35A-1923-4ABD-9DBF-4160A22E5BAC}" presName="node" presStyleLbl="node1" presStyleIdx="6" presStyleCnt="8" custScaleX="207657" custRadScaleRad="124757">
        <dgm:presLayoutVars>
          <dgm:bulletEnabled val="1"/>
        </dgm:presLayoutVars>
      </dgm:prSet>
      <dgm:spPr>
        <a:prstGeom prst="flowChartMagneticTape">
          <a:avLst/>
        </a:prstGeom>
      </dgm:spPr>
      <dgm:t>
        <a:bodyPr/>
        <a:lstStyle/>
        <a:p>
          <a:endParaRPr lang="en-US"/>
        </a:p>
      </dgm:t>
    </dgm:pt>
    <dgm:pt modelId="{6D48C30F-4B84-4C42-A6A6-97141485B2CE}" type="pres">
      <dgm:prSet presAssocID="{172436E7-C867-425B-9B86-7B1DB78CE4DE}" presName="Name9" presStyleLbl="parChTrans1D2" presStyleIdx="7" presStyleCnt="8"/>
      <dgm:spPr/>
      <dgm:t>
        <a:bodyPr/>
        <a:lstStyle/>
        <a:p>
          <a:endParaRPr lang="en-US"/>
        </a:p>
      </dgm:t>
    </dgm:pt>
    <dgm:pt modelId="{9B3B38DD-04DE-459C-9AEB-79B2416A8211}" type="pres">
      <dgm:prSet presAssocID="{172436E7-C867-425B-9B86-7B1DB78CE4DE}" presName="connTx" presStyleLbl="parChTrans1D2" presStyleIdx="7" presStyleCnt="8"/>
      <dgm:spPr/>
      <dgm:t>
        <a:bodyPr/>
        <a:lstStyle/>
        <a:p>
          <a:endParaRPr lang="en-US"/>
        </a:p>
      </dgm:t>
    </dgm:pt>
    <dgm:pt modelId="{BCF97ABE-6FBA-49F8-9496-0D984882A734}" type="pres">
      <dgm:prSet presAssocID="{BFDFFC48-A031-47EB-84D0-350BDB9C4439}" presName="node" presStyleLbl="node1" presStyleIdx="7" presStyleCnt="8" custScaleX="239761" custRadScaleRad="117620" custRadScaleInc="-57872">
        <dgm:presLayoutVars>
          <dgm:bulletEnabled val="1"/>
        </dgm:presLayoutVars>
      </dgm:prSet>
      <dgm:spPr>
        <a:prstGeom prst="flowChartMagneticTape">
          <a:avLst/>
        </a:prstGeom>
      </dgm:spPr>
      <dgm:t>
        <a:bodyPr/>
        <a:lstStyle/>
        <a:p>
          <a:endParaRPr lang="en-US"/>
        </a:p>
      </dgm:t>
    </dgm:pt>
  </dgm:ptLst>
  <dgm:cxnLst>
    <dgm:cxn modelId="{A7B4E631-0882-4C3C-818D-7AF0A4A0C170}" type="presOf" srcId="{A6738D62-501F-4220-95F2-B792D056ABFE}" destId="{D6FE40F6-5CD5-4C0A-B45C-20125717F5BA}" srcOrd="0" destOrd="0" presId="urn:microsoft.com/office/officeart/2005/8/layout/radial1"/>
    <dgm:cxn modelId="{98311096-58F3-4448-B918-F8BFDF46C011}" type="presOf" srcId="{BD00F8C7-DAD9-40A4-83F6-546843B5BDB8}" destId="{5B5B7437-7069-45C7-8AB9-5A787AAB909B}" srcOrd="0" destOrd="0" presId="urn:microsoft.com/office/officeart/2005/8/layout/radial1"/>
    <dgm:cxn modelId="{B9D87F46-C1A5-470F-9BB9-B09C8C9C404D}" type="presOf" srcId="{D6D7A391-F42C-4264-9533-CB8FA63F9ACB}" destId="{1FD43C12-ED49-4DC6-8C5B-386EBA6D39E7}" srcOrd="0" destOrd="0" presId="urn:microsoft.com/office/officeart/2005/8/layout/radial1"/>
    <dgm:cxn modelId="{AB3CD1F1-B664-4749-8799-C7D4A185032F}" type="presOf" srcId="{89165454-CDFB-4392-B7D7-7CCC0E4822B2}" destId="{8850F9AC-FA95-4827-8062-FD9F4CCD0CD8}" srcOrd="1" destOrd="0" presId="urn:microsoft.com/office/officeart/2005/8/layout/radial1"/>
    <dgm:cxn modelId="{202A4CA2-CCEF-49B1-B1E2-313DD69219A5}" type="presOf" srcId="{89165454-CDFB-4392-B7D7-7CCC0E4822B2}" destId="{664D67F8-E10F-44A0-A41F-6BFB8FBB8BDC}" srcOrd="0" destOrd="0" presId="urn:microsoft.com/office/officeart/2005/8/layout/radial1"/>
    <dgm:cxn modelId="{C46723B8-CF27-4A81-B3A0-FE69AE97458A}" type="presOf" srcId="{0B9EE5C1-1427-4FE3-B91A-E1E4C68C34F2}" destId="{552D6D46-BA6C-4134-B023-28435657FEA7}" srcOrd="0" destOrd="0" presId="urn:microsoft.com/office/officeart/2005/8/layout/radial1"/>
    <dgm:cxn modelId="{447341FA-A3A9-4AEC-9965-4B347ECA8B63}" type="presOf" srcId="{D6D7A391-F42C-4264-9533-CB8FA63F9ACB}" destId="{8BDA7B2C-7233-418D-A404-1F750FA62B42}" srcOrd="1" destOrd="0" presId="urn:microsoft.com/office/officeart/2005/8/layout/radial1"/>
    <dgm:cxn modelId="{98C6E92F-5B8E-45A9-AA4C-9D9250479203}" srcId="{406A6B92-A70C-4CF7-8D19-7C096DB74874}" destId="{7CC452CC-ADBA-45DE-A23A-0CC11C944EB7}" srcOrd="1" destOrd="0" parTransId="{277B518B-6FE9-470B-B4D9-E148502AD79B}" sibTransId="{FEDD6405-B91A-442A-9540-7128521F930C}"/>
    <dgm:cxn modelId="{8F25AB1C-3292-4AEB-8559-20E89C31252B}" srcId="{E76EE8AF-4A1A-4CCF-9B87-51A84676E0A1}" destId="{406A6B92-A70C-4CF7-8D19-7C096DB74874}" srcOrd="0" destOrd="0" parTransId="{1CE4AB77-D645-4F8E-9FE0-D049FDB2B429}" sibTransId="{1BA73F39-2FF6-48D9-8908-3D3B8F3DB12C}"/>
    <dgm:cxn modelId="{B3F474FC-52FF-419A-A5D5-6979AC1D7762}" type="presOf" srcId="{E76EE8AF-4A1A-4CCF-9B87-51A84676E0A1}" destId="{38CE9749-A84A-4343-90D7-B642C1087C22}" srcOrd="0" destOrd="0" presId="urn:microsoft.com/office/officeart/2005/8/layout/radial1"/>
    <dgm:cxn modelId="{A9C78C95-B278-411A-95FF-A51BA693E2C7}" type="presOf" srcId="{BFDFFC48-A031-47EB-84D0-350BDB9C4439}" destId="{BCF97ABE-6FBA-49F8-9496-0D984882A734}" srcOrd="0" destOrd="0" presId="urn:microsoft.com/office/officeart/2005/8/layout/radial1"/>
    <dgm:cxn modelId="{FEF0FF5C-5376-47FA-A3B5-3D1C65C297B5}" srcId="{406A6B92-A70C-4CF7-8D19-7C096DB74874}" destId="{BFDFFC48-A031-47EB-84D0-350BDB9C4439}" srcOrd="7" destOrd="0" parTransId="{172436E7-C867-425B-9B86-7B1DB78CE4DE}" sibTransId="{92020CC7-8E28-4232-B38E-6D18F271FE15}"/>
    <dgm:cxn modelId="{7472824D-E00A-4255-A581-F44A5E93A8C9}" srcId="{406A6B92-A70C-4CF7-8D19-7C096DB74874}" destId="{BD00F8C7-DAD9-40A4-83F6-546843B5BDB8}" srcOrd="5" destOrd="0" parTransId="{80277128-1849-4820-98AF-AD77B66761E9}" sibTransId="{DCA06ED3-A742-4E98-A4E4-F9AF57DCFE25}"/>
    <dgm:cxn modelId="{AC8D12D9-7E43-488D-829F-127A2D6ACB2C}" type="presOf" srcId="{80277128-1849-4820-98AF-AD77B66761E9}" destId="{0CC2857E-EB93-453E-B0DA-655F2CA9A1B8}" srcOrd="0" destOrd="0" presId="urn:microsoft.com/office/officeart/2005/8/layout/radial1"/>
    <dgm:cxn modelId="{E75D4C7E-55C5-4FE2-AB2A-3BE55C1443AA}" type="presOf" srcId="{172436E7-C867-425B-9B86-7B1DB78CE4DE}" destId="{9B3B38DD-04DE-459C-9AEB-79B2416A8211}" srcOrd="1" destOrd="0" presId="urn:microsoft.com/office/officeart/2005/8/layout/radial1"/>
    <dgm:cxn modelId="{46D8B995-4F23-420F-A677-F2BBB2D7CC22}" type="presOf" srcId="{0B9EE5C1-1427-4FE3-B91A-E1E4C68C34F2}" destId="{1F8B4AB6-B84F-4E70-AD49-3F9D417135AA}" srcOrd="1" destOrd="0" presId="urn:microsoft.com/office/officeart/2005/8/layout/radial1"/>
    <dgm:cxn modelId="{EBBEDAAE-0AA8-4D42-81CF-99745381FA68}" srcId="{406A6B92-A70C-4CF7-8D19-7C096DB74874}" destId="{AB365D77-937C-43AE-A31A-3B8938815590}" srcOrd="2" destOrd="0" parTransId="{89165454-CDFB-4392-B7D7-7CCC0E4822B2}" sibTransId="{75A3FF53-412F-4A97-B8CA-610AC3E656B9}"/>
    <dgm:cxn modelId="{91077232-F157-4582-BA86-DCE2CAEA3D2E}" type="presOf" srcId="{406A6B92-A70C-4CF7-8D19-7C096DB74874}" destId="{5F3FB3E6-1887-4AB1-8E01-D8CC55561A6A}" srcOrd="0" destOrd="0" presId="urn:microsoft.com/office/officeart/2005/8/layout/radial1"/>
    <dgm:cxn modelId="{0CC54CF1-1155-49DE-8BAA-9905DF2DF21B}" type="presOf" srcId="{277B518B-6FE9-470B-B4D9-E148502AD79B}" destId="{41192BF9-505B-47A0-8652-5EAD79127A2C}" srcOrd="1" destOrd="0" presId="urn:microsoft.com/office/officeart/2005/8/layout/radial1"/>
    <dgm:cxn modelId="{8374146D-5CE2-4C6D-8002-BACFAF3ACF6B}" srcId="{406A6B92-A70C-4CF7-8D19-7C096DB74874}" destId="{8EB5A35A-1923-4ABD-9DBF-4160A22E5BAC}" srcOrd="6" destOrd="0" parTransId="{0B9EE5C1-1427-4FE3-B91A-E1E4C68C34F2}" sibTransId="{6534854F-1EB7-40C4-808B-C436979CF73C}"/>
    <dgm:cxn modelId="{DAC47942-8C01-4AFD-93D2-3197D7781263}" type="presOf" srcId="{25D1539B-6AFC-43F8-AFF8-680A09F49ACB}" destId="{1986AE84-292B-41CF-815F-8740073A2F81}" srcOrd="0" destOrd="0" presId="urn:microsoft.com/office/officeart/2005/8/layout/radial1"/>
    <dgm:cxn modelId="{13143E30-0823-4289-93A6-CA1605359536}" type="presOf" srcId="{E343677F-370D-4CF7-9621-7BED94029411}" destId="{A89B7E6B-3F60-4D3E-AA79-CA409E1B7EDF}" srcOrd="1" destOrd="0" presId="urn:microsoft.com/office/officeart/2005/8/layout/radial1"/>
    <dgm:cxn modelId="{45F8F183-0BEF-4BAD-917A-8FAF31FBF227}" type="presOf" srcId="{5CD54F62-2EC3-49E2-AA43-C5580DB8CDF5}" destId="{D98CC466-20DE-4E8A-81B3-C2960C4531A2}" srcOrd="0" destOrd="0" presId="urn:microsoft.com/office/officeart/2005/8/layout/radial1"/>
    <dgm:cxn modelId="{DC05EA8E-31B5-49D3-BC9C-C888B425C5D9}" type="presOf" srcId="{E343677F-370D-4CF7-9621-7BED94029411}" destId="{954A9B1D-5C8F-480A-BA2A-E8D0A7DA8DBB}" srcOrd="0" destOrd="0" presId="urn:microsoft.com/office/officeart/2005/8/layout/radial1"/>
    <dgm:cxn modelId="{60AEF2EB-A16A-4F4D-9BFD-D0524F3930CB}" type="presOf" srcId="{AB365D77-937C-43AE-A31A-3B8938815590}" destId="{D46BD1FE-F199-4E40-BFDA-E26886257DFF}" srcOrd="0" destOrd="0" presId="urn:microsoft.com/office/officeart/2005/8/layout/radial1"/>
    <dgm:cxn modelId="{ABDCC5AA-4457-4125-8DB2-BCE03146F3AB}" type="presOf" srcId="{5CD54F62-2EC3-49E2-AA43-C5580DB8CDF5}" destId="{7C7955B8-ADB3-42DB-86EC-A54A9FF54973}" srcOrd="1" destOrd="0" presId="urn:microsoft.com/office/officeart/2005/8/layout/radial1"/>
    <dgm:cxn modelId="{3C1BC517-9F78-4AF3-8B22-9E5AE6F14E92}" srcId="{406A6B92-A70C-4CF7-8D19-7C096DB74874}" destId="{3ED9884C-B4F1-496C-AAC4-3BAE6E07FB74}" srcOrd="0" destOrd="0" parTransId="{D6D7A391-F42C-4264-9533-CB8FA63F9ACB}" sibTransId="{D719E5A3-BDAB-444F-BFF0-65DAF253E929}"/>
    <dgm:cxn modelId="{78DB827E-96BB-4452-B793-B5D220EFE49E}" type="presOf" srcId="{172436E7-C867-425B-9B86-7B1DB78CE4DE}" destId="{6D48C30F-4B84-4C42-A6A6-97141485B2CE}" srcOrd="0" destOrd="0" presId="urn:microsoft.com/office/officeart/2005/8/layout/radial1"/>
    <dgm:cxn modelId="{27D24F9E-54B6-4484-BD4C-0A3CFC4D612B}" srcId="{406A6B92-A70C-4CF7-8D19-7C096DB74874}" destId="{25D1539B-6AFC-43F8-AFF8-680A09F49ACB}" srcOrd="4" destOrd="0" parTransId="{E343677F-370D-4CF7-9621-7BED94029411}" sibTransId="{F754AC5B-9B0C-472F-BA67-259217B4C229}"/>
    <dgm:cxn modelId="{C8D25D58-9FDD-4605-9259-ED6EA2B2CB8B}" srcId="{406A6B92-A70C-4CF7-8D19-7C096DB74874}" destId="{A6738D62-501F-4220-95F2-B792D056ABFE}" srcOrd="3" destOrd="0" parTransId="{5CD54F62-2EC3-49E2-AA43-C5580DB8CDF5}" sibTransId="{8D131BBF-FEC8-4D64-9CA6-56FC544D9C59}"/>
    <dgm:cxn modelId="{10BCDFC3-9D8E-4351-AE38-B999D1A05875}" type="presOf" srcId="{8EB5A35A-1923-4ABD-9DBF-4160A22E5BAC}" destId="{CCF0EB7B-8EF9-4391-A5D4-5F1C6F86F785}" srcOrd="0" destOrd="0" presId="urn:microsoft.com/office/officeart/2005/8/layout/radial1"/>
    <dgm:cxn modelId="{5E06A91F-F626-4973-B1EF-8324A2F4F459}" type="presOf" srcId="{3ED9884C-B4F1-496C-AAC4-3BAE6E07FB74}" destId="{3EA35CD6-945D-4AC3-9FDD-45169E703724}" srcOrd="0" destOrd="0" presId="urn:microsoft.com/office/officeart/2005/8/layout/radial1"/>
    <dgm:cxn modelId="{556DA77C-3822-4263-9B5E-F366661505C6}" type="presOf" srcId="{7CC452CC-ADBA-45DE-A23A-0CC11C944EB7}" destId="{C0D04465-7293-4D87-8FC4-9D802FFF74D0}" srcOrd="0" destOrd="0" presId="urn:microsoft.com/office/officeart/2005/8/layout/radial1"/>
    <dgm:cxn modelId="{F393E49A-6FFA-43F7-A702-92520F26A0C9}" type="presOf" srcId="{277B518B-6FE9-470B-B4D9-E148502AD79B}" destId="{A5CF4CE2-13CB-476E-90EB-57685AFC8D0B}" srcOrd="0" destOrd="0" presId="urn:microsoft.com/office/officeart/2005/8/layout/radial1"/>
    <dgm:cxn modelId="{5BD5CDF8-0AF2-4745-A5DC-1AE842BEACB6}" type="presOf" srcId="{80277128-1849-4820-98AF-AD77B66761E9}" destId="{3D54D725-B4CA-48EB-8631-81BB0B4BD4B7}" srcOrd="1" destOrd="0" presId="urn:microsoft.com/office/officeart/2005/8/layout/radial1"/>
    <dgm:cxn modelId="{D9017E34-CD20-404D-9210-9165EC2ABECC}" type="presParOf" srcId="{38CE9749-A84A-4343-90D7-B642C1087C22}" destId="{5F3FB3E6-1887-4AB1-8E01-D8CC55561A6A}" srcOrd="0" destOrd="0" presId="urn:microsoft.com/office/officeart/2005/8/layout/radial1"/>
    <dgm:cxn modelId="{572DD212-9C36-4EFE-94C0-B1CB6E34C3F7}" type="presParOf" srcId="{38CE9749-A84A-4343-90D7-B642C1087C22}" destId="{1FD43C12-ED49-4DC6-8C5B-386EBA6D39E7}" srcOrd="1" destOrd="0" presId="urn:microsoft.com/office/officeart/2005/8/layout/radial1"/>
    <dgm:cxn modelId="{DBA6BF69-C658-417F-9D5F-F9469FAC6826}" type="presParOf" srcId="{1FD43C12-ED49-4DC6-8C5B-386EBA6D39E7}" destId="{8BDA7B2C-7233-418D-A404-1F750FA62B42}" srcOrd="0" destOrd="0" presId="urn:microsoft.com/office/officeart/2005/8/layout/radial1"/>
    <dgm:cxn modelId="{0BBEF6A8-C283-419D-871E-2D78B8CAA63A}" type="presParOf" srcId="{38CE9749-A84A-4343-90D7-B642C1087C22}" destId="{3EA35CD6-945D-4AC3-9FDD-45169E703724}" srcOrd="2" destOrd="0" presId="urn:microsoft.com/office/officeart/2005/8/layout/radial1"/>
    <dgm:cxn modelId="{F73A029B-8921-443A-BF3E-A1CEAEF4435E}" type="presParOf" srcId="{38CE9749-A84A-4343-90D7-B642C1087C22}" destId="{A5CF4CE2-13CB-476E-90EB-57685AFC8D0B}" srcOrd="3" destOrd="0" presId="urn:microsoft.com/office/officeart/2005/8/layout/radial1"/>
    <dgm:cxn modelId="{CCE6A313-75F7-420A-B6F3-97E3AC2A2B1B}" type="presParOf" srcId="{A5CF4CE2-13CB-476E-90EB-57685AFC8D0B}" destId="{41192BF9-505B-47A0-8652-5EAD79127A2C}" srcOrd="0" destOrd="0" presId="urn:microsoft.com/office/officeart/2005/8/layout/radial1"/>
    <dgm:cxn modelId="{1D121C91-036F-47A6-8E0F-ACA4E07BD955}" type="presParOf" srcId="{38CE9749-A84A-4343-90D7-B642C1087C22}" destId="{C0D04465-7293-4D87-8FC4-9D802FFF74D0}" srcOrd="4" destOrd="0" presId="urn:microsoft.com/office/officeart/2005/8/layout/radial1"/>
    <dgm:cxn modelId="{BDB2BBAE-E677-4978-84AE-FEA1CAC8BD38}" type="presParOf" srcId="{38CE9749-A84A-4343-90D7-B642C1087C22}" destId="{664D67F8-E10F-44A0-A41F-6BFB8FBB8BDC}" srcOrd="5" destOrd="0" presId="urn:microsoft.com/office/officeart/2005/8/layout/radial1"/>
    <dgm:cxn modelId="{5FE144DA-598F-47BA-BC48-9F6AE0281863}" type="presParOf" srcId="{664D67F8-E10F-44A0-A41F-6BFB8FBB8BDC}" destId="{8850F9AC-FA95-4827-8062-FD9F4CCD0CD8}" srcOrd="0" destOrd="0" presId="urn:microsoft.com/office/officeart/2005/8/layout/radial1"/>
    <dgm:cxn modelId="{2AAA3570-A29B-4B47-A53B-E9BEACAC3B53}" type="presParOf" srcId="{38CE9749-A84A-4343-90D7-B642C1087C22}" destId="{D46BD1FE-F199-4E40-BFDA-E26886257DFF}" srcOrd="6" destOrd="0" presId="urn:microsoft.com/office/officeart/2005/8/layout/radial1"/>
    <dgm:cxn modelId="{61A74DD5-6312-44D7-9DDC-04897B077566}" type="presParOf" srcId="{38CE9749-A84A-4343-90D7-B642C1087C22}" destId="{D98CC466-20DE-4E8A-81B3-C2960C4531A2}" srcOrd="7" destOrd="0" presId="urn:microsoft.com/office/officeart/2005/8/layout/radial1"/>
    <dgm:cxn modelId="{D7586293-D31A-4FC0-9AF5-7139C80D5981}" type="presParOf" srcId="{D98CC466-20DE-4E8A-81B3-C2960C4531A2}" destId="{7C7955B8-ADB3-42DB-86EC-A54A9FF54973}" srcOrd="0" destOrd="0" presId="urn:microsoft.com/office/officeart/2005/8/layout/radial1"/>
    <dgm:cxn modelId="{EF4728D1-84C7-4247-8AA0-E91AEE52CE83}" type="presParOf" srcId="{38CE9749-A84A-4343-90D7-B642C1087C22}" destId="{D6FE40F6-5CD5-4C0A-B45C-20125717F5BA}" srcOrd="8" destOrd="0" presId="urn:microsoft.com/office/officeart/2005/8/layout/radial1"/>
    <dgm:cxn modelId="{AD590424-5C49-456E-B1A2-5255F612FC86}" type="presParOf" srcId="{38CE9749-A84A-4343-90D7-B642C1087C22}" destId="{954A9B1D-5C8F-480A-BA2A-E8D0A7DA8DBB}" srcOrd="9" destOrd="0" presId="urn:microsoft.com/office/officeart/2005/8/layout/radial1"/>
    <dgm:cxn modelId="{6ECFB248-2897-45AD-B87D-6F8C8A2E6E87}" type="presParOf" srcId="{954A9B1D-5C8F-480A-BA2A-E8D0A7DA8DBB}" destId="{A89B7E6B-3F60-4D3E-AA79-CA409E1B7EDF}" srcOrd="0" destOrd="0" presId="urn:microsoft.com/office/officeart/2005/8/layout/radial1"/>
    <dgm:cxn modelId="{B4497B83-8FF4-4742-BABF-48EB8587DB3B}" type="presParOf" srcId="{38CE9749-A84A-4343-90D7-B642C1087C22}" destId="{1986AE84-292B-41CF-815F-8740073A2F81}" srcOrd="10" destOrd="0" presId="urn:microsoft.com/office/officeart/2005/8/layout/radial1"/>
    <dgm:cxn modelId="{5F1415DD-1336-4B00-80B9-FFA1BBC15EAD}" type="presParOf" srcId="{38CE9749-A84A-4343-90D7-B642C1087C22}" destId="{0CC2857E-EB93-453E-B0DA-655F2CA9A1B8}" srcOrd="11" destOrd="0" presId="urn:microsoft.com/office/officeart/2005/8/layout/radial1"/>
    <dgm:cxn modelId="{3791DD52-BDD8-4D54-A385-29682E58C258}" type="presParOf" srcId="{0CC2857E-EB93-453E-B0DA-655F2CA9A1B8}" destId="{3D54D725-B4CA-48EB-8631-81BB0B4BD4B7}" srcOrd="0" destOrd="0" presId="urn:microsoft.com/office/officeart/2005/8/layout/radial1"/>
    <dgm:cxn modelId="{444CA7EE-0617-4FA3-976C-5DA34C4C7FBE}" type="presParOf" srcId="{38CE9749-A84A-4343-90D7-B642C1087C22}" destId="{5B5B7437-7069-45C7-8AB9-5A787AAB909B}" srcOrd="12" destOrd="0" presId="urn:microsoft.com/office/officeart/2005/8/layout/radial1"/>
    <dgm:cxn modelId="{958D665F-46DB-44D4-B35D-113CB27EE383}" type="presParOf" srcId="{38CE9749-A84A-4343-90D7-B642C1087C22}" destId="{552D6D46-BA6C-4134-B023-28435657FEA7}" srcOrd="13" destOrd="0" presId="urn:microsoft.com/office/officeart/2005/8/layout/radial1"/>
    <dgm:cxn modelId="{40F61BA5-3A75-4E57-B347-DE6E1687C4CA}" type="presParOf" srcId="{552D6D46-BA6C-4134-B023-28435657FEA7}" destId="{1F8B4AB6-B84F-4E70-AD49-3F9D417135AA}" srcOrd="0" destOrd="0" presId="urn:microsoft.com/office/officeart/2005/8/layout/radial1"/>
    <dgm:cxn modelId="{35A460CB-9833-40DF-ABBD-2D9A6B381DE8}" type="presParOf" srcId="{38CE9749-A84A-4343-90D7-B642C1087C22}" destId="{CCF0EB7B-8EF9-4391-A5D4-5F1C6F86F785}" srcOrd="14" destOrd="0" presId="urn:microsoft.com/office/officeart/2005/8/layout/radial1"/>
    <dgm:cxn modelId="{05B6A105-C2BB-4404-9E86-54FDAB4A45A2}" type="presParOf" srcId="{38CE9749-A84A-4343-90D7-B642C1087C22}" destId="{6D48C30F-4B84-4C42-A6A6-97141485B2CE}" srcOrd="15" destOrd="0" presId="urn:microsoft.com/office/officeart/2005/8/layout/radial1"/>
    <dgm:cxn modelId="{4D10C943-18C0-462D-89FA-364570784614}" type="presParOf" srcId="{6D48C30F-4B84-4C42-A6A6-97141485B2CE}" destId="{9B3B38DD-04DE-459C-9AEB-79B2416A8211}" srcOrd="0" destOrd="0" presId="urn:microsoft.com/office/officeart/2005/8/layout/radial1"/>
    <dgm:cxn modelId="{AA843B0A-9225-4AB2-A23D-AF13DBA1248C}" type="presParOf" srcId="{38CE9749-A84A-4343-90D7-B642C1087C22}" destId="{BCF97ABE-6FBA-49F8-9496-0D984882A734}" srcOrd="16" destOrd="0" presId="urn:microsoft.com/office/officeart/2005/8/layout/radial1"/>
  </dgm:cxnLst>
  <dgm:bg>
    <a:noFill/>
  </dgm:bg>
  <dgm:whole>
    <a:ln w="9525" cap="flat" cmpd="sng" algn="ctr">
      <a:solidFill>
        <a:srgbClr val="000066"/>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eaLnBrk="1" hangingPunct="1">
              <a:defRPr sz="1200">
                <a:latin typeface="Arial" charset="0"/>
              </a:defRPr>
            </a:lvl1pPr>
          </a:lstStyle>
          <a:p>
            <a:pPr>
              <a:defRPr/>
            </a:pPr>
            <a:fld id="{FB20E594-EDDE-4C3E-8B80-4B338CB426F3}" type="datetimeFigureOut">
              <a:rPr lang="en-US"/>
              <a:pPr>
                <a:defRPr/>
              </a:pPr>
              <a:t>12/12/2017</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wrap="square" lIns="93166" tIns="46583" rIns="93166" bIns="46583" numCol="1" anchor="b" anchorCtr="0" compatLnSpc="1">
            <a:prstTxWarp prst="textNoShape">
              <a:avLst/>
            </a:prstTxWarp>
          </a:bodyPr>
          <a:lstStyle>
            <a:lvl1pPr algn="r" eaLnBrk="1" hangingPunct="1">
              <a:defRPr sz="1200" smtClean="0"/>
            </a:lvl1pPr>
          </a:lstStyle>
          <a:p>
            <a:pPr>
              <a:defRPr/>
            </a:pPr>
            <a:fld id="{F23B8896-D340-46DE-9C76-222460D7D74A}" type="slidenum">
              <a:rPr lang="en-US"/>
              <a:pPr>
                <a:defRPr/>
              </a:pPr>
              <a:t>‹#›</a:t>
            </a:fld>
            <a:endParaRPr lang="en-US"/>
          </a:p>
        </p:txBody>
      </p:sp>
    </p:spTree>
    <p:extLst>
      <p:ext uri="{BB962C8B-B14F-4D97-AF65-F5344CB8AC3E}">
        <p14:creationId xmlns:p14="http://schemas.microsoft.com/office/powerpoint/2010/main" val="326097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eaLnBrk="1" hangingPunct="1">
              <a:defRPr sz="1200">
                <a:latin typeface="Arial" charset="0"/>
              </a:defRPr>
            </a:lvl1pPr>
          </a:lstStyle>
          <a:p>
            <a:pPr>
              <a:defRPr/>
            </a:pPr>
            <a:fld id="{76AA149A-000A-4661-B48E-F166125131AE}" type="datetimeFigureOut">
              <a:rPr lang="en-US"/>
              <a:pPr>
                <a:defRPr/>
              </a:pPr>
              <a:t>12/12/2017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wrap="square" lIns="93166" tIns="46583" rIns="93166" bIns="46583" numCol="1" anchor="b" anchorCtr="0" compatLnSpc="1">
            <a:prstTxWarp prst="textNoShape">
              <a:avLst/>
            </a:prstTxWarp>
          </a:bodyPr>
          <a:lstStyle>
            <a:lvl1pPr algn="r" eaLnBrk="1" hangingPunct="1">
              <a:defRPr sz="1200" smtClean="0"/>
            </a:lvl1pPr>
          </a:lstStyle>
          <a:p>
            <a:pPr>
              <a:defRPr/>
            </a:pPr>
            <a:fld id="{8775B975-6D65-45D7-A9B9-7262D12C1B46}" type="slidenum">
              <a:rPr lang="en-US"/>
              <a:pPr>
                <a:defRPr/>
              </a:pPr>
              <a:t>‹#›</a:t>
            </a:fld>
            <a:endParaRPr lang="en-US"/>
          </a:p>
        </p:txBody>
      </p:sp>
    </p:spTree>
    <p:extLst>
      <p:ext uri="{BB962C8B-B14F-4D97-AF65-F5344CB8AC3E}">
        <p14:creationId xmlns:p14="http://schemas.microsoft.com/office/powerpoint/2010/main" val="742199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ABE49B7A-6D42-4D14-A0C4-B8BC836EF700}" type="slidenum">
              <a:rPr lang="en-US"/>
              <a:pPr/>
              <a:t>1</a:t>
            </a:fld>
            <a:endParaRPr lang="en-US"/>
          </a:p>
        </p:txBody>
      </p:sp>
    </p:spTree>
    <p:extLst>
      <p:ext uri="{BB962C8B-B14F-4D97-AF65-F5344CB8AC3E}">
        <p14:creationId xmlns:p14="http://schemas.microsoft.com/office/powerpoint/2010/main" val="20795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9483FB22-AD00-4CF2-9284-7C14E926CA80}" type="slidenum">
              <a:rPr lang="en-US"/>
              <a:pPr/>
              <a:t>16</a:t>
            </a:fld>
            <a:endParaRPr lang="en-US"/>
          </a:p>
        </p:txBody>
      </p:sp>
    </p:spTree>
    <p:extLst>
      <p:ext uri="{BB962C8B-B14F-4D97-AF65-F5344CB8AC3E}">
        <p14:creationId xmlns:p14="http://schemas.microsoft.com/office/powerpoint/2010/main" val="366237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28</a:t>
            </a:fld>
            <a:endParaRPr lang="en-US"/>
          </a:p>
        </p:txBody>
      </p:sp>
    </p:spTree>
    <p:extLst>
      <p:ext uri="{BB962C8B-B14F-4D97-AF65-F5344CB8AC3E}">
        <p14:creationId xmlns:p14="http://schemas.microsoft.com/office/powerpoint/2010/main" val="272660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05B78BC4-0311-4813-A480-D70E519819A0}" type="slidenum">
              <a:rPr lang="en-US"/>
              <a:pPr/>
              <a:t>33</a:t>
            </a:fld>
            <a:endParaRPr lang="en-US"/>
          </a:p>
        </p:txBody>
      </p:sp>
    </p:spTree>
    <p:extLst>
      <p:ext uri="{BB962C8B-B14F-4D97-AF65-F5344CB8AC3E}">
        <p14:creationId xmlns:p14="http://schemas.microsoft.com/office/powerpoint/2010/main" val="252095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05B78BC4-0311-4813-A480-D70E519819A0}" type="slidenum">
              <a:rPr lang="en-US"/>
              <a:pPr/>
              <a:t>34</a:t>
            </a:fld>
            <a:endParaRPr lang="en-US"/>
          </a:p>
        </p:txBody>
      </p:sp>
    </p:spTree>
    <p:extLst>
      <p:ext uri="{BB962C8B-B14F-4D97-AF65-F5344CB8AC3E}">
        <p14:creationId xmlns:p14="http://schemas.microsoft.com/office/powerpoint/2010/main" val="391439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74" indent="-291144">
              <a:defRPr>
                <a:solidFill>
                  <a:schemeClr val="tx1"/>
                </a:solidFill>
                <a:latin typeface="Arial" panose="020B0604020202020204" pitchFamily="34" charset="0"/>
              </a:defRPr>
            </a:lvl2pPr>
            <a:lvl3pPr marL="1164576" indent="-232915">
              <a:defRPr>
                <a:solidFill>
                  <a:schemeClr val="tx1"/>
                </a:solidFill>
                <a:latin typeface="Arial" panose="020B0604020202020204" pitchFamily="34" charset="0"/>
              </a:defRPr>
            </a:lvl3pPr>
            <a:lvl4pPr marL="1630405" indent="-232915">
              <a:defRPr>
                <a:solidFill>
                  <a:schemeClr val="tx1"/>
                </a:solidFill>
                <a:latin typeface="Arial" panose="020B0604020202020204" pitchFamily="34" charset="0"/>
              </a:defRPr>
            </a:lvl4pPr>
            <a:lvl5pPr marL="2096236" indent="-232915">
              <a:defRPr>
                <a:solidFill>
                  <a:schemeClr val="tx1"/>
                </a:solidFill>
                <a:latin typeface="Arial" panose="020B0604020202020204" pitchFamily="34" charset="0"/>
              </a:defRPr>
            </a:lvl5pPr>
            <a:lvl6pPr marL="2562066" indent="-232915" eaLnBrk="0" fontAlgn="base" hangingPunct="0">
              <a:spcBef>
                <a:spcPct val="0"/>
              </a:spcBef>
              <a:spcAft>
                <a:spcPct val="0"/>
              </a:spcAft>
              <a:defRPr>
                <a:solidFill>
                  <a:schemeClr val="tx1"/>
                </a:solidFill>
                <a:latin typeface="Arial" panose="020B0604020202020204" pitchFamily="34" charset="0"/>
              </a:defRPr>
            </a:lvl6pPr>
            <a:lvl7pPr marL="3027896" indent="-232915" eaLnBrk="0" fontAlgn="base" hangingPunct="0">
              <a:spcBef>
                <a:spcPct val="0"/>
              </a:spcBef>
              <a:spcAft>
                <a:spcPct val="0"/>
              </a:spcAft>
              <a:defRPr>
                <a:solidFill>
                  <a:schemeClr val="tx1"/>
                </a:solidFill>
                <a:latin typeface="Arial" panose="020B0604020202020204" pitchFamily="34" charset="0"/>
              </a:defRPr>
            </a:lvl7pPr>
            <a:lvl8pPr marL="3493727" indent="-232915" eaLnBrk="0" fontAlgn="base" hangingPunct="0">
              <a:spcBef>
                <a:spcPct val="0"/>
              </a:spcBef>
              <a:spcAft>
                <a:spcPct val="0"/>
              </a:spcAft>
              <a:defRPr>
                <a:solidFill>
                  <a:schemeClr val="tx1"/>
                </a:solidFill>
                <a:latin typeface="Arial" panose="020B0604020202020204" pitchFamily="34" charset="0"/>
              </a:defRPr>
            </a:lvl8pPr>
            <a:lvl9pPr marL="3959556" indent="-232915" eaLnBrk="0" fontAlgn="base" hangingPunct="0">
              <a:spcBef>
                <a:spcPct val="0"/>
              </a:spcBef>
              <a:spcAft>
                <a:spcPct val="0"/>
              </a:spcAft>
              <a:defRPr>
                <a:solidFill>
                  <a:schemeClr val="tx1"/>
                </a:solidFill>
                <a:latin typeface="Arial" panose="020B0604020202020204" pitchFamily="34" charset="0"/>
              </a:defRPr>
            </a:lvl9pPr>
          </a:lstStyle>
          <a:p>
            <a:fld id="{259950E7-F04E-4514-9AA8-5BF2E855437F}" type="slidenum">
              <a:rPr lang="en-US"/>
              <a:pPr/>
              <a:t>35</a:t>
            </a:fld>
            <a:endParaRPr lang="en-US"/>
          </a:p>
        </p:txBody>
      </p:sp>
    </p:spTree>
    <p:extLst>
      <p:ext uri="{BB962C8B-B14F-4D97-AF65-F5344CB8AC3E}">
        <p14:creationId xmlns:p14="http://schemas.microsoft.com/office/powerpoint/2010/main" val="331535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3</a:t>
            </a:fld>
            <a:endParaRPr lang="en-US"/>
          </a:p>
        </p:txBody>
      </p:sp>
    </p:spTree>
    <p:extLst>
      <p:ext uri="{BB962C8B-B14F-4D97-AF65-F5344CB8AC3E}">
        <p14:creationId xmlns:p14="http://schemas.microsoft.com/office/powerpoint/2010/main" val="70780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4</a:t>
            </a:fld>
            <a:endParaRPr lang="en-US"/>
          </a:p>
        </p:txBody>
      </p:sp>
    </p:spTree>
    <p:extLst>
      <p:ext uri="{BB962C8B-B14F-4D97-AF65-F5344CB8AC3E}">
        <p14:creationId xmlns:p14="http://schemas.microsoft.com/office/powerpoint/2010/main" val="42698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4394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6</a:t>
            </a:fld>
            <a:endParaRPr lang="en-US"/>
          </a:p>
        </p:txBody>
      </p:sp>
    </p:spTree>
    <p:extLst>
      <p:ext uri="{BB962C8B-B14F-4D97-AF65-F5344CB8AC3E}">
        <p14:creationId xmlns:p14="http://schemas.microsoft.com/office/powerpoint/2010/main" val="142378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8</a:t>
            </a:fld>
            <a:endParaRPr lang="en-US"/>
          </a:p>
        </p:txBody>
      </p:sp>
    </p:spTree>
    <p:extLst>
      <p:ext uri="{BB962C8B-B14F-4D97-AF65-F5344CB8AC3E}">
        <p14:creationId xmlns:p14="http://schemas.microsoft.com/office/powerpoint/2010/main" val="399352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5693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13</a:t>
            </a:fld>
            <a:endParaRPr lang="en-US"/>
          </a:p>
        </p:txBody>
      </p:sp>
    </p:spTree>
    <p:extLst>
      <p:ext uri="{BB962C8B-B14F-4D97-AF65-F5344CB8AC3E}">
        <p14:creationId xmlns:p14="http://schemas.microsoft.com/office/powerpoint/2010/main" val="159576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730" indent="-285665">
              <a:defRPr>
                <a:solidFill>
                  <a:schemeClr val="tx1"/>
                </a:solidFill>
                <a:latin typeface="Arial" panose="020B0604020202020204" pitchFamily="34" charset="0"/>
              </a:defRPr>
            </a:lvl2pPr>
            <a:lvl3pPr marL="1142663" indent="-228533">
              <a:defRPr>
                <a:solidFill>
                  <a:schemeClr val="tx1"/>
                </a:solidFill>
                <a:latin typeface="Arial" panose="020B0604020202020204" pitchFamily="34" charset="0"/>
              </a:defRPr>
            </a:lvl3pPr>
            <a:lvl4pPr marL="1599727" indent="-228533">
              <a:defRPr>
                <a:solidFill>
                  <a:schemeClr val="tx1"/>
                </a:solidFill>
                <a:latin typeface="Arial" panose="020B0604020202020204" pitchFamily="34" charset="0"/>
              </a:defRPr>
            </a:lvl4pPr>
            <a:lvl5pPr marL="2056793" indent="-228533">
              <a:defRPr>
                <a:solidFill>
                  <a:schemeClr val="tx1"/>
                </a:solidFill>
                <a:latin typeface="Arial" panose="020B0604020202020204" pitchFamily="34" charset="0"/>
              </a:defRPr>
            </a:lvl5pPr>
            <a:lvl6pPr marL="2513858" indent="-228533" eaLnBrk="0" fontAlgn="base" hangingPunct="0">
              <a:spcBef>
                <a:spcPct val="0"/>
              </a:spcBef>
              <a:spcAft>
                <a:spcPct val="0"/>
              </a:spcAft>
              <a:defRPr>
                <a:solidFill>
                  <a:schemeClr val="tx1"/>
                </a:solidFill>
                <a:latin typeface="Arial" panose="020B0604020202020204" pitchFamily="34" charset="0"/>
              </a:defRPr>
            </a:lvl6pPr>
            <a:lvl7pPr marL="2970922" indent="-228533" eaLnBrk="0" fontAlgn="base" hangingPunct="0">
              <a:spcBef>
                <a:spcPct val="0"/>
              </a:spcBef>
              <a:spcAft>
                <a:spcPct val="0"/>
              </a:spcAft>
              <a:defRPr>
                <a:solidFill>
                  <a:schemeClr val="tx1"/>
                </a:solidFill>
                <a:latin typeface="Arial" panose="020B0604020202020204" pitchFamily="34" charset="0"/>
              </a:defRPr>
            </a:lvl7pPr>
            <a:lvl8pPr marL="3427988" indent="-228533" eaLnBrk="0" fontAlgn="base" hangingPunct="0">
              <a:spcBef>
                <a:spcPct val="0"/>
              </a:spcBef>
              <a:spcAft>
                <a:spcPct val="0"/>
              </a:spcAft>
              <a:defRPr>
                <a:solidFill>
                  <a:schemeClr val="tx1"/>
                </a:solidFill>
                <a:latin typeface="Arial" panose="020B0604020202020204" pitchFamily="34" charset="0"/>
              </a:defRPr>
            </a:lvl8pPr>
            <a:lvl9pPr marL="3885052" indent="-228533" eaLnBrk="0" fontAlgn="base" hangingPunct="0">
              <a:spcBef>
                <a:spcPct val="0"/>
              </a:spcBef>
              <a:spcAft>
                <a:spcPct val="0"/>
              </a:spcAft>
              <a:defRPr>
                <a:solidFill>
                  <a:schemeClr val="tx1"/>
                </a:solidFill>
                <a:latin typeface="Arial" panose="020B0604020202020204" pitchFamily="34" charset="0"/>
              </a:defRPr>
            </a:lvl9pPr>
          </a:lstStyle>
          <a:p>
            <a:fld id="{BA7729F6-9033-4531-8376-170D9B4C1D0F}" type="slidenum">
              <a:rPr lang="en-US"/>
              <a:pPr/>
              <a:t>14</a:t>
            </a:fld>
            <a:endParaRPr lang="en-US"/>
          </a:p>
        </p:txBody>
      </p:sp>
    </p:spTree>
    <p:extLst>
      <p:ext uri="{BB962C8B-B14F-4D97-AF65-F5344CB8AC3E}">
        <p14:creationId xmlns:p14="http://schemas.microsoft.com/office/powerpoint/2010/main" val="12509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902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72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1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66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656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4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49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20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1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282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790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228600" y="228600"/>
            <a:ext cx="8686800" cy="6400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sz="3200"/>
              <a:t> </a:t>
            </a:r>
          </a:p>
        </p:txBody>
      </p:sp>
      <p:pic>
        <p:nvPicPr>
          <p:cNvPr id="1027" name="Picture 8" descr="NCC_Logo_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295400"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bing.com/images/search?view=detailV2&amp;ccid=7bo2uCp/&amp;id=95C901922631A8EC8BC694BD2EB9AC6493789EAE&amp;thid=OIP.7bo2uCp_rgk8BCFDH3pYyQEsEs&amp;q=Patient+record+management+in+nigeria&amp;simid=607994446673741084&amp;selectedIndex=116&amp;adlt=strict" TargetMode="External"/><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ng/url?sa=i&amp;rct=j&amp;q=&amp;esrc=s&amp;source=images&amp;cd=&amp;cad=rja&amp;uact=8&amp;ved=0ahUKEwjBvLvi3sDWAhVHLyYKHYzpDCAQjRwIBw&amp;url=https://ict4dblog.wordpress.com/tag/researching-ict4d/&amp;psig=AFQjCNElHosfwWaZAtAbNAg0o-6DdToJDA&amp;ust=15064425788013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259632" y="1340768"/>
            <a:ext cx="6624736" cy="4968552"/>
          </a:xfrm>
          <a:no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rmAutofit/>
          </a:bodyPr>
          <a:lstStyle/>
          <a:p>
            <a:r>
              <a:rPr lang="en-US" sz="2400" b="1" dirty="0" smtClean="0">
                <a:solidFill>
                  <a:srgbClr val="000066"/>
                </a:solidFill>
                <a:latin typeface="Garamond"/>
                <a:cs typeface="Garamond"/>
              </a:rPr>
              <a:t>FACILITATING BROADBAND PENETRATION FOR SOCIAL AND ECONOMIC TRANSFORMATION</a:t>
            </a:r>
            <a:r>
              <a:rPr lang="en-US" sz="2400" dirty="0" smtClean="0">
                <a:solidFill>
                  <a:srgbClr val="000066"/>
                </a:solidFill>
                <a:latin typeface="Garamond"/>
                <a:cs typeface="Garamond"/>
              </a:rPr>
              <a:t/>
            </a:r>
            <a:br>
              <a:rPr lang="en-US" sz="2400" dirty="0" smtClean="0">
                <a:solidFill>
                  <a:srgbClr val="000066"/>
                </a:solidFill>
                <a:latin typeface="Garamond"/>
                <a:cs typeface="Garamond"/>
              </a:rPr>
            </a:br>
            <a:r>
              <a:rPr lang="en-US" sz="2400" b="1" dirty="0" smtClean="0">
                <a:solidFill>
                  <a:srgbClr val="000066"/>
                </a:solidFill>
                <a:latin typeface="Garamond"/>
                <a:cs typeface="Garamond"/>
              </a:rPr>
              <a:t/>
            </a:r>
            <a:br>
              <a:rPr lang="en-US" sz="2400" b="1" dirty="0" smtClean="0">
                <a:solidFill>
                  <a:srgbClr val="000066"/>
                </a:solidFill>
                <a:latin typeface="Garamond"/>
                <a:cs typeface="Garamond"/>
              </a:rPr>
            </a:br>
            <a:r>
              <a:rPr lang="en-US" sz="2200" b="1" dirty="0" smtClean="0">
                <a:solidFill>
                  <a:srgbClr val="000066"/>
                </a:solidFill>
                <a:latin typeface="Garamond"/>
                <a:cs typeface="Garamond"/>
              </a:rPr>
              <a:t>BY</a:t>
            </a:r>
            <a:br>
              <a:rPr lang="en-US" sz="2200" b="1" dirty="0" smtClean="0">
                <a:solidFill>
                  <a:srgbClr val="000066"/>
                </a:solidFill>
                <a:latin typeface="Garamond"/>
                <a:cs typeface="Garamond"/>
              </a:rPr>
            </a:br>
            <a:r>
              <a:rPr lang="en-US" sz="2200" b="1" dirty="0" smtClean="0">
                <a:solidFill>
                  <a:srgbClr val="000066"/>
                </a:solidFill>
                <a:latin typeface="Garamond"/>
                <a:cs typeface="Garamond"/>
              </a:rPr>
              <a:t/>
            </a:r>
            <a:br>
              <a:rPr lang="en-US" sz="2200" b="1" dirty="0" smtClean="0">
                <a:solidFill>
                  <a:srgbClr val="000066"/>
                </a:solidFill>
                <a:latin typeface="Garamond"/>
                <a:cs typeface="Garamond"/>
              </a:rPr>
            </a:br>
            <a:r>
              <a:rPr lang="en-US" sz="2100" b="1" dirty="0" smtClean="0">
                <a:solidFill>
                  <a:srgbClr val="000066"/>
                </a:solidFill>
                <a:latin typeface="Garamond"/>
                <a:cs typeface="Garamond"/>
              </a:rPr>
              <a:t>ENGR. PROF. U.G. DANBATTA, FNSE, FRAES</a:t>
            </a:r>
            <a:br>
              <a:rPr lang="en-US" sz="2100" b="1" dirty="0" smtClean="0">
                <a:solidFill>
                  <a:srgbClr val="000066"/>
                </a:solidFill>
                <a:latin typeface="Garamond"/>
                <a:cs typeface="Garamond"/>
              </a:rPr>
            </a:br>
            <a:r>
              <a:rPr lang="en-US" sz="1700" b="1" dirty="0">
                <a:solidFill>
                  <a:srgbClr val="000066"/>
                </a:solidFill>
                <a:latin typeface="Garamond"/>
                <a:cs typeface="Garamond"/>
              </a:rPr>
              <a:t>Executive Vice Chairman/Chief Executive Officer </a:t>
            </a:r>
            <a:br>
              <a:rPr lang="en-US" sz="1700" b="1" dirty="0">
                <a:solidFill>
                  <a:srgbClr val="000066"/>
                </a:solidFill>
                <a:latin typeface="Garamond"/>
                <a:cs typeface="Garamond"/>
              </a:rPr>
            </a:br>
            <a:r>
              <a:rPr lang="en-US" sz="1700" b="1" dirty="0">
                <a:solidFill>
                  <a:srgbClr val="000066"/>
                </a:solidFill>
                <a:latin typeface="Garamond"/>
                <a:cs typeface="Garamond"/>
              </a:rPr>
              <a:t>Nigerian Communications Commission</a:t>
            </a:r>
            <a:br>
              <a:rPr lang="en-US" sz="1700" b="1" dirty="0">
                <a:solidFill>
                  <a:srgbClr val="000066"/>
                </a:solidFill>
                <a:latin typeface="Garamond"/>
                <a:cs typeface="Garamond"/>
              </a:rPr>
            </a:br>
            <a:r>
              <a:rPr lang="en-US" sz="1500" b="1" dirty="0">
                <a:solidFill>
                  <a:srgbClr val="000066"/>
                </a:solidFill>
                <a:latin typeface="Garamond"/>
                <a:cs typeface="Garamond"/>
              </a:rPr>
              <a:t/>
            </a:r>
            <a:br>
              <a:rPr lang="en-US" sz="1500" b="1" dirty="0">
                <a:solidFill>
                  <a:srgbClr val="000066"/>
                </a:solidFill>
                <a:latin typeface="Garamond"/>
                <a:cs typeface="Garamond"/>
              </a:rPr>
            </a:br>
            <a:r>
              <a:rPr lang="en-US" sz="1800" b="1" dirty="0" smtClean="0">
                <a:solidFill>
                  <a:srgbClr val="000066"/>
                </a:solidFill>
                <a:latin typeface="Garamond"/>
                <a:cs typeface="Garamond"/>
              </a:rPr>
              <a:t/>
            </a:r>
            <a:br>
              <a:rPr lang="en-US" sz="1800" b="1" dirty="0" smtClean="0">
                <a:solidFill>
                  <a:srgbClr val="000066"/>
                </a:solidFill>
                <a:latin typeface="Garamond"/>
                <a:cs typeface="Garamond"/>
              </a:rPr>
            </a:br>
            <a:r>
              <a:rPr lang="en-US" sz="2200" b="1" dirty="0" smtClean="0">
                <a:solidFill>
                  <a:srgbClr val="000066"/>
                </a:solidFill>
                <a:latin typeface="Garamond"/>
                <a:cs typeface="Garamond"/>
              </a:rPr>
              <a:t/>
            </a:r>
            <a:br>
              <a:rPr lang="en-US" sz="2200" b="1" dirty="0" smtClean="0">
                <a:solidFill>
                  <a:srgbClr val="000066"/>
                </a:solidFill>
                <a:latin typeface="Garamond"/>
                <a:cs typeface="Garamond"/>
              </a:rPr>
            </a:br>
            <a:r>
              <a:rPr lang="en-US" sz="2200" b="1" dirty="0" smtClean="0">
                <a:solidFill>
                  <a:srgbClr val="000066"/>
                </a:solidFill>
                <a:latin typeface="Garamond"/>
                <a:cs typeface="Garamond"/>
              </a:rPr>
              <a:t/>
            </a:r>
            <a:br>
              <a:rPr lang="en-US" sz="2200" b="1" dirty="0" smtClean="0">
                <a:solidFill>
                  <a:srgbClr val="000066"/>
                </a:solidFill>
                <a:latin typeface="Garamond"/>
                <a:cs typeface="Garamond"/>
              </a:rPr>
            </a:br>
            <a:r>
              <a:rPr lang="en-US" sz="1500" b="1" dirty="0" smtClean="0">
                <a:solidFill>
                  <a:srgbClr val="000066"/>
                </a:solidFill>
                <a:latin typeface="Garamond"/>
                <a:cs typeface="Garamond"/>
              </a:rPr>
              <a:t>PRESENTATION AT THE FORMAL INAUGURATION OF THE NIGERIAN SOCIETY OF ENGINEERS (NSE), KABUGA BRANCH KANO ON </a:t>
            </a:r>
            <a:r>
              <a:rPr lang="en-US" sz="1500" b="1" dirty="0">
                <a:solidFill>
                  <a:srgbClr val="000066"/>
                </a:solidFill>
                <a:latin typeface="Garamond"/>
                <a:cs typeface="Garamond"/>
              </a:rPr>
              <a:t>4</a:t>
            </a:r>
            <a:r>
              <a:rPr lang="en-US" sz="1500" b="1" baseline="30000" dirty="0" smtClean="0">
                <a:solidFill>
                  <a:srgbClr val="000066"/>
                </a:solidFill>
                <a:latin typeface="Garamond"/>
                <a:cs typeface="Garamond"/>
              </a:rPr>
              <a:t>TH</a:t>
            </a:r>
            <a:r>
              <a:rPr lang="en-US" sz="1500" b="1" dirty="0" smtClean="0">
                <a:solidFill>
                  <a:srgbClr val="000066"/>
                </a:solidFill>
                <a:latin typeface="Garamond"/>
                <a:cs typeface="Garamond"/>
              </a:rPr>
              <a:t> NOV., 2017.</a:t>
            </a:r>
          </a:p>
        </p:txBody>
      </p:sp>
    </p:spTree>
    <p:extLst>
      <p:ext uri="{BB962C8B-B14F-4D97-AF65-F5344CB8AC3E}">
        <p14:creationId xmlns:p14="http://schemas.microsoft.com/office/powerpoint/2010/main" val="177120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801" y="1350755"/>
            <a:ext cx="4995513" cy="3549690"/>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spcAft>
                <a:spcPts val="1000"/>
              </a:spcAft>
              <a:buFont typeface="Wingdings" panose="05000000000000000000" pitchFamily="2" charset="2"/>
              <a:buChar char="ü"/>
            </a:pPr>
            <a:r>
              <a:rPr lang="en-US" sz="1600" dirty="0" smtClean="0">
                <a:solidFill>
                  <a:srgbClr val="000066"/>
                </a:solidFill>
                <a:latin typeface="Garamond"/>
                <a:cs typeface="Garamond"/>
              </a:rPr>
              <a:t>Broadband revolution is aspired globally, because pervasive access to broadband  triggers remarkable change of a nation’s economy, notable amongst include; increase in productivity, creation of innovative new businesses &amp; services, agricultural best practices, job creation and good governance. </a:t>
            </a:r>
          </a:p>
          <a:p>
            <a:pPr marL="285750" indent="-285750">
              <a:spcAft>
                <a:spcPts val="1000"/>
              </a:spcAft>
              <a:buFont typeface="Wingdings" panose="05000000000000000000" pitchFamily="2" charset="2"/>
              <a:buChar char="ü"/>
            </a:pPr>
            <a:r>
              <a:rPr lang="en-US" sz="1600" dirty="0" smtClean="0">
                <a:solidFill>
                  <a:srgbClr val="000066"/>
                </a:solidFill>
                <a:latin typeface="Garamond"/>
                <a:ea typeface="Times New Roman" panose="02020603050405020304" pitchFamily="18" charset="0"/>
                <a:cs typeface="Garamond"/>
              </a:rPr>
              <a:t>World </a:t>
            </a:r>
            <a:r>
              <a:rPr lang="en-US" sz="1600" dirty="0">
                <a:solidFill>
                  <a:srgbClr val="000066"/>
                </a:solidFill>
                <a:latin typeface="Garamond"/>
                <a:ea typeface="Times New Roman" panose="02020603050405020304" pitchFamily="18" charset="0"/>
                <a:cs typeface="Garamond"/>
              </a:rPr>
              <a:t>Bank studies show that a </a:t>
            </a:r>
            <a:r>
              <a:rPr lang="en-GB" sz="1600" dirty="0">
                <a:solidFill>
                  <a:srgbClr val="000066"/>
                </a:solidFill>
                <a:latin typeface="Garamond"/>
                <a:ea typeface="KaiTi" panose="02010609060101010101" pitchFamily="49" charset="-122"/>
                <a:cs typeface="Garamond"/>
              </a:rPr>
              <a:t>10 % increase in </a:t>
            </a:r>
            <a:r>
              <a:rPr lang="en-GB" sz="1600" b="1" dirty="0">
                <a:solidFill>
                  <a:srgbClr val="000066"/>
                </a:solidFill>
                <a:latin typeface="Garamond"/>
                <a:ea typeface="KaiTi" panose="02010609060101010101" pitchFamily="49" charset="-122"/>
                <a:cs typeface="Garamond"/>
              </a:rPr>
              <a:t>broadband penetration </a:t>
            </a:r>
            <a:r>
              <a:rPr lang="en-GB" sz="1600" dirty="0">
                <a:solidFill>
                  <a:srgbClr val="000066"/>
                </a:solidFill>
                <a:latin typeface="Garamond"/>
                <a:ea typeface="KaiTi" panose="02010609060101010101" pitchFamily="49" charset="-122"/>
                <a:cs typeface="Garamond"/>
              </a:rPr>
              <a:t>in developing countries accelerate economic growth by  1.38 %. </a:t>
            </a:r>
            <a:r>
              <a:rPr lang="en-GB" sz="1600" dirty="0" smtClean="0">
                <a:solidFill>
                  <a:srgbClr val="000066"/>
                </a:solidFill>
                <a:latin typeface="Garamond"/>
                <a:ea typeface="KaiTi" panose="02010609060101010101" pitchFamily="49" charset="-122"/>
                <a:cs typeface="Garamond"/>
              </a:rPr>
              <a:t> </a:t>
            </a:r>
            <a:endParaRPr lang="en-GB" sz="1600" dirty="0">
              <a:solidFill>
                <a:srgbClr val="000066"/>
              </a:solidFill>
              <a:latin typeface="Garamond"/>
              <a:ea typeface="KaiTi" panose="02010609060101010101" pitchFamily="49" charset="-122"/>
              <a:cs typeface="Garamond"/>
            </a:endParaRPr>
          </a:p>
          <a:p>
            <a:pPr marL="285750" indent="-285750">
              <a:spcAft>
                <a:spcPts val="1000"/>
              </a:spcAft>
              <a:buFont typeface="Wingdings" panose="05000000000000000000" pitchFamily="2" charset="2"/>
              <a:buChar char="ü"/>
            </a:pPr>
            <a:r>
              <a:rPr lang="en-GB" sz="1600" dirty="0" smtClean="0">
                <a:solidFill>
                  <a:srgbClr val="000066"/>
                </a:solidFill>
                <a:latin typeface="Garamond"/>
                <a:ea typeface="KaiTi" panose="02010609060101010101" pitchFamily="49" charset="-122"/>
                <a:cs typeface="Garamond"/>
              </a:rPr>
              <a:t>A joint study conducted by Ericson, A.D. Little and Chalmers University of Technology conclude that “doubling the broadband speed for the economy increases Gross Domestic Product (GDP) by 0.3 %”. </a:t>
            </a:r>
            <a:endParaRPr lang="en-US" sz="1600" dirty="0">
              <a:solidFill>
                <a:srgbClr val="000066"/>
              </a:solidFill>
              <a:latin typeface="Garamond"/>
              <a:cs typeface="Garamond"/>
            </a:endParaRPr>
          </a:p>
        </p:txBody>
      </p:sp>
      <p:sp>
        <p:nvSpPr>
          <p:cNvPr id="6" name="Rectangle 5"/>
          <p:cNvSpPr/>
          <p:nvPr/>
        </p:nvSpPr>
        <p:spPr>
          <a:xfrm>
            <a:off x="1787355" y="404664"/>
            <a:ext cx="5857321" cy="830997"/>
          </a:xfrm>
          <a:prstGeom prst="rect">
            <a:avLst/>
          </a:prstGeom>
        </p:spPr>
        <p:txBody>
          <a:bodyPr wrap="square">
            <a:spAutoFit/>
          </a:bodyPr>
          <a:lstStyle/>
          <a:p>
            <a:pPr algn="ctr"/>
            <a:r>
              <a:rPr lang="en-US" sz="2400" b="1" dirty="0" smtClean="0">
                <a:solidFill>
                  <a:srgbClr val="000066"/>
                </a:solidFill>
                <a:latin typeface="Garamond"/>
                <a:cs typeface="Garamond"/>
              </a:rPr>
              <a:t>FACILITATING BROADBAND PENETRATION</a:t>
            </a:r>
          </a:p>
        </p:txBody>
      </p:sp>
      <p:sp>
        <p:nvSpPr>
          <p:cNvPr id="5" name="Footer Placeholder 4"/>
          <p:cNvSpPr>
            <a:spLocks noGrp="1"/>
          </p:cNvSpPr>
          <p:nvPr>
            <p:ph type="ftr" sz="quarter" idx="4294967295"/>
          </p:nvPr>
        </p:nvSpPr>
        <p:spPr>
          <a:xfrm>
            <a:off x="239442" y="6250938"/>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37313"/>
            <a:ext cx="811088" cy="599216"/>
          </a:xfrm>
          <a:prstGeom prst="rect">
            <a:avLst/>
          </a:prstGeom>
        </p:spPr>
        <p:txBody>
          <a:bodyPr/>
          <a:lstStyle/>
          <a:p>
            <a:fld id="{6BC531C8-02A8-7C4F-9EE4-4583514D52F4}" type="slidenum">
              <a:rPr lang="en-US" sz="2400" smtClean="0">
                <a:latin typeface="Garamond" panose="02020404030301010803" pitchFamily="18" charset="0"/>
              </a:rPr>
              <a:t>10</a:t>
            </a:fld>
            <a:endParaRPr lang="en-US" sz="2400" dirty="0">
              <a:latin typeface="Garamond" panose="02020404030301010803" pitchFamily="18" charset="0"/>
            </a:endParaRPr>
          </a:p>
        </p:txBody>
      </p:sp>
      <p:pic>
        <p:nvPicPr>
          <p:cNvPr id="3" name="Picture 2"/>
          <p:cNvPicPr>
            <a:picLocks noChangeAspect="1"/>
          </p:cNvPicPr>
          <p:nvPr/>
        </p:nvPicPr>
        <p:blipFill>
          <a:blip r:embed="rId2"/>
          <a:stretch>
            <a:fillRect/>
          </a:stretch>
        </p:blipFill>
        <p:spPr>
          <a:xfrm>
            <a:off x="1787355" y="5015539"/>
            <a:ext cx="1745117" cy="872559"/>
          </a:xfrm>
          <a:prstGeom prst="rect">
            <a:avLst/>
          </a:prstGeom>
        </p:spPr>
      </p:pic>
      <p:pic>
        <p:nvPicPr>
          <p:cNvPr id="11" name="Picture 10"/>
          <p:cNvPicPr>
            <a:picLocks noChangeAspect="1"/>
          </p:cNvPicPr>
          <p:nvPr/>
        </p:nvPicPr>
        <p:blipFill>
          <a:blip r:embed="rId3"/>
          <a:stretch>
            <a:fillRect/>
          </a:stretch>
        </p:blipFill>
        <p:spPr>
          <a:xfrm>
            <a:off x="3532472" y="5087998"/>
            <a:ext cx="2076450" cy="8001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550" y="5087999"/>
            <a:ext cx="905764" cy="850482"/>
          </a:xfrm>
          <a:prstGeom prst="rect">
            <a:avLst/>
          </a:prstGeom>
        </p:spPr>
      </p:pic>
    </p:spTree>
    <p:extLst>
      <p:ext uri="{BB962C8B-B14F-4D97-AF65-F5344CB8AC3E}">
        <p14:creationId xmlns:p14="http://schemas.microsoft.com/office/powerpoint/2010/main" val="332106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5" y="533871"/>
            <a:ext cx="9036338" cy="461665"/>
          </a:xfrm>
          <a:prstGeom prst="rect">
            <a:avLst/>
          </a:prstGeom>
        </p:spPr>
        <p:txBody>
          <a:bodyPr wrap="square">
            <a:spAutoFit/>
          </a:bodyPr>
          <a:lstStyle/>
          <a:p>
            <a:pPr algn="ctr"/>
            <a:r>
              <a:rPr lang="en-US" sz="2400" b="1" dirty="0" smtClean="0">
                <a:solidFill>
                  <a:srgbClr val="000066"/>
                </a:solidFill>
                <a:latin typeface="Andalus" panose="02020603050405020304" pitchFamily="18" charset="-78"/>
                <a:ea typeface="KaiTi" panose="02010609060101010101" pitchFamily="49" charset="-122"/>
              </a:rPr>
              <a:t>BROADBAND AS AN ENABLER</a:t>
            </a:r>
            <a:endParaRPr lang="en-US" sz="2400" dirty="0">
              <a:solidFill>
                <a:srgbClr val="000066"/>
              </a:solidFill>
            </a:endParaRPr>
          </a:p>
        </p:txBody>
      </p:sp>
      <p:sp>
        <p:nvSpPr>
          <p:cNvPr id="3" name="Footer Placeholder 2"/>
          <p:cNvSpPr>
            <a:spLocks noGrp="1"/>
          </p:cNvSpPr>
          <p:nvPr>
            <p:ph type="ftr" sz="quarter" idx="4294967295"/>
          </p:nvPr>
        </p:nvSpPr>
        <p:spPr>
          <a:xfrm>
            <a:off x="205437" y="6318236"/>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550663" y="6301119"/>
            <a:ext cx="990600" cy="365125"/>
          </a:xfrm>
          <a:prstGeom prst="rect">
            <a:avLst/>
          </a:prstGeom>
        </p:spPr>
        <p:txBody>
          <a:bodyPr/>
          <a:lstStyle/>
          <a:p>
            <a:fld id="{6BC531C8-02A8-7C4F-9EE4-4583514D52F4}" type="slidenum">
              <a:rPr lang="en-US" sz="2400" smtClean="0">
                <a:latin typeface="Garamond" panose="02020404030301010803" pitchFamily="18" charset="0"/>
              </a:rPr>
              <a:t>11</a:t>
            </a:fld>
            <a:endParaRPr lang="en-US" sz="2400" dirty="0">
              <a:latin typeface="Garamond" panose="02020404030301010803" pitchFamily="18" charset="0"/>
            </a:endParaRPr>
          </a:p>
        </p:txBody>
      </p:sp>
      <p:sp>
        <p:nvSpPr>
          <p:cNvPr id="8" name="Rectangle 7"/>
          <p:cNvSpPr/>
          <p:nvPr/>
        </p:nvSpPr>
        <p:spPr>
          <a:xfrm>
            <a:off x="1785916" y="955508"/>
            <a:ext cx="5464506" cy="346249"/>
          </a:xfrm>
          <a:prstGeom prst="rect">
            <a:avLst/>
          </a:prstGeom>
          <a:ln>
            <a:solidFill>
              <a:schemeClr val="accent2">
                <a:shade val="80000"/>
                <a:hueOff val="0"/>
                <a:satOff val="0"/>
                <a:lumOff val="0"/>
              </a:schemeClr>
            </a:solidFill>
          </a:ln>
        </p:spPr>
        <p:txBody>
          <a:bodyPr wrap="square">
            <a:spAutoFit/>
          </a:bodyPr>
          <a:lstStyle/>
          <a:p>
            <a:pPr algn="ctr"/>
            <a:r>
              <a:rPr lang="en-GB" sz="1600" dirty="0" smtClean="0">
                <a:solidFill>
                  <a:srgbClr val="000066"/>
                </a:solidFill>
                <a:latin typeface="Garamond"/>
                <a:ea typeface="Times New Roman" panose="02020603050405020304" pitchFamily="18" charset="0"/>
                <a:cs typeface="Garamond"/>
              </a:rPr>
              <a:t>Broadband as an enabler is transforming societies through:</a:t>
            </a:r>
            <a:endParaRPr lang="en-US" sz="1600" dirty="0">
              <a:solidFill>
                <a:srgbClr val="000066"/>
              </a:solidFill>
              <a:latin typeface="Garamond"/>
              <a:cs typeface="Garamond"/>
            </a:endParaRPr>
          </a:p>
        </p:txBody>
      </p:sp>
      <p:sp>
        <p:nvSpPr>
          <p:cNvPr id="7" name="Rectangle 6"/>
          <p:cNvSpPr/>
          <p:nvPr/>
        </p:nvSpPr>
        <p:spPr>
          <a:xfrm>
            <a:off x="1219390" y="1373665"/>
            <a:ext cx="1344894"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E-education</a:t>
            </a:r>
            <a:endParaRPr lang="en-US" sz="1600" dirty="0">
              <a:solidFill>
                <a:srgbClr val="000066"/>
              </a:solidFill>
              <a:latin typeface="Garamond"/>
              <a:cs typeface="Garamond"/>
            </a:endParaRPr>
          </a:p>
        </p:txBody>
      </p:sp>
      <p:pic>
        <p:nvPicPr>
          <p:cNvPr id="9" name="Picture 8" descr="IMG_5317"/>
          <p:cNvPicPr/>
          <p:nvPr/>
        </p:nvPicPr>
        <p:blipFill>
          <a:blip r:embed="rId2"/>
          <a:srcRect r="3767" b="3125"/>
          <a:stretch>
            <a:fillRect/>
          </a:stretch>
        </p:blipFill>
        <p:spPr bwMode="auto">
          <a:xfrm>
            <a:off x="1114581" y="1807293"/>
            <a:ext cx="1614476" cy="1119899"/>
          </a:xfrm>
          <a:prstGeom prst="rect">
            <a:avLst/>
          </a:prstGeom>
          <a:noFill/>
          <a:ln w="9525">
            <a:noFill/>
            <a:miter lim="800000"/>
            <a:headEnd/>
            <a:tailEnd/>
          </a:ln>
        </p:spPr>
      </p:pic>
      <p:pic>
        <p:nvPicPr>
          <p:cNvPr id="10" name="Picture 9" descr="Image result for Patient record management in nigeri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08367" y="1954228"/>
            <a:ext cx="1381652" cy="1468112"/>
          </a:xfrm>
          <a:prstGeom prst="rect">
            <a:avLst/>
          </a:prstGeom>
          <a:noFill/>
          <a:ln>
            <a:noFill/>
          </a:ln>
        </p:spPr>
      </p:pic>
      <p:sp>
        <p:nvSpPr>
          <p:cNvPr id="12" name="Rectangle 11"/>
          <p:cNvSpPr/>
          <p:nvPr/>
        </p:nvSpPr>
        <p:spPr>
          <a:xfrm>
            <a:off x="3008367" y="1503272"/>
            <a:ext cx="969509"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E-health</a:t>
            </a:r>
            <a:endParaRPr lang="en-US" sz="1600" dirty="0">
              <a:solidFill>
                <a:srgbClr val="000066"/>
              </a:solidFill>
              <a:latin typeface="Garamond"/>
              <a:cs typeface="Garamond"/>
            </a:endParaRPr>
          </a:p>
        </p:txBody>
      </p:sp>
      <p:sp>
        <p:nvSpPr>
          <p:cNvPr id="14" name="Rectangle 13"/>
          <p:cNvSpPr/>
          <p:nvPr/>
        </p:nvSpPr>
        <p:spPr>
          <a:xfrm>
            <a:off x="6291643" y="1532726"/>
            <a:ext cx="1535240"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E-government</a:t>
            </a:r>
            <a:endParaRPr lang="en-US" sz="1600" dirty="0">
              <a:solidFill>
                <a:srgbClr val="000066"/>
              </a:solidFill>
              <a:latin typeface="Garamond"/>
              <a:cs typeface="Garamond"/>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293" y="3447178"/>
            <a:ext cx="1631992" cy="1155230"/>
          </a:xfrm>
          <a:prstGeom prst="rect">
            <a:avLst/>
          </a:prstGeom>
        </p:spPr>
      </p:pic>
      <p:sp>
        <p:nvSpPr>
          <p:cNvPr id="16" name="Rectangle 15"/>
          <p:cNvSpPr/>
          <p:nvPr/>
        </p:nvSpPr>
        <p:spPr>
          <a:xfrm>
            <a:off x="1137135" y="3050766"/>
            <a:ext cx="1344894"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E-commerce</a:t>
            </a:r>
            <a:endParaRPr lang="en-US" sz="1600" dirty="0">
              <a:solidFill>
                <a:srgbClr val="000066"/>
              </a:solidFill>
              <a:latin typeface="Garamond"/>
              <a:cs typeface="Garamond"/>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9256" y="2231977"/>
            <a:ext cx="1805632" cy="1099848"/>
          </a:xfrm>
          <a:prstGeom prst="rect">
            <a:avLst/>
          </a:prstGeom>
        </p:spPr>
      </p:pic>
      <p:sp>
        <p:nvSpPr>
          <p:cNvPr id="18" name="Rectangle 17"/>
          <p:cNvSpPr/>
          <p:nvPr/>
        </p:nvSpPr>
        <p:spPr>
          <a:xfrm>
            <a:off x="4518169" y="1672971"/>
            <a:ext cx="1362080"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E-transport</a:t>
            </a:r>
            <a:endParaRPr lang="en-US" sz="1600" dirty="0">
              <a:solidFill>
                <a:srgbClr val="000066"/>
              </a:solidFill>
              <a:latin typeface="Garamond"/>
              <a:cs typeface="Garamond"/>
            </a:endParaRPr>
          </a:p>
        </p:txBody>
      </p:sp>
      <p:sp>
        <p:nvSpPr>
          <p:cNvPr id="20" name="Rectangle 19"/>
          <p:cNvSpPr/>
          <p:nvPr/>
        </p:nvSpPr>
        <p:spPr>
          <a:xfrm>
            <a:off x="2927119" y="3694748"/>
            <a:ext cx="5317296" cy="2062103"/>
          </a:xfrm>
          <a:prstGeom prst="rect">
            <a:avLst/>
          </a:prstGeom>
          <a:ln>
            <a:solidFill>
              <a:schemeClr val="accent2">
                <a:shade val="80000"/>
                <a:hueOff val="0"/>
                <a:satOff val="0"/>
                <a:lumOff val="0"/>
              </a:schemeClr>
            </a:solidFill>
          </a:ln>
        </p:spPr>
        <p:txBody>
          <a:bodyPr wrap="square">
            <a:spAutoFit/>
          </a:bodyPr>
          <a:lstStyle/>
          <a:p>
            <a:pPr marL="285750" indent="-285750" algn="ctr">
              <a:buFont typeface="Wingdings" panose="05000000000000000000" pitchFamily="2" charset="2"/>
              <a:buChar char="§"/>
            </a:pPr>
            <a:r>
              <a:rPr lang="en-GB" sz="1600" dirty="0" smtClean="0">
                <a:solidFill>
                  <a:srgbClr val="000066"/>
                </a:solidFill>
                <a:latin typeface="Garamond"/>
                <a:ea typeface="Times New Roman" panose="02020603050405020304" pitchFamily="18" charset="0"/>
                <a:cs typeface="Garamond"/>
              </a:rPr>
              <a:t>Broadband is modernizing administrative burdens and processes through E-government and E-administration respectively.</a:t>
            </a:r>
          </a:p>
          <a:p>
            <a:pPr marL="285750" indent="-285750" algn="ctr">
              <a:buFont typeface="Wingdings" panose="05000000000000000000" pitchFamily="2" charset="2"/>
              <a:buChar char="§"/>
            </a:pPr>
            <a:endParaRPr lang="en-GB" sz="1600" dirty="0">
              <a:solidFill>
                <a:srgbClr val="000066"/>
              </a:solidFill>
              <a:latin typeface="Garamond"/>
              <a:ea typeface="Times New Roman" panose="02020603050405020304" pitchFamily="18" charset="0"/>
              <a:cs typeface="Garamond"/>
            </a:endParaRPr>
          </a:p>
          <a:p>
            <a:pPr marL="285750" indent="-285750" algn="ctr">
              <a:buFont typeface="Wingdings" panose="05000000000000000000" pitchFamily="2" charset="2"/>
              <a:buChar char="§"/>
            </a:pPr>
            <a:r>
              <a:rPr lang="en-GB" sz="1600" dirty="0" smtClean="0">
                <a:solidFill>
                  <a:srgbClr val="000066"/>
                </a:solidFill>
                <a:latin typeface="Garamond"/>
                <a:ea typeface="Times New Roman" panose="02020603050405020304" pitchFamily="18" charset="0"/>
                <a:cs typeface="Garamond"/>
              </a:rPr>
              <a:t>Broadband is enhancing and bridging gaps (between urban and rural communities) in education, health, transport and financial services through E-education, E-health, E-transport and E-finance. </a:t>
            </a:r>
            <a:endParaRPr lang="en-US" sz="1600" dirty="0">
              <a:solidFill>
                <a:srgbClr val="000066"/>
              </a:solidFill>
              <a:latin typeface="Garamond"/>
              <a:cs typeface="Garamond"/>
            </a:endParaRPr>
          </a:p>
        </p:txBody>
      </p:sp>
      <p:sp>
        <p:nvSpPr>
          <p:cNvPr id="23" name="Rectangle 22"/>
          <p:cNvSpPr/>
          <p:nvPr/>
        </p:nvSpPr>
        <p:spPr>
          <a:xfrm>
            <a:off x="902433" y="4687459"/>
            <a:ext cx="1723475" cy="34624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E-administration</a:t>
            </a:r>
            <a:endParaRPr lang="en-US" sz="1600" dirty="0">
              <a:solidFill>
                <a:srgbClr val="000066"/>
              </a:solidFill>
              <a:latin typeface="Garamond"/>
              <a:cs typeface="Garamond"/>
            </a:endParaRPr>
          </a:p>
        </p:txBody>
      </p:sp>
      <p:pic>
        <p:nvPicPr>
          <p:cNvPr id="25" name="Picture 24"/>
          <p:cNvPicPr>
            <a:picLocks noChangeAspect="1"/>
          </p:cNvPicPr>
          <p:nvPr/>
        </p:nvPicPr>
        <p:blipFill>
          <a:blip r:embed="rId7"/>
          <a:stretch>
            <a:fillRect/>
          </a:stretch>
        </p:blipFill>
        <p:spPr>
          <a:xfrm>
            <a:off x="919850" y="5116775"/>
            <a:ext cx="1688320" cy="1184344"/>
          </a:xfrm>
          <a:prstGeom prst="rect">
            <a:avLst/>
          </a:prstGeom>
        </p:spPr>
      </p:pic>
      <p:pic>
        <p:nvPicPr>
          <p:cNvPr id="2" name="Picture 1"/>
          <p:cNvPicPr>
            <a:picLocks noChangeAspect="1"/>
          </p:cNvPicPr>
          <p:nvPr/>
        </p:nvPicPr>
        <p:blipFill>
          <a:blip r:embed="rId8"/>
          <a:stretch>
            <a:fillRect/>
          </a:stretch>
        </p:blipFill>
        <p:spPr>
          <a:xfrm>
            <a:off x="6321581" y="1988723"/>
            <a:ext cx="1697354" cy="1080134"/>
          </a:xfrm>
          <a:prstGeom prst="rect">
            <a:avLst/>
          </a:prstGeom>
        </p:spPr>
      </p:pic>
    </p:spTree>
    <p:extLst>
      <p:ext uri="{BB962C8B-B14F-4D97-AF65-F5344CB8AC3E}">
        <p14:creationId xmlns:p14="http://schemas.microsoft.com/office/powerpoint/2010/main" val="152604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9276"/>
            <a:ext cx="9036338" cy="461665"/>
          </a:xfrm>
          <a:prstGeom prst="rect">
            <a:avLst/>
          </a:prstGeom>
        </p:spPr>
        <p:txBody>
          <a:bodyPr wrap="square">
            <a:spAutoFit/>
          </a:bodyPr>
          <a:lstStyle/>
          <a:p>
            <a:pPr algn="ctr"/>
            <a:r>
              <a:rPr lang="en-US" sz="2400" b="1" dirty="0" smtClean="0">
                <a:solidFill>
                  <a:srgbClr val="000066"/>
                </a:solidFill>
                <a:latin typeface="Garamond" panose="02020404030301010803" pitchFamily="18" charset="0"/>
                <a:ea typeface="KaiTi" panose="02010609060101010101" pitchFamily="49" charset="-122"/>
              </a:rPr>
              <a:t>IMPACTS OF BROADBAND</a:t>
            </a:r>
            <a:endParaRPr lang="en-US" sz="2400" dirty="0">
              <a:solidFill>
                <a:srgbClr val="000066"/>
              </a:solidFill>
              <a:latin typeface="Garamond" panose="02020404030301010803" pitchFamily="18" charset="0"/>
            </a:endParaRPr>
          </a:p>
        </p:txBody>
      </p:sp>
      <p:graphicFrame>
        <p:nvGraphicFramePr>
          <p:cNvPr id="6" name="Diagram 5"/>
          <p:cNvGraphicFramePr/>
          <p:nvPr>
            <p:extLst>
              <p:ext uri="{D42A27DB-BD31-4B8C-83A1-F6EECF244321}">
                <p14:modId xmlns:p14="http://schemas.microsoft.com/office/powerpoint/2010/main" val="967549029"/>
              </p:ext>
            </p:extLst>
          </p:nvPr>
        </p:nvGraphicFramePr>
        <p:xfrm>
          <a:off x="1354164" y="1330433"/>
          <a:ext cx="6328010" cy="503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4294967295"/>
          </p:nvPr>
        </p:nvSpPr>
        <p:spPr>
          <a:xfrm>
            <a:off x="179512" y="6310312"/>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460432" y="6287918"/>
            <a:ext cx="990600" cy="365125"/>
          </a:xfrm>
          <a:prstGeom prst="rect">
            <a:avLst/>
          </a:prstGeom>
        </p:spPr>
        <p:txBody>
          <a:bodyPr/>
          <a:lstStyle/>
          <a:p>
            <a:fld id="{6BC531C8-02A8-7C4F-9EE4-4583514D52F4}" type="slidenum">
              <a:rPr lang="en-US" sz="2400" smtClean="0">
                <a:latin typeface="Garamond" panose="02020404030301010803" pitchFamily="18" charset="0"/>
              </a:rPr>
              <a:t>12</a:t>
            </a:fld>
            <a:endParaRPr lang="en-US" sz="2400" dirty="0">
              <a:latin typeface="Garamond" panose="02020404030301010803" pitchFamily="18" charset="0"/>
            </a:endParaRPr>
          </a:p>
        </p:txBody>
      </p:sp>
      <p:sp>
        <p:nvSpPr>
          <p:cNvPr id="9" name="Rectangle 8"/>
          <p:cNvSpPr/>
          <p:nvPr/>
        </p:nvSpPr>
        <p:spPr>
          <a:xfrm>
            <a:off x="1520792" y="981410"/>
            <a:ext cx="6400800" cy="338554"/>
          </a:xfrm>
          <a:prstGeom prst="rect">
            <a:avLst/>
          </a:prstGeom>
          <a:ln>
            <a:noFill/>
          </a:ln>
        </p:spPr>
        <p:txBody>
          <a:bodyPr wrap="square">
            <a:spAutoFit/>
          </a:bodyPr>
          <a:lstStyle/>
          <a:p>
            <a:r>
              <a:rPr lang="en-GB" sz="1600" dirty="0" smtClean="0">
                <a:solidFill>
                  <a:srgbClr val="000066"/>
                </a:solidFill>
                <a:latin typeface="Garamond"/>
                <a:ea typeface="Times New Roman" panose="02020603050405020304" pitchFamily="18" charset="0"/>
                <a:cs typeface="Garamond"/>
              </a:rPr>
              <a:t>Broadband has thriven in diverse areas of the global economy, which includes: </a:t>
            </a:r>
            <a:endParaRPr lang="en-US" sz="1600" dirty="0">
              <a:solidFill>
                <a:srgbClr val="000066"/>
              </a:solidFill>
              <a:latin typeface="Garamond"/>
              <a:cs typeface="Garamond"/>
            </a:endParaRPr>
          </a:p>
        </p:txBody>
      </p:sp>
    </p:spTree>
    <p:extLst>
      <p:ext uri="{BB962C8B-B14F-4D97-AF65-F5344CB8AC3E}">
        <p14:creationId xmlns:p14="http://schemas.microsoft.com/office/powerpoint/2010/main" val="37531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1636761" y="475878"/>
            <a:ext cx="5616624"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r>
              <a:rPr lang="en-GB" sz="2400" b="1" dirty="0" smtClean="0">
                <a:solidFill>
                  <a:srgbClr val="000066"/>
                </a:solidFill>
                <a:latin typeface="Garamond"/>
                <a:cs typeface="Garamond"/>
              </a:rPr>
              <a:t>ROLE OF GOVERNMENT </a:t>
            </a:r>
            <a:endParaRPr lang="en-US" sz="2400" dirty="0">
              <a:solidFill>
                <a:srgbClr val="000066"/>
              </a:solidFill>
              <a:latin typeface="Garamond"/>
              <a:cs typeface="Garamond"/>
            </a:endParaRPr>
          </a:p>
        </p:txBody>
      </p:sp>
      <p:sp>
        <p:nvSpPr>
          <p:cNvPr id="4" name="Footer Placeholder 3"/>
          <p:cNvSpPr>
            <a:spLocks noGrp="1"/>
          </p:cNvSpPr>
          <p:nvPr>
            <p:ph type="ftr" sz="quarter" idx="4294967295"/>
          </p:nvPr>
        </p:nvSpPr>
        <p:spPr>
          <a:xfrm>
            <a:off x="179512" y="6266038"/>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532440" y="6274927"/>
            <a:ext cx="990600" cy="365125"/>
          </a:xfrm>
          <a:prstGeom prst="rect">
            <a:avLst/>
          </a:prstGeom>
        </p:spPr>
        <p:txBody>
          <a:bodyPr/>
          <a:lstStyle/>
          <a:p>
            <a:fld id="{6BC531C8-02A8-7C4F-9EE4-4583514D52F4}" type="slidenum">
              <a:rPr lang="en-US" sz="2400" smtClean="0">
                <a:latin typeface="Garamond" panose="02020404030301010803" pitchFamily="18" charset="0"/>
              </a:rPr>
              <a:t>13</a:t>
            </a:fld>
            <a:endParaRPr lang="en-US" sz="2400" dirty="0">
              <a:latin typeface="Garamond" panose="02020404030301010803" pitchFamily="18" charset="0"/>
            </a:endParaRPr>
          </a:p>
        </p:txBody>
      </p:sp>
      <p:sp>
        <p:nvSpPr>
          <p:cNvPr id="10" name="Rectangle 9"/>
          <p:cNvSpPr/>
          <p:nvPr/>
        </p:nvSpPr>
        <p:spPr>
          <a:xfrm>
            <a:off x="1429061" y="1196752"/>
            <a:ext cx="6032025" cy="4847481"/>
          </a:xfrm>
          <a:prstGeom prst="rect">
            <a:avLst/>
          </a:prstGeom>
          <a:noFill/>
          <a:ln>
            <a:solidFill>
              <a:srgbClr val="000066"/>
            </a:solidFill>
          </a:ln>
        </p:spPr>
        <p:txBody>
          <a:bodyPr wrap="square">
            <a:spAutoFit/>
          </a:bodyPr>
          <a:lstStyle/>
          <a:p>
            <a:r>
              <a:rPr lang="en-GB" sz="1600" dirty="0" smtClean="0">
                <a:solidFill>
                  <a:srgbClr val="000066"/>
                </a:solidFill>
                <a:latin typeface="Garamond"/>
                <a:ea typeface="Times New Roman" panose="02020603050405020304" pitchFamily="18" charset="0"/>
                <a:cs typeface="Garamond"/>
              </a:rPr>
              <a:t>To maximize the multiple economic benefits of broadband, government’s must create friendly policies that will woe investors in the telecommunications market space. </a:t>
            </a:r>
          </a:p>
          <a:p>
            <a:endParaRPr lang="en-GB" sz="1600" dirty="0">
              <a:solidFill>
                <a:srgbClr val="000066"/>
              </a:solidFill>
              <a:latin typeface="Garamond"/>
              <a:ea typeface="Times New Roman" panose="02020603050405020304" pitchFamily="18" charset="0"/>
              <a:cs typeface="Garamond"/>
            </a:endParaRPr>
          </a:p>
          <a:p>
            <a:r>
              <a:rPr lang="en-GB" sz="1600" dirty="0" smtClean="0">
                <a:solidFill>
                  <a:srgbClr val="000066"/>
                </a:solidFill>
                <a:latin typeface="Garamond"/>
                <a:ea typeface="Times New Roman" panose="02020603050405020304" pitchFamily="18" charset="0"/>
                <a:cs typeface="Garamond"/>
              </a:rPr>
              <a:t>The World Bank has identified government policy support as essential for new market entrants to compete effectively with dominant incumbents. This will aid broadband diffusion and deepen its penetration.   </a:t>
            </a:r>
          </a:p>
          <a:p>
            <a:endParaRPr lang="en-GB" sz="1600" dirty="0">
              <a:solidFill>
                <a:srgbClr val="000066"/>
              </a:solidFill>
              <a:latin typeface="Garamond"/>
              <a:ea typeface="Times New Roman" panose="02020603050405020304" pitchFamily="18" charset="0"/>
              <a:cs typeface="Garamond"/>
            </a:endParaRPr>
          </a:p>
          <a:p>
            <a:r>
              <a:rPr lang="en-GB" sz="1600" dirty="0" smtClean="0">
                <a:solidFill>
                  <a:srgbClr val="000066"/>
                </a:solidFill>
                <a:latin typeface="Garamond"/>
                <a:ea typeface="Times New Roman" panose="02020603050405020304" pitchFamily="18" charset="0"/>
                <a:cs typeface="Garamond"/>
              </a:rPr>
              <a:t>Arising from the government policy, the regular assigned responsibility of implementation of the policy must develop a cohesive framework and strategies that addresses the challenges associated with deployment of ubiquitous broadband infrastructure, amongst include:</a:t>
            </a:r>
          </a:p>
          <a:p>
            <a:pPr>
              <a:spcBef>
                <a:spcPts val="600"/>
              </a:spcBef>
            </a:pPr>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Right of ways</a:t>
            </a:r>
          </a:p>
          <a:p>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Infrastructure sharing</a:t>
            </a:r>
          </a:p>
          <a:p>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Multiple taxation</a:t>
            </a:r>
          </a:p>
          <a:p>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Multiple regulation</a:t>
            </a:r>
          </a:p>
          <a:p>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Vandalism of infrastructure</a:t>
            </a:r>
          </a:p>
          <a:p>
            <a:r>
              <a:rPr lang="en-GB" sz="1600" dirty="0">
                <a:solidFill>
                  <a:srgbClr val="000066"/>
                </a:solidFill>
                <a:latin typeface="Garamond"/>
                <a:ea typeface="Times New Roman" panose="02020603050405020304" pitchFamily="18" charset="0"/>
                <a:cs typeface="Garamond"/>
              </a:rPr>
              <a:t>	</a:t>
            </a:r>
            <a:r>
              <a:rPr lang="en-GB" sz="1600" dirty="0" smtClean="0">
                <a:solidFill>
                  <a:srgbClr val="000066"/>
                </a:solidFill>
                <a:latin typeface="Garamond"/>
                <a:ea typeface="Times New Roman" panose="02020603050405020304" pitchFamily="18" charset="0"/>
                <a:cs typeface="Garamond"/>
              </a:rPr>
              <a:t>Infrastructure deployment in unserved and underserved areas</a:t>
            </a:r>
          </a:p>
          <a:p>
            <a:endParaRPr lang="en-GB" sz="1600" dirty="0" smtClean="0">
              <a:solidFill>
                <a:srgbClr val="000066"/>
              </a:solidFill>
              <a:latin typeface="Garamond"/>
              <a:ea typeface="Times New Roman" panose="02020603050405020304" pitchFamily="18" charset="0"/>
              <a:cs typeface="Garamond"/>
            </a:endParaRPr>
          </a:p>
        </p:txBody>
      </p:sp>
    </p:spTree>
    <p:extLst>
      <p:ext uri="{BB962C8B-B14F-4D97-AF65-F5344CB8AC3E}">
        <p14:creationId xmlns:p14="http://schemas.microsoft.com/office/powerpoint/2010/main" val="325208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79512" y="6256413"/>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532440" y="6256413"/>
            <a:ext cx="990600" cy="365125"/>
          </a:xfrm>
          <a:prstGeom prst="rect">
            <a:avLst/>
          </a:prstGeom>
        </p:spPr>
        <p:txBody>
          <a:bodyPr/>
          <a:lstStyle/>
          <a:p>
            <a:fld id="{6BC531C8-02A8-7C4F-9EE4-4583514D52F4}" type="slidenum">
              <a:rPr lang="en-US" sz="2400" smtClean="0">
                <a:latin typeface="Garamond" panose="02020404030301010803" pitchFamily="18" charset="0"/>
              </a:rPr>
              <a:t>14</a:t>
            </a:fld>
            <a:endParaRPr lang="en-US" sz="2400" dirty="0">
              <a:latin typeface="Garamond" panose="02020404030301010803" pitchFamily="18" charset="0"/>
            </a:endParaRPr>
          </a:p>
        </p:txBody>
      </p:sp>
      <p:sp>
        <p:nvSpPr>
          <p:cNvPr id="6" name="Title 3"/>
          <p:cNvSpPr>
            <a:spLocks noGrp="1"/>
          </p:cNvSpPr>
          <p:nvPr>
            <p:ph type="title"/>
          </p:nvPr>
        </p:nvSpPr>
        <p:spPr bwMode="auto">
          <a:xfrm>
            <a:off x="2051720" y="2492896"/>
            <a:ext cx="4879455" cy="1143000"/>
          </a:xfrm>
          <a:noFill/>
          <a:ln>
            <a:solidFill>
              <a:srgbClr val="000066"/>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r>
              <a:rPr lang="en-GB" sz="3000" b="1" dirty="0" smtClean="0">
                <a:solidFill>
                  <a:srgbClr val="000066"/>
                </a:solidFill>
                <a:latin typeface="Garamond"/>
                <a:cs typeface="Garamond"/>
              </a:rPr>
              <a:t>NIGERIA’S BROADBAND SPACE</a:t>
            </a:r>
            <a:endParaRPr lang="en-US" sz="3000" dirty="0">
              <a:solidFill>
                <a:srgbClr val="000066"/>
              </a:solidFill>
              <a:latin typeface="Garamond"/>
              <a:cs typeface="Garamond"/>
            </a:endParaRPr>
          </a:p>
        </p:txBody>
      </p:sp>
    </p:spTree>
    <p:extLst>
      <p:ext uri="{BB962C8B-B14F-4D97-AF65-F5344CB8AC3E}">
        <p14:creationId xmlns:p14="http://schemas.microsoft.com/office/powerpoint/2010/main" val="404824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672" y="1057228"/>
            <a:ext cx="5316976" cy="2887970"/>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spcAft>
                <a:spcPts val="1000"/>
              </a:spcAft>
              <a:buFont typeface="Wingdings" panose="05000000000000000000" pitchFamily="2" charset="2"/>
              <a:buChar char="q"/>
            </a:pPr>
            <a:r>
              <a:rPr lang="en-US" sz="1600" dirty="0" smtClean="0">
                <a:solidFill>
                  <a:srgbClr val="000066"/>
                </a:solidFill>
                <a:latin typeface="Garamond"/>
                <a:cs typeface="Garamond"/>
              </a:rPr>
              <a:t>The Nigerian government recognizes the immense benefits and importance of broadband and therefore introduces a policy document Nigerian National Broadband Plan (NBP) for fiscal years 2013 to 2018 in line with the ITU and UNESCO policy recommendations of broadband.</a:t>
            </a:r>
          </a:p>
          <a:p>
            <a:pPr marL="285750" indent="-285750">
              <a:spcAft>
                <a:spcPts val="1000"/>
              </a:spcAft>
              <a:buFont typeface="Wingdings" panose="05000000000000000000" pitchFamily="2" charset="2"/>
              <a:buChar char="q"/>
            </a:pPr>
            <a:r>
              <a:rPr lang="en-GB" sz="1600" dirty="0" smtClean="0">
                <a:solidFill>
                  <a:srgbClr val="000066"/>
                </a:solidFill>
                <a:latin typeface="Garamond"/>
                <a:cs typeface="Garamond"/>
              </a:rPr>
              <a:t>The NBP is a means of promoting broadband as a foundation for sustainable development.</a:t>
            </a:r>
          </a:p>
          <a:p>
            <a:pPr marL="285750" indent="-285750">
              <a:spcAft>
                <a:spcPts val="1000"/>
              </a:spcAft>
              <a:buFont typeface="Wingdings" panose="05000000000000000000" pitchFamily="2" charset="2"/>
              <a:buChar char="q"/>
            </a:pPr>
            <a:r>
              <a:rPr lang="en-GB" sz="1600" dirty="0" smtClean="0">
                <a:solidFill>
                  <a:srgbClr val="000066"/>
                </a:solidFill>
                <a:latin typeface="Garamond"/>
                <a:cs typeface="Garamond"/>
              </a:rPr>
              <a:t>The NCC was assigned the responsibility of developing and implementing regulatory frameworks for broadband roadmap enshrined in the NBP.</a:t>
            </a:r>
            <a:endParaRPr lang="en-US" sz="1600" dirty="0" smtClean="0">
              <a:solidFill>
                <a:srgbClr val="000066"/>
              </a:solidFill>
              <a:latin typeface="Garamond"/>
              <a:cs typeface="Garamond"/>
            </a:endParaRPr>
          </a:p>
        </p:txBody>
      </p:sp>
      <p:sp>
        <p:nvSpPr>
          <p:cNvPr id="6" name="Rectangle 5"/>
          <p:cNvSpPr/>
          <p:nvPr/>
        </p:nvSpPr>
        <p:spPr>
          <a:xfrm>
            <a:off x="1787355" y="404664"/>
            <a:ext cx="5857321" cy="461665"/>
          </a:xfrm>
          <a:prstGeom prst="rect">
            <a:avLst/>
          </a:prstGeom>
        </p:spPr>
        <p:txBody>
          <a:bodyPr wrap="square">
            <a:spAutoFit/>
          </a:bodyPr>
          <a:lstStyle/>
          <a:p>
            <a:pPr algn="ctr"/>
            <a:r>
              <a:rPr lang="en-GB" sz="2400" b="1" dirty="0" smtClean="0">
                <a:solidFill>
                  <a:srgbClr val="000066"/>
                </a:solidFill>
                <a:latin typeface="Garamond"/>
                <a:cs typeface="Garamond"/>
              </a:rPr>
              <a:t>KEY-IN</a:t>
            </a:r>
            <a:endParaRPr lang="en-US" sz="2400" b="1" dirty="0" smtClean="0">
              <a:solidFill>
                <a:srgbClr val="000066"/>
              </a:solidFill>
              <a:latin typeface="Garamond"/>
              <a:cs typeface="Garamond"/>
            </a:endParaRPr>
          </a:p>
        </p:txBody>
      </p:sp>
      <p:sp>
        <p:nvSpPr>
          <p:cNvPr id="5" name="Footer Placeholder 4"/>
          <p:cNvSpPr>
            <a:spLocks noGrp="1"/>
          </p:cNvSpPr>
          <p:nvPr>
            <p:ph type="ftr" sz="quarter" idx="4294967295"/>
          </p:nvPr>
        </p:nvSpPr>
        <p:spPr>
          <a:xfrm>
            <a:off x="179512" y="6333097"/>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43616"/>
            <a:ext cx="990600" cy="365125"/>
          </a:xfrm>
          <a:prstGeom prst="rect">
            <a:avLst/>
          </a:prstGeom>
        </p:spPr>
        <p:txBody>
          <a:bodyPr/>
          <a:lstStyle/>
          <a:p>
            <a:fld id="{6BC531C8-02A8-7C4F-9EE4-4583514D52F4}" type="slidenum">
              <a:rPr lang="en-US" sz="2400" smtClean="0">
                <a:latin typeface="Garamond" panose="02020404030301010803" pitchFamily="18" charset="0"/>
              </a:rPr>
              <a:t>15</a:t>
            </a:fld>
            <a:endParaRPr lang="en-US" sz="2400" dirty="0">
              <a:latin typeface="Garamond" panose="02020404030301010803" pitchFamily="18" charset="0"/>
            </a:endParaRPr>
          </a:p>
        </p:txBody>
      </p:sp>
      <p:sp>
        <p:nvSpPr>
          <p:cNvPr id="9" name="Rectangle 8"/>
          <p:cNvSpPr/>
          <p:nvPr/>
        </p:nvSpPr>
        <p:spPr>
          <a:xfrm>
            <a:off x="1703672" y="4334572"/>
            <a:ext cx="5249598" cy="1869743"/>
          </a:xfrm>
          <a:prstGeom prst="rect">
            <a:avLst/>
          </a:prstGeom>
          <a:noFill/>
          <a:ln>
            <a:solidFill>
              <a:srgbClr val="000066"/>
            </a:solidFill>
          </a:ln>
        </p:spPr>
        <p:txBody>
          <a:bodyPr wrap="square">
            <a:spAutoFit/>
          </a:bodyPr>
          <a:lstStyle/>
          <a:p>
            <a:pPr marL="342900" lvl="1" indent="-342900" algn="just">
              <a:buFont typeface="Wingdings" panose="05000000000000000000" pitchFamily="2" charset="2"/>
              <a:buChar char="ü"/>
            </a:pPr>
            <a:r>
              <a:rPr lang="en-US" sz="1600" b="1" dirty="0">
                <a:solidFill>
                  <a:srgbClr val="000066"/>
                </a:solidFill>
                <a:latin typeface="Garamond"/>
                <a:cs typeface="Garamond"/>
              </a:rPr>
              <a:t>The NCC, under my stewardship</a:t>
            </a:r>
            <a:r>
              <a:rPr lang="en-US" sz="1600" b="1" dirty="0" smtClean="0">
                <a:solidFill>
                  <a:srgbClr val="000066"/>
                </a:solidFill>
                <a:latin typeface="Garamond"/>
                <a:cs typeface="Garamond"/>
              </a:rPr>
              <a:t>, </a:t>
            </a:r>
            <a:r>
              <a:rPr lang="en-GB" sz="1600" b="1" dirty="0" smtClean="0">
                <a:solidFill>
                  <a:srgbClr val="000066"/>
                </a:solidFill>
                <a:latin typeface="Garamond"/>
                <a:ea typeface="Tahoma" panose="020B0604030504040204" pitchFamily="34" charset="0"/>
                <a:cs typeface="Garamond"/>
              </a:rPr>
              <a:t>deliberately developed a </a:t>
            </a:r>
            <a:r>
              <a:rPr lang="en-GB" sz="1600" b="1" dirty="0">
                <a:solidFill>
                  <a:srgbClr val="000066"/>
                </a:solidFill>
                <a:latin typeface="Garamond"/>
                <a:ea typeface="Tahoma" panose="020B0604030504040204" pitchFamily="34" charset="0"/>
                <a:cs typeface="Garamond"/>
              </a:rPr>
              <a:t>strategic vision </a:t>
            </a:r>
            <a:r>
              <a:rPr lang="en-GB" sz="1600" b="1" dirty="0" smtClean="0">
                <a:solidFill>
                  <a:srgbClr val="000066"/>
                </a:solidFill>
                <a:latin typeface="Garamond"/>
                <a:ea typeface="Tahoma" panose="020B0604030504040204" pitchFamily="34" charset="0"/>
                <a:cs typeface="Garamond"/>
              </a:rPr>
              <a:t>plan (SVP) (2015 – 2018) to </a:t>
            </a:r>
            <a:r>
              <a:rPr lang="en-GB" sz="1600" b="1" dirty="0">
                <a:solidFill>
                  <a:srgbClr val="000066"/>
                </a:solidFill>
                <a:latin typeface="Garamond"/>
                <a:ea typeface="Tahoma" panose="020B0604030504040204" pitchFamily="34" charset="0"/>
                <a:cs typeface="Garamond"/>
              </a:rPr>
              <a:t>ensure the attainment of 30% broadband penetration by 2018, </a:t>
            </a:r>
            <a:r>
              <a:rPr lang="en-GB" sz="1600" b="1" dirty="0" smtClean="0">
                <a:solidFill>
                  <a:srgbClr val="000066"/>
                </a:solidFill>
                <a:latin typeface="Garamond"/>
                <a:ea typeface="Tahoma" panose="020B0604030504040204" pitchFamily="34" charset="0"/>
                <a:cs typeface="Garamond"/>
              </a:rPr>
              <a:t>amongst </a:t>
            </a:r>
            <a:r>
              <a:rPr lang="en-GB" sz="1600" b="1" dirty="0">
                <a:solidFill>
                  <a:srgbClr val="000066"/>
                </a:solidFill>
                <a:latin typeface="Garamond"/>
                <a:ea typeface="Tahoma" panose="020B0604030504040204" pitchFamily="34" charset="0"/>
                <a:cs typeface="Garamond"/>
              </a:rPr>
              <a:t>others</a:t>
            </a:r>
            <a:r>
              <a:rPr lang="en-GB" sz="1600" b="1" dirty="0" smtClean="0">
                <a:solidFill>
                  <a:srgbClr val="000066"/>
                </a:solidFill>
                <a:latin typeface="Garamond"/>
                <a:ea typeface="Tahoma" panose="020B0604030504040204" pitchFamily="34" charset="0"/>
                <a:cs typeface="Garamond"/>
              </a:rPr>
              <a:t>.</a:t>
            </a:r>
          </a:p>
          <a:p>
            <a:pPr marL="342900" lvl="1" indent="-342900" algn="just">
              <a:buFont typeface="Wingdings" panose="05000000000000000000" pitchFamily="2" charset="2"/>
              <a:buChar char="ü"/>
            </a:pPr>
            <a:endParaRPr lang="en-GB" sz="1600" b="1" dirty="0" smtClean="0">
              <a:solidFill>
                <a:srgbClr val="000066"/>
              </a:solidFill>
              <a:latin typeface="Garamond"/>
              <a:ea typeface="Tahoma" panose="020B0604030504040204" pitchFamily="34" charset="0"/>
              <a:cs typeface="Garamond"/>
            </a:endParaRPr>
          </a:p>
          <a:p>
            <a:pPr marL="342900" lvl="1" indent="-342900" algn="just">
              <a:buFont typeface="Wingdings" panose="05000000000000000000" pitchFamily="2" charset="2"/>
              <a:buChar char="ü"/>
            </a:pPr>
            <a:r>
              <a:rPr lang="en-GB" sz="1600" b="1" dirty="0" smtClean="0">
                <a:solidFill>
                  <a:srgbClr val="000066"/>
                </a:solidFill>
                <a:latin typeface="Garamond"/>
                <a:ea typeface="Tahoma" panose="020B0604030504040204" pitchFamily="34" charset="0"/>
                <a:cs typeface="Garamond"/>
              </a:rPr>
              <a:t>The Commission unveiled the SVP in Lagos and Kano on 27</a:t>
            </a:r>
            <a:r>
              <a:rPr lang="en-GB" sz="1600" b="1" baseline="30000" dirty="0" smtClean="0">
                <a:solidFill>
                  <a:srgbClr val="000066"/>
                </a:solidFill>
                <a:latin typeface="Garamond"/>
                <a:ea typeface="Tahoma" panose="020B0604030504040204" pitchFamily="34" charset="0"/>
                <a:cs typeface="Garamond"/>
              </a:rPr>
              <a:t>th</a:t>
            </a:r>
            <a:r>
              <a:rPr lang="en-GB" sz="1600" b="1" dirty="0" smtClean="0">
                <a:solidFill>
                  <a:srgbClr val="000066"/>
                </a:solidFill>
                <a:latin typeface="Garamond"/>
                <a:ea typeface="Tahoma" panose="020B0604030504040204" pitchFamily="34" charset="0"/>
                <a:cs typeface="Garamond"/>
              </a:rPr>
              <a:t> Jan 2016 and 12</a:t>
            </a:r>
            <a:r>
              <a:rPr lang="en-GB" sz="1600" b="1" baseline="30000" dirty="0" smtClean="0">
                <a:solidFill>
                  <a:srgbClr val="000066"/>
                </a:solidFill>
                <a:latin typeface="Garamond"/>
                <a:ea typeface="Tahoma" panose="020B0604030504040204" pitchFamily="34" charset="0"/>
                <a:cs typeface="Garamond"/>
              </a:rPr>
              <a:t>th</a:t>
            </a:r>
            <a:r>
              <a:rPr lang="en-GB" sz="1600" b="1" dirty="0" smtClean="0">
                <a:solidFill>
                  <a:srgbClr val="000066"/>
                </a:solidFill>
                <a:latin typeface="Garamond"/>
                <a:ea typeface="Tahoma" panose="020B0604030504040204" pitchFamily="34" charset="0"/>
                <a:cs typeface="Garamond"/>
              </a:rPr>
              <a:t> Feb 2016 respectively.</a:t>
            </a:r>
            <a:endParaRPr lang="en-GB" sz="1600" b="1" dirty="0">
              <a:solidFill>
                <a:srgbClr val="000066"/>
              </a:solidFill>
              <a:latin typeface="Garamond"/>
              <a:ea typeface="Tahoma" panose="020B0604030504040204" pitchFamily="34" charset="0"/>
              <a:cs typeface="Garamond"/>
            </a:endParaRPr>
          </a:p>
        </p:txBody>
      </p:sp>
    </p:spTree>
    <p:extLst>
      <p:ext uri="{BB962C8B-B14F-4D97-AF65-F5344CB8AC3E}">
        <p14:creationId xmlns:p14="http://schemas.microsoft.com/office/powerpoint/2010/main" val="360618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6453"/>
            <a:ext cx="9144000" cy="615553"/>
          </a:xfrm>
          <a:prstGeom prst="rect">
            <a:avLst/>
          </a:prstGeom>
        </p:spPr>
        <p:txBody>
          <a:bodyPr wrap="square">
            <a:spAutoFit/>
          </a:bodyPr>
          <a:lstStyle/>
          <a:p>
            <a:pPr marR="0" lvl="1" algn="ctr">
              <a:lnSpc>
                <a:spcPct val="150000"/>
              </a:lnSpc>
              <a:spcBef>
                <a:spcPts val="1200"/>
              </a:spcBef>
              <a:spcAft>
                <a:spcPts val="1200"/>
              </a:spcAft>
            </a:pPr>
            <a:r>
              <a:rPr lang="en-US" sz="2400" b="1" dirty="0">
                <a:solidFill>
                  <a:schemeClr val="accent2"/>
                </a:solidFill>
                <a:latin typeface="Garamond"/>
                <a:ea typeface="KaiTi" panose="02010609060101010101" pitchFamily="49" charset="-122"/>
                <a:cs typeface="Garamond"/>
              </a:rPr>
              <a:t>THE 8–POINT AGENDA</a:t>
            </a:r>
            <a:endParaRPr lang="en-US" sz="2400" dirty="0">
              <a:solidFill>
                <a:schemeClr val="accent2"/>
              </a:solidFill>
              <a:effectLst/>
              <a:latin typeface="Garamond"/>
              <a:ea typeface="Calibri" panose="020F0502020204030204" pitchFamily="34" charset="0"/>
              <a:cs typeface="Garamond"/>
            </a:endParaRPr>
          </a:p>
        </p:txBody>
      </p:sp>
      <p:graphicFrame>
        <p:nvGraphicFramePr>
          <p:cNvPr id="9" name="Diagram 8"/>
          <p:cNvGraphicFramePr/>
          <p:nvPr>
            <p:extLst>
              <p:ext uri="{D42A27DB-BD31-4B8C-83A1-F6EECF244321}">
                <p14:modId xmlns:p14="http://schemas.microsoft.com/office/powerpoint/2010/main" val="1645767683"/>
              </p:ext>
            </p:extLst>
          </p:nvPr>
        </p:nvGraphicFramePr>
        <p:xfrm>
          <a:off x="1655051" y="1483202"/>
          <a:ext cx="5760640" cy="364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0" y="1035287"/>
            <a:ext cx="9144000" cy="384721"/>
          </a:xfrm>
          <a:prstGeom prst="rect">
            <a:avLst/>
          </a:prstGeom>
        </p:spPr>
        <p:txBody>
          <a:bodyPr wrap="square">
            <a:spAutoFit/>
          </a:bodyPr>
          <a:lstStyle/>
          <a:p>
            <a:pPr marL="0" lvl="1" algn="ctr"/>
            <a:r>
              <a:rPr lang="en-GB" sz="1900" dirty="0" smtClean="0">
                <a:solidFill>
                  <a:srgbClr val="000066"/>
                </a:solidFill>
                <a:latin typeface="Garamond"/>
                <a:ea typeface="Tahoma" panose="020B0604030504040204" pitchFamily="34" charset="0"/>
                <a:cs typeface="Garamond"/>
              </a:rPr>
              <a:t>The </a:t>
            </a:r>
            <a:r>
              <a:rPr lang="en-GB" sz="1900" dirty="0">
                <a:solidFill>
                  <a:srgbClr val="000066"/>
                </a:solidFill>
                <a:latin typeface="Garamond"/>
                <a:ea typeface="Tahoma" panose="020B0604030504040204" pitchFamily="34" charset="0"/>
                <a:cs typeface="Garamond"/>
              </a:rPr>
              <a:t>8-point Agenda of NCC</a:t>
            </a:r>
          </a:p>
        </p:txBody>
      </p:sp>
      <p:sp>
        <p:nvSpPr>
          <p:cNvPr id="12" name="Rectangle 11"/>
          <p:cNvSpPr/>
          <p:nvPr/>
        </p:nvSpPr>
        <p:spPr>
          <a:xfrm>
            <a:off x="1547664" y="5341467"/>
            <a:ext cx="5886400" cy="854080"/>
          </a:xfrm>
          <a:prstGeom prst="rect">
            <a:avLst/>
          </a:prstGeom>
          <a:noFill/>
          <a:ln>
            <a:solidFill>
              <a:srgbClr val="000066"/>
            </a:solidFill>
          </a:ln>
        </p:spPr>
        <p:txBody>
          <a:bodyPr wrap="square">
            <a:spAutoFit/>
          </a:bodyPr>
          <a:lstStyle/>
          <a:p>
            <a:pPr marL="342900" lvl="1" indent="-342900" algn="just">
              <a:buFont typeface="Wingdings" panose="05000000000000000000" pitchFamily="2" charset="2"/>
              <a:buChar char="v"/>
            </a:pPr>
            <a:r>
              <a:rPr lang="en-GB" sz="1600" b="1" dirty="0" smtClean="0">
                <a:solidFill>
                  <a:srgbClr val="000066"/>
                </a:solidFill>
                <a:latin typeface="Garamond"/>
                <a:ea typeface="Tahoma" panose="020B0604030504040204" pitchFamily="34" charset="0"/>
                <a:cs typeface="Garamond"/>
              </a:rPr>
              <a:t>Facilitate Broadband Penetration </a:t>
            </a:r>
            <a:r>
              <a:rPr lang="en-GB" sz="1600" dirty="0" smtClean="0">
                <a:solidFill>
                  <a:srgbClr val="000066"/>
                </a:solidFill>
                <a:latin typeface="Garamond"/>
                <a:ea typeface="Tahoma" panose="020B0604030504040204" pitchFamily="34" charset="0"/>
                <a:cs typeface="Garamond"/>
              </a:rPr>
              <a:t>is the first on our SVP, which reaffirmed the importance we attached to pervasive access to broadband to all citizens of our dear nation.  </a:t>
            </a:r>
            <a:endParaRPr lang="en-GB" sz="1600" b="1" dirty="0">
              <a:solidFill>
                <a:srgbClr val="000066"/>
              </a:solidFill>
              <a:latin typeface="Garamond"/>
              <a:ea typeface="Tahoma" panose="020B0604030504040204" pitchFamily="34" charset="0"/>
              <a:cs typeface="Garamond"/>
            </a:endParaRPr>
          </a:p>
        </p:txBody>
      </p:sp>
      <p:sp>
        <p:nvSpPr>
          <p:cNvPr id="4" name="Footer Placeholder 3"/>
          <p:cNvSpPr>
            <a:spLocks noGrp="1"/>
          </p:cNvSpPr>
          <p:nvPr>
            <p:ph type="ftr" sz="quarter" idx="4294967295"/>
          </p:nvPr>
        </p:nvSpPr>
        <p:spPr>
          <a:xfrm>
            <a:off x="179512" y="6333518"/>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5" name="Slide Number Placeholder 4"/>
          <p:cNvSpPr>
            <a:spLocks noGrp="1"/>
          </p:cNvSpPr>
          <p:nvPr>
            <p:ph type="sldNum" sz="quarter" idx="4294967295"/>
          </p:nvPr>
        </p:nvSpPr>
        <p:spPr>
          <a:xfrm>
            <a:off x="8532440" y="6244997"/>
            <a:ext cx="990600" cy="365125"/>
          </a:xfrm>
          <a:prstGeom prst="rect">
            <a:avLst/>
          </a:prstGeom>
        </p:spPr>
        <p:txBody>
          <a:bodyPr/>
          <a:lstStyle/>
          <a:p>
            <a:fld id="{6BC531C8-02A8-7C4F-9EE4-4583514D52F4}" type="slidenum">
              <a:rPr lang="en-US" sz="2400" smtClean="0">
                <a:latin typeface="Garamond" panose="02020404030301010803" pitchFamily="18" charset="0"/>
              </a:rPr>
              <a:t>16</a:t>
            </a:fld>
            <a:endParaRPr lang="en-US" sz="2400" dirty="0">
              <a:latin typeface="Garamond" panose="02020404030301010803" pitchFamily="18" charset="0"/>
            </a:endParaRPr>
          </a:p>
        </p:txBody>
      </p:sp>
    </p:spTree>
    <p:extLst>
      <p:ext uri="{BB962C8B-B14F-4D97-AF65-F5344CB8AC3E}">
        <p14:creationId xmlns:p14="http://schemas.microsoft.com/office/powerpoint/2010/main" val="423357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700808"/>
            <a:ext cx="3628724" cy="3147015"/>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spcAft>
                <a:spcPts val="600"/>
              </a:spcAft>
            </a:pPr>
            <a:r>
              <a:rPr lang="en-US" sz="1600" dirty="0">
                <a:solidFill>
                  <a:srgbClr val="000066"/>
                </a:solidFill>
                <a:latin typeface="Garamond"/>
                <a:cs typeface="Garamond"/>
              </a:rPr>
              <a:t>The </a:t>
            </a:r>
            <a:r>
              <a:rPr lang="en-US" sz="1600" dirty="0" smtClean="0">
                <a:solidFill>
                  <a:srgbClr val="000066"/>
                </a:solidFill>
                <a:latin typeface="Garamond"/>
                <a:cs typeface="Garamond"/>
              </a:rPr>
              <a:t>strategy adopted by the Commission to facilitate broadband penetration includes:</a:t>
            </a:r>
          </a:p>
          <a:p>
            <a:pPr marL="742950" lvl="1" indent="-285750">
              <a:spcBef>
                <a:spcPts val="600"/>
              </a:spcBef>
              <a:spcAft>
                <a:spcPts val="600"/>
              </a:spcAft>
              <a:buFont typeface="Wingdings" panose="05000000000000000000" pitchFamily="2" charset="2"/>
              <a:buChar char="ü"/>
            </a:pPr>
            <a:r>
              <a:rPr lang="en-GB" sz="1600" dirty="0" smtClean="0">
                <a:solidFill>
                  <a:srgbClr val="000066"/>
                </a:solidFill>
                <a:latin typeface="Garamond"/>
                <a:cs typeface="Garamond"/>
              </a:rPr>
              <a:t>Licensing of Infrastructure Companies (Infracos)</a:t>
            </a:r>
            <a:endParaRPr lang="en-US" sz="1600" dirty="0" smtClean="0">
              <a:solidFill>
                <a:srgbClr val="000066"/>
              </a:solidFill>
              <a:latin typeface="Garamond"/>
              <a:cs typeface="Garamond"/>
            </a:endParaRPr>
          </a:p>
          <a:p>
            <a:pPr marL="742950" lvl="1" indent="-285750">
              <a:spcBef>
                <a:spcPts val="600"/>
              </a:spcBef>
              <a:spcAft>
                <a:spcPts val="600"/>
              </a:spcAft>
              <a:buFont typeface="Wingdings" panose="05000000000000000000" pitchFamily="2" charset="2"/>
              <a:buChar char="ü"/>
            </a:pPr>
            <a:r>
              <a:rPr lang="en-US" sz="1600" dirty="0" smtClean="0">
                <a:solidFill>
                  <a:srgbClr val="000066"/>
                </a:solidFill>
                <a:latin typeface="Garamond"/>
                <a:cs typeface="Garamond"/>
              </a:rPr>
              <a:t> Spectrum</a:t>
            </a:r>
          </a:p>
          <a:p>
            <a:pPr marL="742950" lvl="1" indent="-285750">
              <a:spcBef>
                <a:spcPts val="600"/>
              </a:spcBef>
              <a:spcAft>
                <a:spcPts val="600"/>
              </a:spcAft>
              <a:buFont typeface="Wingdings" panose="05000000000000000000" pitchFamily="2" charset="2"/>
              <a:buChar char="ü"/>
            </a:pPr>
            <a:r>
              <a:rPr lang="en-US" sz="1600" dirty="0" smtClean="0">
                <a:solidFill>
                  <a:srgbClr val="000066"/>
                </a:solidFill>
                <a:latin typeface="Garamond"/>
                <a:cs typeface="Garamond"/>
              </a:rPr>
              <a:t>Attracting Investments </a:t>
            </a:r>
          </a:p>
          <a:p>
            <a:pPr marL="742950" lvl="1" indent="-285750">
              <a:spcBef>
                <a:spcPts val="600"/>
              </a:spcBef>
              <a:spcAft>
                <a:spcPts val="600"/>
              </a:spcAft>
              <a:buFont typeface="Wingdings" panose="05000000000000000000" pitchFamily="2" charset="2"/>
              <a:buChar char="ü"/>
            </a:pPr>
            <a:r>
              <a:rPr lang="en-GB" sz="1600" dirty="0" smtClean="0">
                <a:solidFill>
                  <a:srgbClr val="000066"/>
                </a:solidFill>
                <a:latin typeface="Garamond"/>
                <a:cs typeface="Garamond"/>
              </a:rPr>
              <a:t>Abridging Access Gaps</a:t>
            </a:r>
            <a:endParaRPr lang="en-US" sz="1600" dirty="0" smtClean="0">
              <a:solidFill>
                <a:srgbClr val="000066"/>
              </a:solidFill>
              <a:latin typeface="Garamond"/>
              <a:cs typeface="Garamond"/>
            </a:endParaRPr>
          </a:p>
          <a:p>
            <a:pPr marL="742950" lvl="1" indent="-285750">
              <a:spcBef>
                <a:spcPts val="600"/>
              </a:spcBef>
              <a:spcAft>
                <a:spcPts val="600"/>
              </a:spcAft>
              <a:buFont typeface="Wingdings" panose="05000000000000000000" pitchFamily="2" charset="2"/>
              <a:buChar char="ü"/>
            </a:pPr>
            <a:r>
              <a:rPr lang="en-GB" sz="1600" dirty="0" smtClean="0">
                <a:solidFill>
                  <a:srgbClr val="000066"/>
                </a:solidFill>
                <a:latin typeface="Garamond"/>
                <a:cs typeface="Garamond"/>
              </a:rPr>
              <a:t>Stakeholder engagement </a:t>
            </a:r>
            <a:endParaRPr lang="en-US" sz="1600" dirty="0" smtClean="0">
              <a:solidFill>
                <a:srgbClr val="000066"/>
              </a:solidFill>
              <a:latin typeface="Garamond"/>
              <a:cs typeface="Garamond"/>
            </a:endParaRPr>
          </a:p>
        </p:txBody>
      </p:sp>
      <p:sp>
        <p:nvSpPr>
          <p:cNvPr id="6" name="Rectangle 5"/>
          <p:cNvSpPr/>
          <p:nvPr/>
        </p:nvSpPr>
        <p:spPr>
          <a:xfrm>
            <a:off x="1547664" y="450152"/>
            <a:ext cx="6445021" cy="830997"/>
          </a:xfrm>
          <a:prstGeom prst="rect">
            <a:avLst/>
          </a:prstGeom>
        </p:spPr>
        <p:txBody>
          <a:bodyPr wrap="square">
            <a:spAutoFit/>
          </a:bodyPr>
          <a:lstStyle/>
          <a:p>
            <a:pPr algn="ctr"/>
            <a:r>
              <a:rPr lang="en-US" sz="2400" b="1" dirty="0" smtClean="0">
                <a:solidFill>
                  <a:srgbClr val="000066"/>
                </a:solidFill>
                <a:latin typeface="Garamond"/>
                <a:cs typeface="Garamond"/>
              </a:rPr>
              <a:t>STRATEGY TO FACILITATE BROADBAND PENETRATION</a:t>
            </a:r>
            <a:endParaRPr lang="en-US" sz="2400" b="1" dirty="0">
              <a:solidFill>
                <a:srgbClr val="000066"/>
              </a:solidFill>
              <a:latin typeface="Garamond"/>
              <a:cs typeface="Garamond"/>
            </a:endParaRPr>
          </a:p>
        </p:txBody>
      </p:sp>
      <p:sp>
        <p:nvSpPr>
          <p:cNvPr id="5" name="Footer Placeholder 4"/>
          <p:cNvSpPr>
            <a:spLocks noGrp="1"/>
          </p:cNvSpPr>
          <p:nvPr>
            <p:ph type="ftr" sz="quarter" idx="4294967295"/>
          </p:nvPr>
        </p:nvSpPr>
        <p:spPr>
          <a:xfrm>
            <a:off x="191431" y="6275667"/>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94185"/>
            <a:ext cx="990600" cy="365125"/>
          </a:xfrm>
          <a:prstGeom prst="rect">
            <a:avLst/>
          </a:prstGeom>
        </p:spPr>
        <p:txBody>
          <a:bodyPr/>
          <a:lstStyle/>
          <a:p>
            <a:fld id="{6BC531C8-02A8-7C4F-9EE4-4583514D52F4}" type="slidenum">
              <a:rPr lang="en-US" sz="2400" smtClean="0">
                <a:latin typeface="Garamond" panose="02020404030301010803" pitchFamily="18" charset="0"/>
              </a:rPr>
              <a:t>17</a:t>
            </a:fld>
            <a:endParaRPr lang="en-US" sz="2400" dirty="0">
              <a:latin typeface="Garamond" panose="02020404030301010803" pitchFamily="18" charset="0"/>
            </a:endParaRPr>
          </a:p>
        </p:txBody>
      </p:sp>
      <p:pic>
        <p:nvPicPr>
          <p:cNvPr id="5140" name="Picture 20" descr="Image result for fibre 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4" y="4219685"/>
            <a:ext cx="30575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392" y="388359"/>
            <a:ext cx="9144000" cy="830997"/>
          </a:xfrm>
          <a:prstGeom prst="rect">
            <a:avLst/>
          </a:prstGeom>
        </p:spPr>
        <p:txBody>
          <a:bodyPr wrap="square">
            <a:spAutoFit/>
          </a:bodyPr>
          <a:lstStyle/>
          <a:p>
            <a:pPr marR="0" lvl="1" algn="ctr"/>
            <a:r>
              <a:rPr lang="en-US" sz="2400" b="1" dirty="0" smtClean="0">
                <a:solidFill>
                  <a:srgbClr val="1F3864"/>
                </a:solidFill>
                <a:latin typeface="Garamond"/>
                <a:ea typeface="KaiTi" panose="02010609060101010101" pitchFamily="49" charset="-122"/>
                <a:cs typeface="Garamond"/>
              </a:rPr>
              <a:t>LICENSING OF INFRASTRUCTURE </a:t>
            </a:r>
          </a:p>
          <a:p>
            <a:pPr marR="0" lvl="1" algn="ctr"/>
            <a:r>
              <a:rPr lang="en-US" sz="2400" b="1" dirty="0" smtClean="0">
                <a:solidFill>
                  <a:srgbClr val="1F3864"/>
                </a:solidFill>
                <a:latin typeface="Garamond"/>
                <a:ea typeface="KaiTi" panose="02010609060101010101" pitchFamily="49" charset="-122"/>
                <a:cs typeface="Garamond"/>
              </a:rPr>
              <a:t>COMPANIES (</a:t>
            </a:r>
            <a:r>
              <a:rPr lang="en-US" sz="2400" b="1" dirty="0" err="1" smtClean="0">
                <a:solidFill>
                  <a:srgbClr val="1F3864"/>
                </a:solidFill>
                <a:latin typeface="Garamond"/>
                <a:ea typeface="KaiTi" panose="02010609060101010101" pitchFamily="49" charset="-122"/>
                <a:cs typeface="Garamond"/>
              </a:rPr>
              <a:t>Infracos</a:t>
            </a:r>
            <a:r>
              <a:rPr lang="en-US" sz="2400" b="1" dirty="0" smtClean="0">
                <a:solidFill>
                  <a:srgbClr val="1F3864"/>
                </a:solidFill>
                <a:latin typeface="Garamond"/>
                <a:ea typeface="KaiTi" panose="02010609060101010101" pitchFamily="49" charset="-122"/>
                <a:cs typeface="Garamond"/>
              </a:rPr>
              <a:t>)</a:t>
            </a:r>
            <a:endParaRPr lang="en-US" sz="2400" dirty="0">
              <a:effectLst/>
              <a:latin typeface="Garamond"/>
              <a:ea typeface="Calibri" panose="020F0502020204030204" pitchFamily="34" charset="0"/>
              <a:cs typeface="Garamond"/>
            </a:endParaRPr>
          </a:p>
        </p:txBody>
      </p:sp>
      <p:sp>
        <p:nvSpPr>
          <p:cNvPr id="5" name="Rectangle 4"/>
          <p:cNvSpPr/>
          <p:nvPr/>
        </p:nvSpPr>
        <p:spPr>
          <a:xfrm>
            <a:off x="1193533" y="1400966"/>
            <a:ext cx="4485374" cy="2462213"/>
          </a:xfrm>
          <a:prstGeom prst="rect">
            <a:avLst/>
          </a:prstGeom>
          <a:ln>
            <a:solidFill>
              <a:srgbClr val="000066"/>
            </a:solidFill>
          </a:ln>
        </p:spPr>
        <p:txBody>
          <a:bodyPr wrap="square">
            <a:spAutoFit/>
          </a:bodyPr>
          <a:lstStyle/>
          <a:p>
            <a:pPr marL="285750" indent="-285750" algn="just">
              <a:spcBef>
                <a:spcPts val="600"/>
              </a:spcBef>
              <a:spcAft>
                <a:spcPts val="600"/>
              </a:spcAft>
              <a:buFont typeface="Wingdings" panose="05000000000000000000" pitchFamily="2" charset="2"/>
              <a:buChar char="Ø"/>
            </a:pPr>
            <a:r>
              <a:rPr lang="en-US" sz="1600" dirty="0" smtClean="0">
                <a:solidFill>
                  <a:srgbClr val="000066"/>
                </a:solidFill>
                <a:latin typeface="Garamond"/>
                <a:ea typeface="KaiTi" panose="02010609060101010101" pitchFamily="49" charset="-122"/>
                <a:cs typeface="Garamond"/>
              </a:rPr>
              <a:t>The </a:t>
            </a:r>
            <a:r>
              <a:rPr lang="en-US" sz="1600" b="1" dirty="0" smtClean="0">
                <a:solidFill>
                  <a:srgbClr val="000066"/>
                </a:solidFill>
                <a:latin typeface="Garamond"/>
                <a:ea typeface="KaiTi" panose="02010609060101010101" pitchFamily="49" charset="-122"/>
                <a:cs typeface="Garamond"/>
              </a:rPr>
              <a:t>Open Access Model </a:t>
            </a:r>
            <a:r>
              <a:rPr lang="en-US" sz="1600" dirty="0" smtClean="0">
                <a:solidFill>
                  <a:srgbClr val="000066"/>
                </a:solidFill>
                <a:latin typeface="Garamond"/>
                <a:ea typeface="KaiTi" panose="02010609060101010101" pitchFamily="49" charset="-122"/>
                <a:cs typeface="Garamond"/>
              </a:rPr>
              <a:t>has been identified by the NCC as the model to abridge the gap between existing and planned Fiber infrastructure in Nigeria.</a:t>
            </a:r>
          </a:p>
          <a:p>
            <a:pPr marL="285750" indent="-285750" algn="just">
              <a:spcBef>
                <a:spcPts val="600"/>
              </a:spcBef>
              <a:spcAft>
                <a:spcPts val="600"/>
              </a:spcAft>
              <a:buFont typeface="Wingdings" panose="05000000000000000000" pitchFamily="2" charset="2"/>
              <a:buChar char="Ø"/>
            </a:pPr>
            <a:r>
              <a:rPr lang="en-US" sz="1600" dirty="0" smtClean="0">
                <a:solidFill>
                  <a:srgbClr val="000066"/>
                </a:solidFill>
                <a:latin typeface="Garamond"/>
                <a:ea typeface="KaiTi" panose="02010609060101010101" pitchFamily="49" charset="-122"/>
                <a:cs typeface="Garamond"/>
              </a:rPr>
              <a:t>The Commission, therefore, </a:t>
            </a:r>
            <a:r>
              <a:rPr lang="en-US" sz="1600" dirty="0">
                <a:solidFill>
                  <a:srgbClr val="000066"/>
                </a:solidFill>
                <a:latin typeface="Garamond"/>
                <a:ea typeface="KaiTi" panose="02010609060101010101" pitchFamily="49" charset="-122"/>
                <a:cs typeface="Garamond"/>
              </a:rPr>
              <a:t>established a Broadband Implementation &amp; Monitoring Committee (BIMC) to drive the </a:t>
            </a:r>
            <a:r>
              <a:rPr lang="en-US" sz="1600" dirty="0" smtClean="0">
                <a:solidFill>
                  <a:srgbClr val="000066"/>
                </a:solidFill>
                <a:latin typeface="Garamond"/>
                <a:ea typeface="KaiTi" panose="02010609060101010101" pitchFamily="49" charset="-122"/>
                <a:cs typeface="Garamond"/>
              </a:rPr>
              <a:t>licensing of broadband infrastructure companies and </a:t>
            </a:r>
            <a:r>
              <a:rPr lang="en-US" sz="1600" dirty="0">
                <a:solidFill>
                  <a:srgbClr val="000066"/>
                </a:solidFill>
                <a:latin typeface="Garamond"/>
                <a:ea typeface="KaiTi" panose="02010609060101010101" pitchFamily="49" charset="-122"/>
                <a:cs typeface="Garamond"/>
              </a:rPr>
              <a:t>deployment using the Open Access </a:t>
            </a:r>
            <a:r>
              <a:rPr lang="en-US" sz="1600" dirty="0" smtClean="0">
                <a:solidFill>
                  <a:srgbClr val="000066"/>
                </a:solidFill>
                <a:latin typeface="Garamond"/>
                <a:ea typeface="KaiTi" panose="02010609060101010101" pitchFamily="49" charset="-122"/>
                <a:cs typeface="Garamond"/>
              </a:rPr>
              <a:t>Model.</a:t>
            </a:r>
            <a:r>
              <a:rPr lang="en-GB" sz="1600" dirty="0" smtClean="0">
                <a:solidFill>
                  <a:srgbClr val="000066"/>
                </a:solidFill>
                <a:latin typeface="Garamond"/>
                <a:ea typeface="KaiTi" panose="02010609060101010101" pitchFamily="49" charset="-122"/>
                <a:cs typeface="Garamond"/>
              </a:rPr>
              <a:t>.</a:t>
            </a:r>
          </a:p>
        </p:txBody>
      </p:sp>
      <p:sp>
        <p:nvSpPr>
          <p:cNvPr id="3" name="Footer Placeholder 2"/>
          <p:cNvSpPr>
            <a:spLocks noGrp="1"/>
          </p:cNvSpPr>
          <p:nvPr>
            <p:ph type="ftr" sz="quarter" idx="4294967295"/>
          </p:nvPr>
        </p:nvSpPr>
        <p:spPr>
          <a:xfrm>
            <a:off x="179512" y="6295203"/>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6" name="Slide Number Placeholder 5"/>
          <p:cNvSpPr>
            <a:spLocks noGrp="1"/>
          </p:cNvSpPr>
          <p:nvPr>
            <p:ph type="sldNum" sz="quarter" idx="4294967295"/>
          </p:nvPr>
        </p:nvSpPr>
        <p:spPr>
          <a:xfrm>
            <a:off x="8513308" y="6257700"/>
            <a:ext cx="990600" cy="365125"/>
          </a:xfrm>
          <a:prstGeom prst="rect">
            <a:avLst/>
          </a:prstGeom>
        </p:spPr>
        <p:txBody>
          <a:bodyPr/>
          <a:lstStyle/>
          <a:p>
            <a:fld id="{6BC531C8-02A8-7C4F-9EE4-4583514D52F4}" type="slidenum">
              <a:rPr lang="en-US" sz="2400" smtClean="0">
                <a:latin typeface="Garamond" panose="02020404030301010803" pitchFamily="18" charset="0"/>
              </a:rPr>
              <a:t>18</a:t>
            </a:fld>
            <a:endParaRPr lang="en-US" sz="2400" dirty="0">
              <a:latin typeface="Garamond" panose="02020404030301010803" pitchFamily="18" charset="0"/>
            </a:endParaRPr>
          </a:p>
        </p:txBody>
      </p:sp>
      <p:sp>
        <p:nvSpPr>
          <p:cNvPr id="8" name="Rectangle 7"/>
          <p:cNvSpPr/>
          <p:nvPr/>
        </p:nvSpPr>
        <p:spPr>
          <a:xfrm>
            <a:off x="2897205" y="3924215"/>
            <a:ext cx="4591252" cy="2215991"/>
          </a:xfrm>
          <a:prstGeom prst="rect">
            <a:avLst/>
          </a:prstGeom>
          <a:ln>
            <a:solidFill>
              <a:srgbClr val="000066"/>
            </a:solidFill>
          </a:ln>
        </p:spPr>
        <p:txBody>
          <a:bodyPr wrap="square">
            <a:spAutoFit/>
          </a:bodyPr>
          <a:lstStyle/>
          <a:p>
            <a:pPr marL="285750" marR="0" indent="-285750" algn="just">
              <a:spcBef>
                <a:spcPts val="600"/>
              </a:spcBef>
              <a:spcAft>
                <a:spcPts val="600"/>
              </a:spcAft>
              <a:buFont typeface="Wingdings" panose="05000000000000000000" pitchFamily="2" charset="2"/>
              <a:buChar char="ü"/>
            </a:pPr>
            <a:r>
              <a:rPr lang="en-US" sz="1600" dirty="0" smtClean="0">
                <a:solidFill>
                  <a:srgbClr val="000066"/>
                </a:solidFill>
                <a:latin typeface="Garamond"/>
                <a:ea typeface="KaiTi" panose="02010609060101010101" pitchFamily="49" charset="-122"/>
                <a:cs typeface="Garamond"/>
              </a:rPr>
              <a:t>Presently, BIMC is concluding the Phase 1 of the Infrastructure provision licenses awarded for the Lagos and North Central Zones.  </a:t>
            </a:r>
          </a:p>
          <a:p>
            <a:pPr marR="0" algn="just">
              <a:spcAft>
                <a:spcPts val="600"/>
              </a:spcAft>
            </a:pPr>
            <a:endParaRPr lang="en-US" sz="1600" dirty="0" smtClean="0">
              <a:solidFill>
                <a:srgbClr val="000066"/>
              </a:solidFill>
              <a:latin typeface="Garamond"/>
              <a:ea typeface="KaiTi" panose="02010609060101010101" pitchFamily="49" charset="-122"/>
              <a:cs typeface="Garamond"/>
            </a:endParaRPr>
          </a:p>
          <a:p>
            <a:pPr marL="342900" indent="-342900">
              <a:buFont typeface="Wingdings" panose="05000000000000000000" pitchFamily="2" charset="2"/>
              <a:buChar char="ü"/>
            </a:pPr>
            <a:r>
              <a:rPr lang="en-US" sz="1600" dirty="0" smtClean="0">
                <a:solidFill>
                  <a:srgbClr val="000066"/>
                </a:solidFill>
                <a:latin typeface="Garamond"/>
                <a:ea typeface="KaiTi" panose="02010609060101010101" pitchFamily="49" charset="-122"/>
                <a:cs typeface="Garamond"/>
              </a:rPr>
              <a:t>Furthermore</a:t>
            </a:r>
            <a:r>
              <a:rPr lang="en-US" sz="1600" dirty="0">
                <a:solidFill>
                  <a:srgbClr val="000066"/>
                </a:solidFill>
                <a:latin typeface="Garamond"/>
                <a:ea typeface="KaiTi" panose="02010609060101010101" pitchFamily="49" charset="-122"/>
                <a:cs typeface="Garamond"/>
              </a:rPr>
              <a:t>, the NCC is also finalizing the Phase II project in the remaining five zones; North-East, North-West, South-East, South-South and South-West. </a:t>
            </a:r>
            <a:endParaRPr lang="en-US" sz="1600" dirty="0" smtClean="0">
              <a:solidFill>
                <a:srgbClr val="000066"/>
              </a:solidFill>
              <a:latin typeface="Garamond"/>
              <a:ea typeface="KaiTi" panose="02010609060101010101" pitchFamily="49" charset="-122"/>
              <a:cs typeface="Garamond"/>
            </a:endParaRPr>
          </a:p>
        </p:txBody>
      </p:sp>
      <p:pic>
        <p:nvPicPr>
          <p:cNvPr id="9" name="Picture 2" descr="Image result for Licensing of Infrastructure Companies (Infrac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533" y="4522054"/>
            <a:ext cx="1333098" cy="6338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6054292" y="1219356"/>
            <a:ext cx="1593188" cy="1103430"/>
          </a:xfrm>
          <a:prstGeom prst="rect">
            <a:avLst/>
          </a:prstGeom>
        </p:spPr>
      </p:pic>
      <p:pic>
        <p:nvPicPr>
          <p:cNvPr id="11" name="Picture 10"/>
          <p:cNvPicPr>
            <a:picLocks noChangeAspect="1"/>
          </p:cNvPicPr>
          <p:nvPr/>
        </p:nvPicPr>
        <p:blipFill>
          <a:blip r:embed="rId4"/>
          <a:stretch>
            <a:fillRect/>
          </a:stretch>
        </p:blipFill>
        <p:spPr>
          <a:xfrm>
            <a:off x="5789325" y="2245207"/>
            <a:ext cx="1041384" cy="833937"/>
          </a:xfrm>
          <a:prstGeom prst="rect">
            <a:avLst/>
          </a:prstGeom>
        </p:spPr>
      </p:pic>
    </p:spTree>
    <p:extLst>
      <p:ext uri="{BB962C8B-B14F-4D97-AF65-F5344CB8AC3E}">
        <p14:creationId xmlns:p14="http://schemas.microsoft.com/office/powerpoint/2010/main" val="345240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4357" y="483220"/>
            <a:ext cx="1893968" cy="461665"/>
          </a:xfrm>
          <a:prstGeom prst="rect">
            <a:avLst/>
          </a:prstGeom>
        </p:spPr>
        <p:txBody>
          <a:bodyPr wrap="none">
            <a:spAutoFit/>
          </a:bodyPr>
          <a:lstStyle/>
          <a:p>
            <a:r>
              <a:rPr lang="en-US" sz="2400" b="1" dirty="0" smtClean="0">
                <a:solidFill>
                  <a:srgbClr val="1F3864"/>
                </a:solidFill>
                <a:latin typeface="Garamond"/>
                <a:ea typeface="KaiTi" panose="02010609060101010101" pitchFamily="49" charset="-122"/>
                <a:cs typeface="Garamond"/>
              </a:rPr>
              <a:t>SPECTRUM</a:t>
            </a:r>
            <a:endParaRPr lang="en-US" sz="2400" dirty="0">
              <a:latin typeface="Garamond"/>
              <a:cs typeface="Garamond"/>
            </a:endParaRPr>
          </a:p>
        </p:txBody>
      </p:sp>
      <p:sp>
        <p:nvSpPr>
          <p:cNvPr id="5" name="Rectangle 4"/>
          <p:cNvSpPr/>
          <p:nvPr/>
        </p:nvSpPr>
        <p:spPr>
          <a:xfrm>
            <a:off x="3814357" y="1359617"/>
            <a:ext cx="4007324" cy="2431435"/>
          </a:xfrm>
          <a:prstGeom prst="rect">
            <a:avLst/>
          </a:prstGeom>
          <a:ln>
            <a:solidFill>
              <a:srgbClr val="000066"/>
            </a:solidFill>
          </a:ln>
        </p:spPr>
        <p:txBody>
          <a:bodyPr wrap="square">
            <a:spAutoFit/>
          </a:bodyPr>
          <a:lstStyle/>
          <a:p>
            <a:pPr marL="285750" marR="0" indent="-285750" algn="just">
              <a:spcBef>
                <a:spcPts val="1200"/>
              </a:spcBef>
              <a:spcAft>
                <a:spcPts val="1200"/>
              </a:spcAft>
              <a:buFont typeface="Wingdings" panose="05000000000000000000" pitchFamily="2" charset="2"/>
              <a:buChar char="q"/>
            </a:pPr>
            <a:r>
              <a:rPr lang="en-US" sz="1650" dirty="0">
                <a:solidFill>
                  <a:srgbClr val="002060"/>
                </a:solidFill>
                <a:latin typeface="Garamond"/>
                <a:ea typeface="KaiTi" panose="02010609060101010101" pitchFamily="49" charset="-122"/>
                <a:cs typeface="Garamond"/>
              </a:rPr>
              <a:t>Despite the overwhelming reliance on mobile access, the Commission is currently reviewing its spectrum licensing framework to accommodate stakeholders’ needs</a:t>
            </a:r>
            <a:r>
              <a:rPr lang="en-US" sz="1650" dirty="0" smtClean="0">
                <a:solidFill>
                  <a:srgbClr val="002060"/>
                </a:solidFill>
                <a:latin typeface="Garamond"/>
                <a:ea typeface="KaiTi" panose="02010609060101010101" pitchFamily="49" charset="-122"/>
                <a:cs typeface="Garamond"/>
              </a:rPr>
              <a:t>.</a:t>
            </a:r>
          </a:p>
          <a:p>
            <a:pPr marL="285750" marR="0" indent="-285750" algn="just">
              <a:spcBef>
                <a:spcPts val="1200"/>
              </a:spcBef>
              <a:spcAft>
                <a:spcPts val="1200"/>
              </a:spcAft>
              <a:buFont typeface="Wingdings" panose="05000000000000000000" pitchFamily="2" charset="2"/>
              <a:buChar char="q"/>
            </a:pPr>
            <a:r>
              <a:rPr lang="en-US" sz="1650" dirty="0" smtClean="0">
                <a:solidFill>
                  <a:srgbClr val="002060"/>
                </a:solidFill>
                <a:latin typeface="Garamond"/>
                <a:ea typeface="KaiTi" panose="02010609060101010101" pitchFamily="49" charset="-122"/>
                <a:cs typeface="Garamond"/>
              </a:rPr>
              <a:t> </a:t>
            </a:r>
            <a:r>
              <a:rPr lang="en-US" sz="1650" dirty="0">
                <a:solidFill>
                  <a:srgbClr val="002060"/>
                </a:solidFill>
                <a:latin typeface="Garamond"/>
                <a:ea typeface="KaiTi" panose="02010609060101010101" pitchFamily="49" charset="-122"/>
                <a:cs typeface="Garamond"/>
              </a:rPr>
              <a:t>Consultations have commenced on spectrum trading, active infrastructure </a:t>
            </a:r>
            <a:r>
              <a:rPr lang="en-US" sz="1650" dirty="0" smtClean="0">
                <a:solidFill>
                  <a:srgbClr val="002060"/>
                </a:solidFill>
                <a:latin typeface="Garamond"/>
                <a:ea typeface="KaiTi" panose="02010609060101010101" pitchFamily="49" charset="-122"/>
                <a:cs typeface="Garamond"/>
              </a:rPr>
              <a:t>sharing and re-farming </a:t>
            </a:r>
            <a:r>
              <a:rPr lang="en-US" sz="1650" dirty="0">
                <a:solidFill>
                  <a:srgbClr val="002060"/>
                </a:solidFill>
                <a:latin typeface="Garamond"/>
                <a:ea typeface="KaiTi" panose="02010609060101010101" pitchFamily="49" charset="-122"/>
                <a:cs typeface="Garamond"/>
              </a:rPr>
              <a:t>of available spectrum </a:t>
            </a:r>
            <a:r>
              <a:rPr lang="en-US" sz="1650" dirty="0" smtClean="0">
                <a:solidFill>
                  <a:srgbClr val="002060"/>
                </a:solidFill>
                <a:latin typeface="Garamond"/>
                <a:ea typeface="KaiTi" panose="02010609060101010101" pitchFamily="49" charset="-122"/>
                <a:cs typeface="Garamond"/>
              </a:rPr>
              <a:t>resources.</a:t>
            </a:r>
            <a:endParaRPr lang="en-US" sz="1650" dirty="0">
              <a:solidFill>
                <a:srgbClr val="002060"/>
              </a:solidFill>
              <a:effectLst/>
              <a:latin typeface="Garamond"/>
              <a:ea typeface="Calibri" panose="020F0502020204030204" pitchFamily="34" charset="0"/>
              <a:cs typeface="Garamond"/>
            </a:endParaRPr>
          </a:p>
        </p:txBody>
      </p:sp>
      <p:sp>
        <p:nvSpPr>
          <p:cNvPr id="6" name="Rectangle 5"/>
          <p:cNvSpPr/>
          <p:nvPr/>
        </p:nvSpPr>
        <p:spPr>
          <a:xfrm>
            <a:off x="1453414" y="4769963"/>
            <a:ext cx="5796775" cy="854080"/>
          </a:xfrm>
          <a:prstGeom prst="rect">
            <a:avLst/>
          </a:prstGeom>
          <a:noFill/>
          <a:ln>
            <a:solidFill>
              <a:srgbClr val="000066"/>
            </a:solidFill>
          </a:ln>
        </p:spPr>
        <p:txBody>
          <a:bodyPr wrap="square">
            <a:spAutoFit/>
          </a:bodyPr>
          <a:lstStyle/>
          <a:p>
            <a:pPr marL="0" marR="0" algn="just">
              <a:spcBef>
                <a:spcPts val="1200"/>
              </a:spcBef>
              <a:spcAft>
                <a:spcPts val="1200"/>
              </a:spcAft>
            </a:pPr>
            <a:r>
              <a:rPr lang="en-US" sz="1600" dirty="0" smtClean="0">
                <a:solidFill>
                  <a:srgbClr val="000066"/>
                </a:solidFill>
                <a:latin typeface="Garamond"/>
                <a:ea typeface="KaiTi" panose="02010609060101010101" pitchFamily="49" charset="-122"/>
                <a:cs typeface="Garamond"/>
              </a:rPr>
              <a:t>We are </a:t>
            </a:r>
            <a:r>
              <a:rPr lang="en-US" sz="1600" dirty="0">
                <a:solidFill>
                  <a:srgbClr val="000066"/>
                </a:solidFill>
                <a:latin typeface="Garamond"/>
                <a:ea typeface="KaiTi" panose="02010609060101010101" pitchFamily="49" charset="-122"/>
                <a:cs typeface="Garamond"/>
              </a:rPr>
              <a:t>working with the National Frequency Management Council (NFMC) </a:t>
            </a:r>
            <a:r>
              <a:rPr lang="en-US" sz="1600" dirty="0" smtClean="0">
                <a:solidFill>
                  <a:srgbClr val="000066"/>
                </a:solidFill>
                <a:latin typeface="Garamond"/>
                <a:ea typeface="KaiTi" panose="02010609060101010101" pitchFamily="49" charset="-122"/>
                <a:cs typeface="Garamond"/>
              </a:rPr>
              <a:t>on </a:t>
            </a:r>
            <a:r>
              <a:rPr lang="en-US" sz="1600" b="1" dirty="0" smtClean="0">
                <a:solidFill>
                  <a:srgbClr val="000066"/>
                </a:solidFill>
                <a:latin typeface="Garamond"/>
                <a:ea typeface="KaiTi" panose="02010609060101010101" pitchFamily="49" charset="-122"/>
                <a:cs typeface="Garamond"/>
              </a:rPr>
              <a:t>harvesting the digital </a:t>
            </a:r>
            <a:r>
              <a:rPr lang="en-US" sz="1600" b="1" dirty="0">
                <a:solidFill>
                  <a:srgbClr val="000066"/>
                </a:solidFill>
                <a:latin typeface="Garamond"/>
                <a:ea typeface="KaiTi" panose="02010609060101010101" pitchFamily="49" charset="-122"/>
                <a:cs typeface="Garamond"/>
              </a:rPr>
              <a:t>dividend spectrum for broadband deployment.</a:t>
            </a:r>
            <a:endParaRPr lang="en-US" sz="1600" b="1" dirty="0">
              <a:solidFill>
                <a:srgbClr val="000066"/>
              </a:solidFill>
              <a:effectLst/>
              <a:latin typeface="Garamond"/>
              <a:ea typeface="Calibri" panose="020F0502020204030204" pitchFamily="34" charset="0"/>
              <a:cs typeface="Garamond"/>
            </a:endParaRPr>
          </a:p>
        </p:txBody>
      </p:sp>
      <p:sp>
        <p:nvSpPr>
          <p:cNvPr id="3" name="Footer Placeholder 2"/>
          <p:cNvSpPr>
            <a:spLocks noGrp="1"/>
          </p:cNvSpPr>
          <p:nvPr>
            <p:ph type="ftr" sz="quarter" idx="4294967295"/>
          </p:nvPr>
        </p:nvSpPr>
        <p:spPr>
          <a:xfrm>
            <a:off x="179512" y="6275666"/>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7" name="Slide Number Placeholder 6"/>
          <p:cNvSpPr>
            <a:spLocks noGrp="1"/>
          </p:cNvSpPr>
          <p:nvPr>
            <p:ph type="sldNum" sz="quarter" idx="4294967295"/>
          </p:nvPr>
        </p:nvSpPr>
        <p:spPr>
          <a:xfrm>
            <a:off x="8460432" y="6275666"/>
            <a:ext cx="990600" cy="365125"/>
          </a:xfrm>
          <a:prstGeom prst="rect">
            <a:avLst/>
          </a:prstGeom>
        </p:spPr>
        <p:txBody>
          <a:bodyPr/>
          <a:lstStyle/>
          <a:p>
            <a:fld id="{6BC531C8-02A8-7C4F-9EE4-4583514D52F4}" type="slidenum">
              <a:rPr lang="en-US" sz="2400" smtClean="0">
                <a:latin typeface="Garamond" panose="02020404030301010803" pitchFamily="18" charset="0"/>
              </a:rPr>
              <a:t>19</a:t>
            </a:fld>
            <a:endParaRPr lang="en-US" sz="2400" dirty="0">
              <a:latin typeface="Garamond" panose="02020404030301010803" pitchFamily="18" charset="0"/>
            </a:endParaRPr>
          </a:p>
        </p:txBody>
      </p:sp>
      <p:pic>
        <p:nvPicPr>
          <p:cNvPr id="6146" name="Picture 2" descr="Image result for telecoms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46" y="1359617"/>
            <a:ext cx="269557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05048"/>
            <a:ext cx="8229600" cy="436910"/>
          </a:xfrm>
        </p:spPr>
        <p:txBody>
          <a:bodyPr>
            <a:noAutofit/>
          </a:bodyPr>
          <a:lstStyle/>
          <a:p>
            <a:r>
              <a:rPr lang="en-US" sz="2400" b="1" dirty="0" smtClean="0">
                <a:solidFill>
                  <a:srgbClr val="000066"/>
                </a:solidFill>
                <a:latin typeface="Garamond"/>
                <a:cs typeface="Garamond"/>
              </a:rPr>
              <a:t>OUTLINE</a:t>
            </a:r>
            <a:endParaRPr lang="en-US" sz="2400" b="1" dirty="0">
              <a:solidFill>
                <a:srgbClr val="000066"/>
              </a:solidFill>
              <a:latin typeface="Garamond"/>
              <a:cs typeface="Garamond"/>
            </a:endParaRPr>
          </a:p>
        </p:txBody>
      </p:sp>
      <p:sp>
        <p:nvSpPr>
          <p:cNvPr id="3" name="Content Placeholder 2"/>
          <p:cNvSpPr>
            <a:spLocks noGrp="1"/>
          </p:cNvSpPr>
          <p:nvPr>
            <p:ph idx="1"/>
          </p:nvPr>
        </p:nvSpPr>
        <p:spPr>
          <a:xfrm>
            <a:off x="2483768" y="1196752"/>
            <a:ext cx="3960440" cy="4464496"/>
          </a:xfrm>
          <a:noFill/>
          <a:ln/>
        </p:spPr>
        <p:style>
          <a:lnRef idx="2">
            <a:schemeClr val="accent2"/>
          </a:lnRef>
          <a:fillRef idx="1">
            <a:schemeClr val="lt1"/>
          </a:fillRef>
          <a:effectRef idx="0">
            <a:schemeClr val="accent2"/>
          </a:effectRef>
          <a:fontRef idx="minor">
            <a:schemeClr val="dk1"/>
          </a:fontRef>
        </p:style>
        <p:txBody>
          <a:bodyPr>
            <a:noAutofit/>
          </a:bodyPr>
          <a:lstStyle/>
          <a:p>
            <a:pPr algn="just">
              <a:spcAft>
                <a:spcPts val="600"/>
              </a:spcAft>
            </a:pPr>
            <a:r>
              <a:rPr lang="en-US" sz="1800" dirty="0" smtClean="0">
                <a:solidFill>
                  <a:srgbClr val="000066"/>
                </a:solidFill>
                <a:latin typeface="Garamond"/>
                <a:cs typeface="Garamond"/>
              </a:rPr>
              <a:t>Introduction</a:t>
            </a:r>
          </a:p>
          <a:p>
            <a:pPr algn="just">
              <a:spcAft>
                <a:spcPts val="600"/>
              </a:spcAft>
            </a:pPr>
            <a:r>
              <a:rPr lang="en-GB" sz="1800" dirty="0" smtClean="0">
                <a:solidFill>
                  <a:srgbClr val="000066"/>
                </a:solidFill>
                <a:latin typeface="Garamond"/>
                <a:cs typeface="Garamond"/>
              </a:rPr>
              <a:t>Broadband Ecosystem</a:t>
            </a:r>
            <a:endParaRPr lang="en-US" sz="1800" dirty="0" smtClean="0">
              <a:solidFill>
                <a:srgbClr val="000066"/>
              </a:solidFill>
              <a:latin typeface="Garamond"/>
              <a:cs typeface="Garamond"/>
            </a:endParaRPr>
          </a:p>
          <a:p>
            <a:pPr algn="just">
              <a:spcAft>
                <a:spcPts val="600"/>
              </a:spcAft>
            </a:pPr>
            <a:r>
              <a:rPr lang="en-US" sz="1800" dirty="0" smtClean="0">
                <a:solidFill>
                  <a:srgbClr val="000066"/>
                </a:solidFill>
                <a:latin typeface="Garamond"/>
                <a:cs typeface="Garamond"/>
              </a:rPr>
              <a:t> Benefits of Broadband</a:t>
            </a:r>
          </a:p>
          <a:p>
            <a:pPr algn="just">
              <a:spcAft>
                <a:spcPts val="600"/>
              </a:spcAft>
            </a:pPr>
            <a:r>
              <a:rPr lang="en-US" sz="1800" dirty="0" smtClean="0">
                <a:solidFill>
                  <a:srgbClr val="000066"/>
                </a:solidFill>
                <a:latin typeface="Garamond"/>
                <a:cs typeface="Garamond"/>
              </a:rPr>
              <a:t> Broadband Importance</a:t>
            </a:r>
          </a:p>
          <a:p>
            <a:pPr algn="just">
              <a:spcAft>
                <a:spcPts val="600"/>
              </a:spcAft>
            </a:pPr>
            <a:r>
              <a:rPr lang="en-US" sz="1800" dirty="0" smtClean="0">
                <a:solidFill>
                  <a:srgbClr val="000066"/>
                </a:solidFill>
                <a:latin typeface="Garamond"/>
                <a:cs typeface="Garamond"/>
              </a:rPr>
              <a:t>Facilitating Broadband Penetration</a:t>
            </a:r>
          </a:p>
          <a:p>
            <a:pPr algn="just">
              <a:spcAft>
                <a:spcPts val="600"/>
              </a:spcAft>
            </a:pPr>
            <a:r>
              <a:rPr lang="en-US" sz="1800" dirty="0" smtClean="0">
                <a:solidFill>
                  <a:srgbClr val="000066"/>
                </a:solidFill>
                <a:latin typeface="Andalus" panose="02020603050405020304" pitchFamily="18" charset="-78"/>
                <a:ea typeface="KaiTi" panose="02010609060101010101" pitchFamily="49" charset="-122"/>
              </a:rPr>
              <a:t>Broadband As An Enabler</a:t>
            </a:r>
            <a:endParaRPr lang="en-US" sz="1800" dirty="0" smtClean="0">
              <a:solidFill>
                <a:srgbClr val="000066"/>
              </a:solidFill>
            </a:endParaRPr>
          </a:p>
          <a:p>
            <a:pPr algn="just">
              <a:spcAft>
                <a:spcPts val="600"/>
              </a:spcAft>
            </a:pPr>
            <a:r>
              <a:rPr lang="en-US" sz="1800" dirty="0" smtClean="0">
                <a:solidFill>
                  <a:srgbClr val="000066"/>
                </a:solidFill>
                <a:latin typeface="Garamond" panose="02020404030301010803" pitchFamily="18" charset="0"/>
                <a:ea typeface="KaiTi" panose="02010609060101010101" pitchFamily="49" charset="-122"/>
              </a:rPr>
              <a:t>Impacts of Broadband</a:t>
            </a:r>
            <a:endParaRPr lang="en-US" sz="1800" dirty="0" smtClean="0">
              <a:solidFill>
                <a:srgbClr val="000066"/>
              </a:solidFill>
              <a:latin typeface="Garamond" panose="02020404030301010803" pitchFamily="18" charset="0"/>
            </a:endParaRPr>
          </a:p>
          <a:p>
            <a:pPr algn="just">
              <a:spcAft>
                <a:spcPts val="600"/>
              </a:spcAft>
            </a:pPr>
            <a:r>
              <a:rPr lang="en-GB" sz="1800" dirty="0" smtClean="0">
                <a:solidFill>
                  <a:srgbClr val="000066"/>
                </a:solidFill>
                <a:latin typeface="Garamond"/>
                <a:cs typeface="Garamond"/>
              </a:rPr>
              <a:t>Role of Government </a:t>
            </a:r>
          </a:p>
          <a:p>
            <a:pPr algn="just">
              <a:spcAft>
                <a:spcPts val="600"/>
              </a:spcAft>
            </a:pPr>
            <a:r>
              <a:rPr lang="en-GB" sz="1800" dirty="0" smtClean="0">
                <a:solidFill>
                  <a:srgbClr val="000066"/>
                </a:solidFill>
                <a:latin typeface="Garamond"/>
                <a:cs typeface="Garamond"/>
              </a:rPr>
              <a:t>Nigeria’s Broadband Space</a:t>
            </a:r>
          </a:p>
          <a:p>
            <a:pPr algn="just">
              <a:spcAft>
                <a:spcPts val="600"/>
              </a:spcAft>
            </a:pPr>
            <a:r>
              <a:rPr lang="en-GB" sz="1800" dirty="0" smtClean="0">
                <a:solidFill>
                  <a:srgbClr val="000066"/>
                </a:solidFill>
                <a:latin typeface="Garamond"/>
                <a:cs typeface="Garamond"/>
              </a:rPr>
              <a:t>Scorecards</a:t>
            </a:r>
          </a:p>
          <a:p>
            <a:pPr algn="just">
              <a:spcAft>
                <a:spcPts val="600"/>
              </a:spcAft>
            </a:pPr>
            <a:r>
              <a:rPr lang="en-GB" sz="1800" dirty="0" smtClean="0">
                <a:solidFill>
                  <a:srgbClr val="000066"/>
                </a:solidFill>
                <a:latin typeface="Garamond"/>
                <a:cs typeface="Garamond"/>
              </a:rPr>
              <a:t>Conclusions</a:t>
            </a:r>
            <a:endParaRPr lang="en-US" sz="1800" dirty="0" smtClean="0">
              <a:solidFill>
                <a:srgbClr val="000066"/>
              </a:solidFill>
              <a:latin typeface="Garamond"/>
              <a:cs typeface="Garamond"/>
            </a:endParaRPr>
          </a:p>
          <a:p>
            <a:pPr>
              <a:spcAft>
                <a:spcPts val="600"/>
              </a:spcAft>
            </a:pPr>
            <a:endParaRPr lang="en-US" sz="1800" dirty="0" smtClean="0">
              <a:solidFill>
                <a:srgbClr val="000066"/>
              </a:solidFill>
              <a:latin typeface="Garamond"/>
              <a:cs typeface="Garamond"/>
            </a:endParaRPr>
          </a:p>
        </p:txBody>
      </p:sp>
      <p:sp>
        <p:nvSpPr>
          <p:cNvPr id="6" name="Footer Placeholder 5"/>
          <p:cNvSpPr>
            <a:spLocks noGrp="1"/>
          </p:cNvSpPr>
          <p:nvPr>
            <p:ph type="ftr" sz="quarter" idx="4294967295"/>
          </p:nvPr>
        </p:nvSpPr>
        <p:spPr>
          <a:xfrm>
            <a:off x="295195" y="6266038"/>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7" name="Slide Number Placeholder 6"/>
          <p:cNvSpPr>
            <a:spLocks noGrp="1"/>
          </p:cNvSpPr>
          <p:nvPr>
            <p:ph type="sldNum" sz="quarter" idx="4294967295"/>
          </p:nvPr>
        </p:nvSpPr>
        <p:spPr>
          <a:xfrm>
            <a:off x="8648700" y="6266037"/>
            <a:ext cx="990600" cy="365125"/>
          </a:xfrm>
          <a:prstGeom prst="rect">
            <a:avLst/>
          </a:prstGeom>
        </p:spPr>
        <p:txBody>
          <a:bodyPr/>
          <a:lstStyle/>
          <a:p>
            <a:fld id="{6BC531C8-02A8-7C4F-9EE4-4583514D52F4}" type="slidenum">
              <a:rPr lang="en-US" sz="2400" smtClean="0">
                <a:latin typeface="Garamond" panose="02020404030301010803" pitchFamily="18" charset="0"/>
              </a:rPr>
              <a:t>2</a:t>
            </a:fld>
            <a:endParaRPr lang="en-US" sz="2400" dirty="0">
              <a:latin typeface="Garamond" panose="02020404030301010803" pitchFamily="18" charset="0"/>
            </a:endParaRPr>
          </a:p>
        </p:txBody>
      </p:sp>
    </p:spTree>
    <p:extLst>
      <p:ext uri="{BB962C8B-B14F-4D97-AF65-F5344CB8AC3E}">
        <p14:creationId xmlns:p14="http://schemas.microsoft.com/office/powerpoint/2010/main" val="379783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4413"/>
            <a:ext cx="9144000" cy="615553"/>
          </a:xfrm>
          <a:prstGeom prst="rect">
            <a:avLst/>
          </a:prstGeom>
        </p:spPr>
        <p:txBody>
          <a:bodyPr wrap="square">
            <a:spAutoFit/>
          </a:bodyPr>
          <a:lstStyle/>
          <a:p>
            <a:pPr marR="0" lvl="1" algn="ctr">
              <a:lnSpc>
                <a:spcPct val="150000"/>
              </a:lnSpc>
              <a:spcBef>
                <a:spcPts val="1200"/>
              </a:spcBef>
              <a:spcAft>
                <a:spcPts val="1200"/>
              </a:spcAft>
            </a:pPr>
            <a:r>
              <a:rPr lang="en-US" sz="2400" b="1" dirty="0">
                <a:solidFill>
                  <a:srgbClr val="000066"/>
                </a:solidFill>
                <a:latin typeface="Garamond"/>
                <a:ea typeface="KaiTi" panose="02010609060101010101" pitchFamily="49" charset="-122"/>
                <a:cs typeface="Garamond"/>
              </a:rPr>
              <a:t>ATTRACTING INVESTMENTS</a:t>
            </a:r>
            <a:endParaRPr lang="en-US" sz="2400" dirty="0">
              <a:solidFill>
                <a:srgbClr val="000066"/>
              </a:solidFill>
              <a:effectLst/>
              <a:latin typeface="Garamond"/>
              <a:ea typeface="Calibri" panose="020F0502020204030204" pitchFamily="34" charset="0"/>
              <a:cs typeface="Garamond"/>
            </a:endParaRPr>
          </a:p>
        </p:txBody>
      </p:sp>
      <p:sp>
        <p:nvSpPr>
          <p:cNvPr id="5" name="Rectangle 4"/>
          <p:cNvSpPr/>
          <p:nvPr/>
        </p:nvSpPr>
        <p:spPr>
          <a:xfrm>
            <a:off x="1151620" y="1228143"/>
            <a:ext cx="4464496" cy="4001095"/>
          </a:xfrm>
          <a:prstGeom prst="rect">
            <a:avLst/>
          </a:prstGeom>
          <a:ln>
            <a:solidFill>
              <a:schemeClr val="accent2">
                <a:shade val="80000"/>
                <a:hueOff val="0"/>
                <a:satOff val="0"/>
                <a:lumOff val="0"/>
              </a:schemeClr>
            </a:solidFill>
          </a:ln>
        </p:spPr>
        <p:txBody>
          <a:bodyPr wrap="square">
            <a:spAutoFit/>
          </a:bodyPr>
          <a:lstStyle/>
          <a:p>
            <a:pPr>
              <a:spcBef>
                <a:spcPts val="600"/>
              </a:spcBef>
              <a:spcAft>
                <a:spcPts val="600"/>
              </a:spcAft>
            </a:pPr>
            <a:r>
              <a:rPr lang="en-US" sz="1600" dirty="0">
                <a:solidFill>
                  <a:srgbClr val="002060"/>
                </a:solidFill>
                <a:latin typeface="Garamond"/>
                <a:ea typeface="Calibri" panose="020F0502020204030204" pitchFamily="34" charset="0"/>
                <a:cs typeface="Garamond"/>
              </a:rPr>
              <a:t>Nigeria has since witnessed a great increase in the number of market players, unprecedented growth in the networks, </a:t>
            </a:r>
            <a:r>
              <a:rPr lang="en-US" sz="1600" dirty="0" smtClean="0">
                <a:solidFill>
                  <a:srgbClr val="002060"/>
                </a:solidFill>
                <a:latin typeface="Garamond"/>
                <a:ea typeface="Calibri" panose="020F0502020204030204" pitchFamily="34" charset="0"/>
                <a:cs typeface="Garamond"/>
              </a:rPr>
              <a:t>the empowerment </a:t>
            </a:r>
            <a:r>
              <a:rPr lang="en-US" sz="1600" dirty="0">
                <a:solidFill>
                  <a:srgbClr val="002060"/>
                </a:solidFill>
                <a:latin typeface="Garamond"/>
                <a:ea typeface="Calibri" panose="020F0502020204030204" pitchFamily="34" charset="0"/>
                <a:cs typeface="Garamond"/>
              </a:rPr>
              <a:t>of the Nigerian citizens, job creation, economic stimulation, and substantial increase in access to ICT. </a:t>
            </a:r>
            <a:endParaRPr lang="en-US" sz="1600" dirty="0" smtClean="0">
              <a:solidFill>
                <a:srgbClr val="002060"/>
              </a:solidFill>
              <a:latin typeface="Garamond"/>
              <a:ea typeface="Calibri" panose="020F0502020204030204" pitchFamily="34" charset="0"/>
              <a:cs typeface="Garamond"/>
            </a:endParaRPr>
          </a:p>
          <a:p>
            <a:pPr>
              <a:spcBef>
                <a:spcPts val="600"/>
              </a:spcBef>
              <a:spcAft>
                <a:spcPts val="600"/>
              </a:spcAft>
            </a:pPr>
            <a:r>
              <a:rPr lang="en-US" sz="1600" dirty="0">
                <a:solidFill>
                  <a:srgbClr val="002060"/>
                </a:solidFill>
                <a:latin typeface="Garamond"/>
                <a:ea typeface="Calibri" panose="020F0502020204030204" pitchFamily="34" charset="0"/>
                <a:cs typeface="Garamond"/>
              </a:rPr>
              <a:t>This has been achieved through NCC’s commitment </a:t>
            </a:r>
            <a:r>
              <a:rPr lang="en-US" sz="1600" dirty="0" smtClean="0">
                <a:solidFill>
                  <a:srgbClr val="002060"/>
                </a:solidFill>
                <a:latin typeface="Garamond"/>
                <a:ea typeface="Calibri" panose="020F0502020204030204" pitchFamily="34" charset="0"/>
                <a:cs typeface="Garamond"/>
              </a:rPr>
              <a:t>to</a:t>
            </a:r>
            <a:r>
              <a:rPr lang="en-US" sz="1600" dirty="0" smtClean="0">
                <a:solidFill>
                  <a:srgbClr val="FF0000"/>
                </a:solidFill>
                <a:latin typeface="Garamond"/>
                <a:ea typeface="Calibri" panose="020F0502020204030204" pitchFamily="34" charset="0"/>
                <a:cs typeface="Garamond"/>
              </a:rPr>
              <a:t> </a:t>
            </a:r>
            <a:r>
              <a:rPr lang="en-US" sz="1600" dirty="0">
                <a:solidFill>
                  <a:srgbClr val="002060"/>
                </a:solidFill>
                <a:latin typeface="Garamond"/>
                <a:ea typeface="Calibri" panose="020F0502020204030204" pitchFamily="34" charset="0"/>
                <a:cs typeface="Garamond"/>
              </a:rPr>
              <a:t>fair and transparent regulation</a:t>
            </a:r>
            <a:r>
              <a:rPr lang="en-US" sz="1600" dirty="0" smtClean="0">
                <a:solidFill>
                  <a:srgbClr val="002060"/>
                </a:solidFill>
                <a:latin typeface="Garamond"/>
                <a:ea typeface="Calibri" panose="020F0502020204030204" pitchFamily="34" charset="0"/>
                <a:cs typeface="Garamond"/>
              </a:rPr>
              <a:t>.</a:t>
            </a:r>
          </a:p>
          <a:p>
            <a:pPr>
              <a:spcBef>
                <a:spcPts val="600"/>
              </a:spcBef>
              <a:spcAft>
                <a:spcPts val="600"/>
              </a:spcAft>
            </a:pPr>
            <a:r>
              <a:rPr lang="en-US" sz="1600" dirty="0" smtClean="0">
                <a:solidFill>
                  <a:srgbClr val="002060"/>
                </a:solidFill>
                <a:latin typeface="Garamond"/>
                <a:ea typeface="Calibri" panose="020F0502020204030204" pitchFamily="34" charset="0"/>
                <a:cs typeface="Garamond"/>
              </a:rPr>
              <a:t>For this, </a:t>
            </a:r>
            <a:r>
              <a:rPr lang="en-GB" sz="1600" dirty="0" smtClean="0">
                <a:solidFill>
                  <a:srgbClr val="002060"/>
                </a:solidFill>
                <a:latin typeface="Garamond"/>
                <a:ea typeface="Calibri" panose="020F0502020204030204" pitchFamily="34" charset="0"/>
                <a:cs typeface="Garamond"/>
              </a:rPr>
              <a:t>The </a:t>
            </a:r>
            <a:r>
              <a:rPr lang="en-GB" sz="1600" dirty="0">
                <a:solidFill>
                  <a:srgbClr val="002060"/>
                </a:solidFill>
                <a:latin typeface="Garamond"/>
                <a:ea typeface="Calibri" panose="020F0502020204030204" pitchFamily="34" charset="0"/>
                <a:cs typeface="Garamond"/>
              </a:rPr>
              <a:t>NCC has reached an advanced stage in the implementation </a:t>
            </a:r>
            <a:r>
              <a:rPr lang="en-GB" sz="1600" dirty="0" smtClean="0">
                <a:solidFill>
                  <a:srgbClr val="002060"/>
                </a:solidFill>
                <a:latin typeface="Garamond"/>
                <a:ea typeface="Calibri" panose="020F0502020204030204" pitchFamily="34" charset="0"/>
                <a:cs typeface="Garamond"/>
              </a:rPr>
              <a:t>of </a:t>
            </a:r>
            <a:r>
              <a:rPr lang="en-GB" sz="1600" dirty="0">
                <a:solidFill>
                  <a:srgbClr val="002060"/>
                </a:solidFill>
                <a:latin typeface="Garamond"/>
                <a:ea typeface="Calibri" panose="020F0502020204030204" pitchFamily="34" charset="0"/>
                <a:cs typeface="Garamond"/>
              </a:rPr>
              <a:t>a Code of Corporate Governance for the industry that </a:t>
            </a:r>
            <a:r>
              <a:rPr lang="en-GB" sz="1600" dirty="0" smtClean="0">
                <a:solidFill>
                  <a:srgbClr val="002060"/>
                </a:solidFill>
                <a:latin typeface="Garamond"/>
                <a:ea typeface="Calibri" panose="020F0502020204030204" pitchFamily="34" charset="0"/>
                <a:cs typeface="Garamond"/>
              </a:rPr>
              <a:t>will</a:t>
            </a:r>
            <a:r>
              <a:rPr lang="en-GB" sz="1600" dirty="0" smtClean="0">
                <a:solidFill>
                  <a:srgbClr val="FF0000"/>
                </a:solidFill>
                <a:latin typeface="Garamond"/>
                <a:ea typeface="Calibri" panose="020F0502020204030204" pitchFamily="34" charset="0"/>
                <a:cs typeface="Garamond"/>
              </a:rPr>
              <a:t> </a:t>
            </a:r>
            <a:r>
              <a:rPr lang="en-GB" sz="1600" dirty="0">
                <a:solidFill>
                  <a:srgbClr val="002060"/>
                </a:solidFill>
                <a:latin typeface="Garamond"/>
                <a:ea typeface="Calibri" panose="020F0502020204030204" pitchFamily="34" charset="0"/>
                <a:cs typeface="Garamond"/>
              </a:rPr>
              <a:t>strengthen </a:t>
            </a:r>
            <a:r>
              <a:rPr lang="en-GB" sz="1600" dirty="0" smtClean="0">
                <a:solidFill>
                  <a:srgbClr val="002060"/>
                </a:solidFill>
                <a:latin typeface="Garamond"/>
                <a:ea typeface="Calibri" panose="020F0502020204030204" pitchFamily="34" charset="0"/>
                <a:cs typeface="Garamond"/>
              </a:rPr>
              <a:t>telecoms </a:t>
            </a:r>
            <a:r>
              <a:rPr lang="en-GB" sz="1600" dirty="0">
                <a:solidFill>
                  <a:srgbClr val="002060"/>
                </a:solidFill>
                <a:latin typeface="Garamond"/>
                <a:ea typeface="Calibri" panose="020F0502020204030204" pitchFamily="34" charset="0"/>
                <a:cs typeface="Garamond"/>
              </a:rPr>
              <a:t>legal entities and attract investment.</a:t>
            </a:r>
            <a:r>
              <a:rPr lang="en-US" sz="1600" dirty="0">
                <a:solidFill>
                  <a:srgbClr val="002060"/>
                </a:solidFill>
                <a:latin typeface="Garamond"/>
                <a:ea typeface="Calibri" panose="020F0502020204030204" pitchFamily="34" charset="0"/>
                <a:cs typeface="Garamond"/>
              </a:rPr>
              <a:t> </a:t>
            </a:r>
            <a:endParaRPr lang="en-US" sz="1600" dirty="0" smtClean="0">
              <a:solidFill>
                <a:srgbClr val="002060"/>
              </a:solidFill>
              <a:latin typeface="Garamond"/>
              <a:ea typeface="Calibri" panose="020F0502020204030204" pitchFamily="34" charset="0"/>
              <a:cs typeface="Garamond"/>
            </a:endParaRPr>
          </a:p>
          <a:p>
            <a:pPr>
              <a:spcBef>
                <a:spcPts val="600"/>
              </a:spcBef>
              <a:spcAft>
                <a:spcPts val="600"/>
              </a:spcAft>
            </a:pPr>
            <a:r>
              <a:rPr lang="en-US" sz="1600" dirty="0" smtClean="0">
                <a:solidFill>
                  <a:srgbClr val="002060"/>
                </a:solidFill>
                <a:latin typeface="Garamond"/>
                <a:ea typeface="Calibri" panose="020F0502020204030204" pitchFamily="34" charset="0"/>
                <a:cs typeface="Garamond"/>
              </a:rPr>
              <a:t>Furthermore</a:t>
            </a:r>
            <a:r>
              <a:rPr lang="en-US" sz="1600" dirty="0">
                <a:solidFill>
                  <a:srgbClr val="002060"/>
                </a:solidFill>
                <a:latin typeface="Garamond"/>
                <a:ea typeface="Calibri" panose="020F0502020204030204" pitchFamily="34" charset="0"/>
                <a:cs typeface="Garamond"/>
              </a:rPr>
              <a:t>, the Commission engages investors in different fora to attract Foreign Direct Investments (FDI</a:t>
            </a:r>
            <a:r>
              <a:rPr lang="en-US" sz="1600" dirty="0" smtClean="0">
                <a:solidFill>
                  <a:srgbClr val="002060"/>
                </a:solidFill>
                <a:latin typeface="Garamond"/>
                <a:ea typeface="Calibri" panose="020F0502020204030204" pitchFamily="34" charset="0"/>
                <a:cs typeface="Garamond"/>
              </a:rPr>
              <a:t>).</a:t>
            </a:r>
            <a:endParaRPr lang="en-US" sz="1600" dirty="0">
              <a:solidFill>
                <a:srgbClr val="002060"/>
              </a:solidFill>
              <a:latin typeface="Garamond"/>
              <a:cs typeface="Garamond"/>
            </a:endParaRPr>
          </a:p>
        </p:txBody>
      </p:sp>
      <p:sp>
        <p:nvSpPr>
          <p:cNvPr id="7" name="Rectangle 6"/>
          <p:cNvSpPr/>
          <p:nvPr/>
        </p:nvSpPr>
        <p:spPr>
          <a:xfrm>
            <a:off x="1151620" y="5490847"/>
            <a:ext cx="6840760" cy="854080"/>
          </a:xfrm>
          <a:prstGeom prst="rect">
            <a:avLst/>
          </a:prstGeom>
          <a:ln>
            <a:solidFill>
              <a:schemeClr val="accent2">
                <a:shade val="80000"/>
                <a:hueOff val="0"/>
                <a:satOff val="0"/>
                <a:lumOff val="0"/>
              </a:schemeClr>
            </a:solidFill>
          </a:ln>
        </p:spPr>
        <p:txBody>
          <a:bodyPr wrap="square">
            <a:spAutoFit/>
          </a:bodyPr>
          <a:lstStyle/>
          <a:p>
            <a:pPr marL="0" marR="0" algn="just">
              <a:spcBef>
                <a:spcPts val="600"/>
              </a:spcBef>
              <a:spcAft>
                <a:spcPts val="600"/>
              </a:spcAft>
            </a:pPr>
            <a:r>
              <a:rPr lang="en-GB" sz="1600" b="1" dirty="0">
                <a:solidFill>
                  <a:srgbClr val="1F3864"/>
                </a:solidFill>
                <a:latin typeface="Garamond"/>
                <a:ea typeface="Calibri" panose="020F0502020204030204" pitchFamily="34" charset="0"/>
                <a:cs typeface="Garamond"/>
              </a:rPr>
              <a:t>I have made presentations at key events like </a:t>
            </a:r>
            <a:r>
              <a:rPr lang="en-GB" sz="1600" b="1" dirty="0" smtClean="0">
                <a:solidFill>
                  <a:srgbClr val="1F3864"/>
                </a:solidFill>
                <a:latin typeface="Garamond"/>
                <a:ea typeface="Calibri" panose="020F0502020204030204" pitchFamily="34" charset="0"/>
                <a:cs typeface="Garamond"/>
              </a:rPr>
              <a:t>the ITU Telecom World 2016 &amp; 2017, </a:t>
            </a:r>
            <a:r>
              <a:rPr lang="en-GB" sz="1600" b="1" dirty="0">
                <a:solidFill>
                  <a:srgbClr val="1F3864"/>
                </a:solidFill>
                <a:latin typeface="Garamond"/>
                <a:ea typeface="Calibri" panose="020F0502020204030204" pitchFamily="34" charset="0"/>
                <a:cs typeface="Garamond"/>
              </a:rPr>
              <a:t>World Summit on Information Society 2016 and GSMA World Congress in order to attract FDI </a:t>
            </a:r>
            <a:r>
              <a:rPr lang="en-GB" sz="1600" b="1" dirty="0" smtClean="0">
                <a:solidFill>
                  <a:srgbClr val="1F3864"/>
                </a:solidFill>
                <a:latin typeface="Garamond"/>
                <a:ea typeface="Calibri" panose="020F0502020204030204" pitchFamily="34" charset="0"/>
                <a:cs typeface="Garamond"/>
              </a:rPr>
              <a:t>in </a:t>
            </a:r>
            <a:r>
              <a:rPr lang="en-GB" sz="1600" b="1" dirty="0">
                <a:solidFill>
                  <a:srgbClr val="1F3864"/>
                </a:solidFill>
                <a:latin typeface="Garamond"/>
                <a:ea typeface="Calibri" panose="020F0502020204030204" pitchFamily="34" charset="0"/>
                <a:cs typeface="Garamond"/>
              </a:rPr>
              <a:t>the sector.  </a:t>
            </a:r>
            <a:endParaRPr lang="en-US" sz="1600" b="1" dirty="0">
              <a:solidFill>
                <a:srgbClr val="595959"/>
              </a:solidFill>
              <a:latin typeface="Garamond"/>
              <a:ea typeface="Calibri" panose="020F0502020204030204" pitchFamily="34" charset="0"/>
              <a:cs typeface="Garamond"/>
            </a:endParaRPr>
          </a:p>
        </p:txBody>
      </p:sp>
      <p:sp>
        <p:nvSpPr>
          <p:cNvPr id="3" name="Footer Placeholder 2"/>
          <p:cNvSpPr>
            <a:spLocks noGrp="1"/>
          </p:cNvSpPr>
          <p:nvPr>
            <p:ph type="ftr" sz="quarter" idx="4294967295"/>
          </p:nvPr>
        </p:nvSpPr>
        <p:spPr>
          <a:xfrm>
            <a:off x="251520" y="6285079"/>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6" name="Slide Number Placeholder 5"/>
          <p:cNvSpPr>
            <a:spLocks noGrp="1"/>
          </p:cNvSpPr>
          <p:nvPr>
            <p:ph type="sldNum" sz="quarter" idx="4294967295"/>
          </p:nvPr>
        </p:nvSpPr>
        <p:spPr>
          <a:xfrm>
            <a:off x="8460432" y="6285079"/>
            <a:ext cx="990600" cy="365125"/>
          </a:xfrm>
          <a:prstGeom prst="rect">
            <a:avLst/>
          </a:prstGeom>
        </p:spPr>
        <p:txBody>
          <a:bodyPr/>
          <a:lstStyle/>
          <a:p>
            <a:fld id="{6BC531C8-02A8-7C4F-9EE4-4583514D52F4}" type="slidenum">
              <a:rPr lang="en-US" sz="2400" smtClean="0">
                <a:latin typeface="Garamond" panose="02020404030301010803" pitchFamily="18" charset="0"/>
              </a:rPr>
              <a:t>20</a:t>
            </a:fld>
            <a:endParaRPr lang="en-US" sz="2400" dirty="0">
              <a:latin typeface="Garamond" panose="02020404030301010803" pitchFamily="18" charset="0"/>
            </a:endParaRPr>
          </a:p>
        </p:txBody>
      </p:sp>
      <p:pic>
        <p:nvPicPr>
          <p:cNvPr id="10" name="Picture 12" descr="Image result for danbatta at 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91" y="1095906"/>
            <a:ext cx="2463389" cy="1311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5695204" y="4581128"/>
            <a:ext cx="2352891" cy="823512"/>
          </a:xfrm>
          <a:prstGeom prst="rect">
            <a:avLst/>
          </a:prstGeom>
        </p:spPr>
      </p:pic>
      <p:pic>
        <p:nvPicPr>
          <p:cNvPr id="13" name="Picture 12"/>
          <p:cNvPicPr>
            <a:picLocks noChangeAspect="1"/>
          </p:cNvPicPr>
          <p:nvPr/>
        </p:nvPicPr>
        <p:blipFill>
          <a:blip r:embed="rId4"/>
          <a:stretch>
            <a:fillRect/>
          </a:stretch>
        </p:blipFill>
        <p:spPr>
          <a:xfrm>
            <a:off x="5688691" y="2690902"/>
            <a:ext cx="2437383" cy="1364934"/>
          </a:xfrm>
          <a:prstGeom prst="rect">
            <a:avLst/>
          </a:prstGeom>
        </p:spPr>
      </p:pic>
    </p:spTree>
    <p:extLst>
      <p:ext uri="{BB962C8B-B14F-4D97-AF65-F5344CB8AC3E}">
        <p14:creationId xmlns:p14="http://schemas.microsoft.com/office/powerpoint/2010/main" val="284222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323" y="589350"/>
            <a:ext cx="6954896" cy="461665"/>
          </a:xfrm>
          <a:prstGeom prst="rect">
            <a:avLst/>
          </a:prstGeom>
        </p:spPr>
        <p:txBody>
          <a:bodyPr wrap="square">
            <a:spAutoFit/>
          </a:bodyPr>
          <a:lstStyle/>
          <a:p>
            <a:pPr marR="0" lvl="1" algn="ctr">
              <a:spcBef>
                <a:spcPts val="1200"/>
              </a:spcBef>
              <a:spcAft>
                <a:spcPts val="1200"/>
              </a:spcAft>
            </a:pPr>
            <a:r>
              <a:rPr lang="en-GB" sz="2400" b="1" dirty="0" smtClean="0">
                <a:solidFill>
                  <a:srgbClr val="000066"/>
                </a:solidFill>
                <a:latin typeface="Garamond"/>
                <a:ea typeface="KaiTi" panose="02010609060101010101" pitchFamily="49" charset="-122"/>
                <a:cs typeface="Garamond"/>
              </a:rPr>
              <a:t>ABRIDGING ACCESS GAPS</a:t>
            </a:r>
            <a:endParaRPr lang="en-US" sz="2400" dirty="0">
              <a:solidFill>
                <a:srgbClr val="000066"/>
              </a:solidFill>
              <a:effectLst/>
              <a:latin typeface="Garamond"/>
              <a:ea typeface="Calibri" panose="020F0502020204030204" pitchFamily="34" charset="0"/>
              <a:cs typeface="Garamond"/>
            </a:endParaRPr>
          </a:p>
        </p:txBody>
      </p:sp>
      <p:sp>
        <p:nvSpPr>
          <p:cNvPr id="3" name="Footer Placeholder 2"/>
          <p:cNvSpPr>
            <a:spLocks noGrp="1"/>
          </p:cNvSpPr>
          <p:nvPr>
            <p:ph type="ftr" sz="quarter" idx="4294967295"/>
          </p:nvPr>
        </p:nvSpPr>
        <p:spPr>
          <a:xfrm>
            <a:off x="257390" y="6289162"/>
            <a:ext cx="4840941" cy="365125"/>
          </a:xfrm>
          <a:prstGeom prst="rect">
            <a:avLst/>
          </a:prstGeom>
        </p:spPr>
        <p:txBody>
          <a:bodyPr/>
          <a:lstStyle/>
          <a:p>
            <a:r>
              <a:rPr lang="tr-TR" sz="1600" dirty="0" smtClean="0">
                <a:latin typeface="Garamond" panose="02020404030301010803" pitchFamily="18" charset="0"/>
              </a:rPr>
              <a:t>Engr. Prof U.G. Danbatta</a:t>
            </a:r>
            <a:endParaRPr lang="en-US" sz="1600" dirty="0">
              <a:latin typeface="Garamond" panose="02020404030301010803" pitchFamily="18" charset="0"/>
            </a:endParaRPr>
          </a:p>
        </p:txBody>
      </p:sp>
      <p:sp>
        <p:nvSpPr>
          <p:cNvPr id="6" name="Slide Number Placeholder 5"/>
          <p:cNvSpPr>
            <a:spLocks noGrp="1"/>
          </p:cNvSpPr>
          <p:nvPr>
            <p:ph type="sldNum" sz="quarter" idx="4294967295"/>
          </p:nvPr>
        </p:nvSpPr>
        <p:spPr>
          <a:xfrm>
            <a:off x="8532440" y="6289162"/>
            <a:ext cx="990600" cy="365125"/>
          </a:xfrm>
          <a:prstGeom prst="rect">
            <a:avLst/>
          </a:prstGeom>
        </p:spPr>
        <p:txBody>
          <a:bodyPr/>
          <a:lstStyle/>
          <a:p>
            <a:fld id="{6BC531C8-02A8-7C4F-9EE4-4583514D52F4}" type="slidenum">
              <a:rPr lang="en-US" sz="2400" smtClean="0">
                <a:latin typeface="Garamond" panose="02020404030301010803" pitchFamily="18" charset="0"/>
              </a:rPr>
              <a:t>21</a:t>
            </a:fld>
            <a:endParaRPr lang="en-US" sz="2400" dirty="0">
              <a:latin typeface="Garamond" panose="02020404030301010803" pitchFamily="18" charset="0"/>
            </a:endParaRPr>
          </a:p>
        </p:txBody>
      </p:sp>
      <p:sp>
        <p:nvSpPr>
          <p:cNvPr id="11" name="Rectangle 10"/>
          <p:cNvSpPr/>
          <p:nvPr/>
        </p:nvSpPr>
        <p:spPr>
          <a:xfrm>
            <a:off x="1120252" y="1397933"/>
            <a:ext cx="4891907" cy="1084912"/>
          </a:xfrm>
          <a:prstGeom prst="rect">
            <a:avLst/>
          </a:prstGeom>
          <a:ln>
            <a:solidFill>
              <a:srgbClr val="000066"/>
            </a:solidFill>
          </a:ln>
        </p:spPr>
        <p:txBody>
          <a:bodyPr wrap="square">
            <a:spAutoFit/>
          </a:bodyPr>
          <a:lstStyle/>
          <a:p>
            <a:pPr marL="0" marR="0">
              <a:spcBef>
                <a:spcPts val="1200"/>
              </a:spcBef>
              <a:spcAft>
                <a:spcPts val="1200"/>
              </a:spcAft>
            </a:pPr>
            <a:r>
              <a:rPr lang="en-US" sz="1600" dirty="0" smtClean="0">
                <a:solidFill>
                  <a:srgbClr val="000066"/>
                </a:solidFill>
                <a:latin typeface="Garamond"/>
                <a:ea typeface="Calibri" panose="020F0502020204030204" pitchFamily="34" charset="0"/>
                <a:cs typeface="Garamond"/>
              </a:rPr>
              <a:t>NCC </a:t>
            </a:r>
            <a:r>
              <a:rPr lang="en-US" sz="1600" dirty="0">
                <a:solidFill>
                  <a:srgbClr val="000066"/>
                </a:solidFill>
                <a:latin typeface="Garamond"/>
                <a:ea typeface="Calibri" panose="020F0502020204030204" pitchFamily="34" charset="0"/>
                <a:cs typeface="Garamond"/>
              </a:rPr>
              <a:t>through </a:t>
            </a:r>
            <a:r>
              <a:rPr lang="en-US" sz="1600" dirty="0" smtClean="0">
                <a:solidFill>
                  <a:srgbClr val="000066"/>
                </a:solidFill>
                <a:latin typeface="Garamond"/>
                <a:ea typeface="Calibri" panose="020F0502020204030204" pitchFamily="34" charset="0"/>
                <a:cs typeface="Garamond"/>
              </a:rPr>
              <a:t>the Universal Service Provision Fund (USPF) is bridg</a:t>
            </a:r>
            <a:r>
              <a:rPr lang="en-US" sz="1600" dirty="0">
                <a:solidFill>
                  <a:srgbClr val="000066"/>
                </a:solidFill>
                <a:latin typeface="Garamond"/>
                <a:ea typeface="Calibri" panose="020F0502020204030204" pitchFamily="34" charset="0"/>
                <a:cs typeface="Garamond"/>
              </a:rPr>
              <a:t>i</a:t>
            </a:r>
            <a:r>
              <a:rPr lang="en-US" sz="1600" dirty="0" smtClean="0">
                <a:solidFill>
                  <a:srgbClr val="000066"/>
                </a:solidFill>
                <a:latin typeface="Garamond"/>
                <a:ea typeface="Calibri" panose="020F0502020204030204" pitchFamily="34" charset="0"/>
                <a:cs typeface="Garamond"/>
              </a:rPr>
              <a:t>ng </a:t>
            </a:r>
            <a:r>
              <a:rPr lang="en-US" sz="1600" dirty="0">
                <a:solidFill>
                  <a:srgbClr val="000066"/>
                </a:solidFill>
                <a:latin typeface="Garamond"/>
                <a:ea typeface="Calibri" panose="020F0502020204030204" pitchFamily="34" charset="0"/>
                <a:cs typeface="Garamond"/>
              </a:rPr>
              <a:t>the access gaps by facilitating and extending broadband services to the underserved and unserved communities </a:t>
            </a:r>
            <a:r>
              <a:rPr lang="en-US" sz="1600" dirty="0" smtClean="0">
                <a:solidFill>
                  <a:srgbClr val="000066"/>
                </a:solidFill>
                <a:latin typeface="Garamond"/>
                <a:ea typeface="Calibri" panose="020F0502020204030204" pitchFamily="34" charset="0"/>
                <a:cs typeface="Garamond"/>
              </a:rPr>
              <a:t>through its connectivity </a:t>
            </a:r>
            <a:r>
              <a:rPr lang="en-US" sz="1600" dirty="0" err="1" smtClean="0">
                <a:solidFill>
                  <a:srgbClr val="000066"/>
                </a:solidFill>
                <a:latin typeface="Garamond"/>
                <a:ea typeface="Calibri" panose="020F0502020204030204" pitchFamily="34" charset="0"/>
                <a:cs typeface="Garamond"/>
              </a:rPr>
              <a:t>programme</a:t>
            </a:r>
            <a:r>
              <a:rPr lang="en-US" sz="1600" dirty="0" smtClean="0">
                <a:solidFill>
                  <a:srgbClr val="000066"/>
                </a:solidFill>
                <a:latin typeface="Garamond"/>
                <a:ea typeface="Calibri" panose="020F0502020204030204" pitchFamily="34" charset="0"/>
                <a:cs typeface="Garamond"/>
              </a:rPr>
              <a:t>.</a:t>
            </a:r>
            <a:r>
              <a:rPr lang="en-US" sz="1650" b="1" dirty="0" smtClean="0">
                <a:solidFill>
                  <a:srgbClr val="000066"/>
                </a:solidFill>
                <a:latin typeface="Garamond"/>
                <a:ea typeface="Calibri" panose="020F0502020204030204" pitchFamily="34" charset="0"/>
                <a:cs typeface="Garamond"/>
              </a:rPr>
              <a:t> </a:t>
            </a:r>
          </a:p>
        </p:txBody>
      </p:sp>
      <p:sp>
        <p:nvSpPr>
          <p:cNvPr id="2" name="Rectangle 1"/>
          <p:cNvSpPr/>
          <p:nvPr/>
        </p:nvSpPr>
        <p:spPr>
          <a:xfrm>
            <a:off x="1069636" y="4653136"/>
            <a:ext cx="6525448" cy="1323439"/>
          </a:xfrm>
          <a:prstGeom prst="rect">
            <a:avLst/>
          </a:prstGeom>
          <a:noFill/>
          <a:ln>
            <a:solidFill>
              <a:schemeClr val="accent2">
                <a:shade val="80000"/>
                <a:hueOff val="0"/>
                <a:satOff val="0"/>
                <a:lumOff val="0"/>
              </a:schemeClr>
            </a:solidFill>
          </a:ln>
        </p:spPr>
        <p:txBody>
          <a:bodyPr wrap="square">
            <a:spAutoFit/>
          </a:bodyPr>
          <a:lstStyle/>
          <a:p>
            <a:pPr>
              <a:spcBef>
                <a:spcPts val="1200"/>
              </a:spcBef>
              <a:spcAft>
                <a:spcPts val="1200"/>
              </a:spcAft>
            </a:pPr>
            <a:r>
              <a:rPr lang="en-US" sz="1600" b="1" dirty="0">
                <a:solidFill>
                  <a:srgbClr val="1F3864"/>
                </a:solidFill>
                <a:latin typeface="Garamond"/>
                <a:ea typeface="Calibri" panose="020F0502020204030204" pitchFamily="34" charset="0"/>
                <a:cs typeface="Garamond"/>
              </a:rPr>
              <a:t>The connectivity </a:t>
            </a:r>
            <a:r>
              <a:rPr lang="en-US" sz="1600" b="1" dirty="0" err="1">
                <a:solidFill>
                  <a:srgbClr val="1F3864"/>
                </a:solidFill>
                <a:latin typeface="Garamond"/>
                <a:ea typeface="Calibri" panose="020F0502020204030204" pitchFamily="34" charset="0"/>
                <a:cs typeface="Garamond"/>
              </a:rPr>
              <a:t>programme</a:t>
            </a:r>
            <a:r>
              <a:rPr lang="en-US" sz="1600" b="1" dirty="0">
                <a:solidFill>
                  <a:srgbClr val="1F3864"/>
                </a:solidFill>
                <a:latin typeface="Garamond"/>
                <a:ea typeface="Calibri" panose="020F0502020204030204" pitchFamily="34" charset="0"/>
                <a:cs typeface="Garamond"/>
              </a:rPr>
              <a:t> </a:t>
            </a:r>
            <a:r>
              <a:rPr lang="en-GB" sz="1600" b="1" dirty="0">
                <a:solidFill>
                  <a:srgbClr val="1F3864"/>
                </a:solidFill>
                <a:latin typeface="Garamond"/>
                <a:ea typeface="Calibri" panose="020F0502020204030204" pitchFamily="34" charset="0"/>
                <a:cs typeface="Garamond"/>
              </a:rPr>
              <a:t>comprises telecoms infrastructure projects that are implemented through a Public Private Partnership Model, which includes, Base Transceiver Stations (BTSs), Rural Broadband Initiative (RUBI), University Inter-Campus Connectivity (</a:t>
            </a:r>
            <a:r>
              <a:rPr lang="en-GB" sz="1600" b="1" dirty="0" err="1">
                <a:solidFill>
                  <a:srgbClr val="1F3864"/>
                </a:solidFill>
                <a:latin typeface="Garamond"/>
                <a:ea typeface="Calibri" panose="020F0502020204030204" pitchFamily="34" charset="0"/>
                <a:cs typeface="Garamond"/>
              </a:rPr>
              <a:t>UnICC</a:t>
            </a:r>
            <a:r>
              <a:rPr lang="en-GB" sz="1600" b="1" dirty="0">
                <a:solidFill>
                  <a:srgbClr val="1F3864"/>
                </a:solidFill>
                <a:latin typeface="Garamond"/>
                <a:ea typeface="Calibri" panose="020F0502020204030204" pitchFamily="34" charset="0"/>
                <a:cs typeface="Garamond"/>
              </a:rPr>
              <a:t>) and Backbone Transmission Infrastructure (BTRAIN).</a:t>
            </a:r>
            <a:r>
              <a:rPr lang="en-US" sz="1600" b="1" dirty="0">
                <a:solidFill>
                  <a:srgbClr val="1F3864"/>
                </a:solidFill>
                <a:latin typeface="Garamond"/>
                <a:ea typeface="Calibri" panose="020F0502020204030204" pitchFamily="34" charset="0"/>
                <a:cs typeface="Garamond"/>
              </a:rPr>
              <a:t>   </a:t>
            </a:r>
            <a:endParaRPr lang="en-US" sz="1600" b="1" dirty="0">
              <a:solidFill>
                <a:srgbClr val="595959"/>
              </a:solidFill>
              <a:latin typeface="Garamond"/>
              <a:ea typeface="Calibri" panose="020F0502020204030204" pitchFamily="34" charset="0"/>
              <a:cs typeface="Garamond"/>
            </a:endParaRPr>
          </a:p>
        </p:txBody>
      </p:sp>
      <p:pic>
        <p:nvPicPr>
          <p:cNvPr id="14" name="Picture 13"/>
          <p:cNvPicPr>
            <a:picLocks noChangeAspect="1"/>
          </p:cNvPicPr>
          <p:nvPr/>
        </p:nvPicPr>
        <p:blipFill>
          <a:blip r:embed="rId2"/>
          <a:stretch>
            <a:fillRect/>
          </a:stretch>
        </p:blipFill>
        <p:spPr>
          <a:xfrm>
            <a:off x="6085426" y="1384088"/>
            <a:ext cx="1524000" cy="1524000"/>
          </a:xfrm>
          <a:prstGeom prst="rect">
            <a:avLst/>
          </a:prstGeom>
        </p:spPr>
      </p:pic>
      <p:pic>
        <p:nvPicPr>
          <p:cNvPr id="8202" name="Picture 10" descr="UnICC - University InterCampus Conne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62" y="2987955"/>
            <a:ext cx="1287895" cy="132178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BTRAIN - Backbone Transmission Infra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372" y="2952925"/>
            <a:ext cx="1317918" cy="1352601"/>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BTS - Base Transceiver S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252" y="2951950"/>
            <a:ext cx="1352993" cy="138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3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323" y="398408"/>
            <a:ext cx="6954896" cy="461665"/>
          </a:xfrm>
          <a:prstGeom prst="rect">
            <a:avLst/>
          </a:prstGeom>
        </p:spPr>
        <p:txBody>
          <a:bodyPr wrap="square">
            <a:spAutoFit/>
          </a:bodyPr>
          <a:lstStyle/>
          <a:p>
            <a:pPr marR="0" lvl="1" algn="ctr">
              <a:spcBef>
                <a:spcPts val="1200"/>
              </a:spcBef>
              <a:spcAft>
                <a:spcPts val="1200"/>
              </a:spcAft>
            </a:pPr>
            <a:r>
              <a:rPr lang="en-GB" sz="2400" b="1" dirty="0" smtClean="0">
                <a:solidFill>
                  <a:srgbClr val="000066"/>
                </a:solidFill>
                <a:latin typeface="Garamond"/>
                <a:ea typeface="KaiTi" panose="02010609060101010101" pitchFamily="49" charset="-122"/>
                <a:cs typeface="Garamond"/>
              </a:rPr>
              <a:t>STAKEHOLDER ENGAGEMENT  </a:t>
            </a:r>
            <a:endParaRPr lang="en-US" sz="2400" dirty="0">
              <a:solidFill>
                <a:srgbClr val="000066"/>
              </a:solidFill>
              <a:effectLst/>
              <a:latin typeface="Garamond"/>
              <a:ea typeface="Calibri" panose="020F0502020204030204" pitchFamily="34" charset="0"/>
              <a:cs typeface="Garamond"/>
            </a:endParaRPr>
          </a:p>
        </p:txBody>
      </p:sp>
      <p:sp>
        <p:nvSpPr>
          <p:cNvPr id="3" name="Footer Placeholder 2"/>
          <p:cNvSpPr>
            <a:spLocks noGrp="1"/>
          </p:cNvSpPr>
          <p:nvPr>
            <p:ph type="ftr" sz="quarter" idx="4294967295"/>
          </p:nvPr>
        </p:nvSpPr>
        <p:spPr>
          <a:xfrm>
            <a:off x="179512" y="6275666"/>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6" name="Slide Number Placeholder 5"/>
          <p:cNvSpPr>
            <a:spLocks noGrp="1"/>
          </p:cNvSpPr>
          <p:nvPr>
            <p:ph type="sldNum" sz="quarter" idx="4294967295"/>
          </p:nvPr>
        </p:nvSpPr>
        <p:spPr>
          <a:xfrm>
            <a:off x="8532440" y="6294183"/>
            <a:ext cx="990600" cy="365125"/>
          </a:xfrm>
          <a:prstGeom prst="rect">
            <a:avLst/>
          </a:prstGeom>
        </p:spPr>
        <p:txBody>
          <a:bodyPr/>
          <a:lstStyle/>
          <a:p>
            <a:fld id="{6BC531C8-02A8-7C4F-9EE4-4583514D52F4}" type="slidenum">
              <a:rPr lang="en-US" sz="2400" smtClean="0">
                <a:latin typeface="Garamond" panose="02020404030301010803" pitchFamily="18" charset="0"/>
              </a:rPr>
              <a:t>22</a:t>
            </a:fld>
            <a:endParaRPr lang="en-US" sz="2400" dirty="0">
              <a:latin typeface="Garamond" panose="02020404030301010803" pitchFamily="18" charset="0"/>
            </a:endParaRPr>
          </a:p>
        </p:txBody>
      </p:sp>
      <p:sp>
        <p:nvSpPr>
          <p:cNvPr id="10" name="Rectangle 9"/>
          <p:cNvSpPr/>
          <p:nvPr/>
        </p:nvSpPr>
        <p:spPr>
          <a:xfrm>
            <a:off x="1030142" y="1386843"/>
            <a:ext cx="3570733" cy="3785652"/>
          </a:xfrm>
          <a:prstGeom prst="rect">
            <a:avLst/>
          </a:prstGeom>
          <a:noFill/>
          <a:ln>
            <a:solidFill>
              <a:schemeClr val="accent2"/>
            </a:solidFill>
          </a:ln>
        </p:spPr>
        <p:txBody>
          <a:bodyPr wrap="square">
            <a:spAutoFit/>
          </a:bodyPr>
          <a:lstStyle/>
          <a:p>
            <a:pPr marL="285750" indent="-285750">
              <a:buFont typeface="Courier New" panose="02070309020205020404" pitchFamily="49" charset="0"/>
              <a:buChar char="o"/>
            </a:pPr>
            <a:r>
              <a:rPr lang="en-GB" sz="1600" dirty="0" smtClean="0">
                <a:solidFill>
                  <a:srgbClr val="000066"/>
                </a:solidFill>
                <a:latin typeface="Garamond"/>
                <a:cs typeface="Garamond"/>
              </a:rPr>
              <a:t>The NCC within its mandate engages stakeholders’ of the telecommunications industry in addressing the challenges bedevilling the industry. </a:t>
            </a:r>
          </a:p>
          <a:p>
            <a:pPr marL="285750" indent="-285750">
              <a:buFont typeface="Courier New" panose="02070309020205020404" pitchFamily="49" charset="0"/>
              <a:buChar char="o"/>
            </a:pPr>
            <a:endParaRPr lang="en-GB" sz="1600" dirty="0" smtClean="0">
              <a:solidFill>
                <a:srgbClr val="000066"/>
              </a:solidFill>
              <a:latin typeface="Garamond"/>
              <a:cs typeface="Garamond"/>
            </a:endParaRPr>
          </a:p>
          <a:p>
            <a:pPr marL="285750" indent="-285750">
              <a:buFont typeface="Courier New" panose="02070309020205020404" pitchFamily="49" charset="0"/>
              <a:buChar char="o"/>
            </a:pPr>
            <a:r>
              <a:rPr lang="en-GB" sz="1600" dirty="0" smtClean="0">
                <a:solidFill>
                  <a:srgbClr val="000066"/>
                </a:solidFill>
                <a:latin typeface="Garamond"/>
                <a:cs typeface="Garamond"/>
              </a:rPr>
              <a:t>These challenges include:</a:t>
            </a:r>
          </a:p>
          <a:p>
            <a:pPr marL="742950" lvl="1" indent="-285750">
              <a:buFont typeface="Courier New" panose="02070309020205020404" pitchFamily="49" charset="0"/>
              <a:buChar char="o"/>
            </a:pPr>
            <a:r>
              <a:rPr lang="en-GB" sz="1600" dirty="0" smtClean="0">
                <a:solidFill>
                  <a:srgbClr val="000066"/>
                </a:solidFill>
                <a:latin typeface="Garamond"/>
                <a:cs typeface="Garamond"/>
              </a:rPr>
              <a:t>Multiple taxation and Multiple Regulation,</a:t>
            </a:r>
          </a:p>
          <a:p>
            <a:pPr marL="742950" lvl="1" indent="-285750">
              <a:buFont typeface="Courier New" panose="02070309020205020404" pitchFamily="49" charset="0"/>
              <a:buChar char="o"/>
            </a:pPr>
            <a:r>
              <a:rPr lang="en-GB" sz="1600" dirty="0" smtClean="0">
                <a:solidFill>
                  <a:srgbClr val="000066"/>
                </a:solidFill>
                <a:latin typeface="Garamond"/>
                <a:cs typeface="Garamond"/>
              </a:rPr>
              <a:t>Right of Way (</a:t>
            </a:r>
            <a:r>
              <a:rPr lang="en-GB" sz="1600" dirty="0" err="1" smtClean="0">
                <a:solidFill>
                  <a:srgbClr val="000066"/>
                </a:solidFill>
                <a:latin typeface="Garamond"/>
                <a:cs typeface="Garamond"/>
              </a:rPr>
              <a:t>RoW</a:t>
            </a:r>
            <a:r>
              <a:rPr lang="en-GB" sz="1600" dirty="0" smtClean="0">
                <a:solidFill>
                  <a:srgbClr val="000066"/>
                </a:solidFill>
                <a:latin typeface="Garamond"/>
                <a:cs typeface="Garamond"/>
              </a:rPr>
              <a:t>),</a:t>
            </a:r>
          </a:p>
          <a:p>
            <a:pPr marL="742950" lvl="1" indent="-285750">
              <a:buFont typeface="Courier New" panose="02070309020205020404" pitchFamily="49" charset="0"/>
              <a:buChar char="o"/>
            </a:pPr>
            <a:r>
              <a:rPr lang="en-GB" sz="1600" dirty="0" smtClean="0">
                <a:solidFill>
                  <a:srgbClr val="000066"/>
                </a:solidFill>
                <a:latin typeface="Garamond"/>
                <a:cs typeface="Garamond"/>
              </a:rPr>
              <a:t>Electric Power Supply,</a:t>
            </a:r>
          </a:p>
          <a:p>
            <a:pPr marL="742950" lvl="1" indent="-285750">
              <a:buFont typeface="Courier New" panose="02070309020205020404" pitchFamily="49" charset="0"/>
              <a:buChar char="o"/>
            </a:pPr>
            <a:r>
              <a:rPr lang="en-GB" sz="1600" dirty="0" smtClean="0">
                <a:solidFill>
                  <a:srgbClr val="000066"/>
                </a:solidFill>
                <a:latin typeface="Garamond"/>
                <a:cs typeface="Garamond"/>
              </a:rPr>
              <a:t>Vandalism of Infrastructure and </a:t>
            </a:r>
          </a:p>
          <a:p>
            <a:pPr marL="742950" lvl="1" indent="-285750">
              <a:buFont typeface="Courier New" panose="02070309020205020404" pitchFamily="49" charset="0"/>
              <a:buChar char="o"/>
            </a:pPr>
            <a:r>
              <a:rPr lang="en-GB" sz="1600" dirty="0" smtClean="0">
                <a:solidFill>
                  <a:srgbClr val="000066"/>
                </a:solidFill>
                <a:latin typeface="Garamond"/>
                <a:cs typeface="Garamond"/>
              </a:rPr>
              <a:t>Foreign Exchange.</a:t>
            </a:r>
          </a:p>
          <a:p>
            <a:pPr marL="742950" lvl="1" indent="-285750">
              <a:buFont typeface="Courier New" panose="02070309020205020404" pitchFamily="49" charset="0"/>
              <a:buChar char="o"/>
            </a:pPr>
            <a:endParaRPr lang="en-GB" sz="1600" dirty="0" smtClean="0">
              <a:solidFill>
                <a:srgbClr val="000066"/>
              </a:solidFill>
              <a:latin typeface="Garamond"/>
              <a:cs typeface="Garamond"/>
            </a:endParaRPr>
          </a:p>
          <a:p>
            <a:endParaRPr lang="en-US" sz="1600" dirty="0">
              <a:solidFill>
                <a:srgbClr val="000066"/>
              </a:solidFill>
              <a:latin typeface="Garamond"/>
              <a:cs typeface="Garamond"/>
            </a:endParaRPr>
          </a:p>
        </p:txBody>
      </p:sp>
      <p:pic>
        <p:nvPicPr>
          <p:cNvPr id="11266" name="Picture 2" descr="Image result for infr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207" y="191671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552054"/>
            <a:ext cx="5576797" cy="830997"/>
          </a:xfrm>
          <a:prstGeom prst="rect">
            <a:avLst/>
          </a:prstGeom>
        </p:spPr>
        <p:txBody>
          <a:bodyPr wrap="square">
            <a:spAutoFit/>
          </a:bodyPr>
          <a:lstStyle/>
          <a:p>
            <a:pPr algn="ctr"/>
            <a:r>
              <a:rPr lang="en-US" sz="2400" b="1" dirty="0" smtClean="0">
                <a:solidFill>
                  <a:srgbClr val="000066"/>
                </a:solidFill>
                <a:latin typeface="Garamond"/>
                <a:ea typeface="Calibri" panose="020F0502020204030204" pitchFamily="34" charset="0"/>
                <a:cs typeface="Garamond"/>
              </a:rPr>
              <a:t>MULTIPLE TAXATION &amp; MULTIPLE REGULATIONS</a:t>
            </a:r>
            <a:endParaRPr lang="en-US" sz="2400" dirty="0">
              <a:solidFill>
                <a:srgbClr val="000066"/>
              </a:solidFill>
              <a:latin typeface="Garamond"/>
              <a:cs typeface="Garamond"/>
            </a:endParaRPr>
          </a:p>
        </p:txBody>
      </p:sp>
      <p:sp>
        <p:nvSpPr>
          <p:cNvPr id="6" name="Rectangle 5"/>
          <p:cNvSpPr/>
          <p:nvPr/>
        </p:nvSpPr>
        <p:spPr>
          <a:xfrm>
            <a:off x="3389601" y="1428511"/>
            <a:ext cx="3597968" cy="2308324"/>
          </a:xfrm>
          <a:prstGeom prst="rect">
            <a:avLst/>
          </a:prstGeom>
          <a:ln>
            <a:solidFill>
              <a:srgbClr val="000066"/>
            </a:solidFill>
          </a:ln>
        </p:spPr>
        <p:txBody>
          <a:bodyPr wrap="square">
            <a:spAutoFit/>
          </a:bodyPr>
          <a:lstStyle/>
          <a:p>
            <a:r>
              <a:rPr lang="en-US" sz="1600" dirty="0">
                <a:solidFill>
                  <a:srgbClr val="000066"/>
                </a:solidFill>
                <a:latin typeface="Garamond"/>
                <a:ea typeface="Calibri" panose="020F0502020204030204" pitchFamily="34" charset="0"/>
                <a:cs typeface="Garamond"/>
              </a:rPr>
              <a:t>The Commission through its Industry Working Group (IWG) on Multiple </a:t>
            </a:r>
            <a:r>
              <a:rPr lang="en-US" sz="1600" dirty="0" smtClean="0">
                <a:solidFill>
                  <a:srgbClr val="000066"/>
                </a:solidFill>
                <a:latin typeface="Garamond"/>
                <a:ea typeface="Calibri" panose="020F0502020204030204" pitchFamily="34" charset="0"/>
                <a:cs typeface="Garamond"/>
              </a:rPr>
              <a:t>Taxation and Multiple Regulation  </a:t>
            </a:r>
            <a:r>
              <a:rPr lang="en-US" sz="1600" dirty="0">
                <a:solidFill>
                  <a:srgbClr val="000066"/>
                </a:solidFill>
                <a:latin typeface="Garamond"/>
                <a:ea typeface="Calibri" panose="020F0502020204030204" pitchFamily="34" charset="0"/>
                <a:cs typeface="Garamond"/>
              </a:rPr>
              <a:t>continues to maintain dialogue with organizations regarded as major players at the Federal, States and Local Government Areas to stop </a:t>
            </a:r>
            <a:r>
              <a:rPr lang="en-US" sz="1600" dirty="0" smtClean="0">
                <a:solidFill>
                  <a:srgbClr val="000066"/>
                </a:solidFill>
                <a:latin typeface="Garamond"/>
                <a:ea typeface="Calibri" panose="020F0502020204030204" pitchFamily="34" charset="0"/>
                <a:cs typeface="Garamond"/>
              </a:rPr>
              <a:t>the further </a:t>
            </a:r>
            <a:r>
              <a:rPr lang="en-US" sz="1600" dirty="0">
                <a:solidFill>
                  <a:srgbClr val="000066"/>
                </a:solidFill>
                <a:latin typeface="Garamond"/>
                <a:ea typeface="Calibri" panose="020F0502020204030204" pitchFamily="34" charset="0"/>
                <a:cs typeface="Garamond"/>
              </a:rPr>
              <a:t>imposition of different taxes, fees and charges on telecoms operators. </a:t>
            </a:r>
            <a:endParaRPr lang="en-US" sz="1600" dirty="0">
              <a:solidFill>
                <a:srgbClr val="000066"/>
              </a:solidFill>
              <a:latin typeface="Garamond"/>
              <a:cs typeface="Garamond"/>
            </a:endParaRPr>
          </a:p>
        </p:txBody>
      </p:sp>
      <p:sp>
        <p:nvSpPr>
          <p:cNvPr id="3" name="Footer Placeholder 2"/>
          <p:cNvSpPr>
            <a:spLocks noGrp="1"/>
          </p:cNvSpPr>
          <p:nvPr>
            <p:ph type="ftr" sz="quarter" idx="4294967295"/>
          </p:nvPr>
        </p:nvSpPr>
        <p:spPr>
          <a:xfrm>
            <a:off x="251520" y="6296808"/>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96808"/>
            <a:ext cx="990600" cy="365125"/>
          </a:xfrm>
          <a:prstGeom prst="rect">
            <a:avLst/>
          </a:prstGeom>
        </p:spPr>
        <p:txBody>
          <a:bodyPr/>
          <a:lstStyle/>
          <a:p>
            <a:fld id="{6BC531C8-02A8-7C4F-9EE4-4583514D52F4}" type="slidenum">
              <a:rPr lang="en-US" sz="2400" smtClean="0">
                <a:latin typeface="Garamond" panose="02020404030301010803" pitchFamily="18" charset="0"/>
              </a:rPr>
              <a:t>23</a:t>
            </a:fld>
            <a:endParaRPr lang="en-US" sz="2400" dirty="0">
              <a:latin typeface="Garamond" panose="02020404030301010803" pitchFamily="18" charset="0"/>
            </a:endParaRPr>
          </a:p>
        </p:txBody>
      </p:sp>
      <p:sp>
        <p:nvSpPr>
          <p:cNvPr id="9" name="Rectangle 8"/>
          <p:cNvSpPr/>
          <p:nvPr/>
        </p:nvSpPr>
        <p:spPr>
          <a:xfrm>
            <a:off x="1419904" y="3884296"/>
            <a:ext cx="4498996" cy="1569660"/>
          </a:xfrm>
          <a:prstGeom prst="rect">
            <a:avLst/>
          </a:prstGeom>
          <a:ln>
            <a:solidFill>
              <a:srgbClr val="000066"/>
            </a:solidFill>
          </a:ln>
        </p:spPr>
        <p:txBody>
          <a:bodyPr wrap="square">
            <a:spAutoFit/>
          </a:bodyPr>
          <a:lstStyle/>
          <a:p>
            <a:pPr marL="285750" marR="0" indent="-285750" algn="just">
              <a:spcBef>
                <a:spcPts val="0"/>
              </a:spcBef>
              <a:buFont typeface="Wingdings" panose="05000000000000000000" pitchFamily="2" charset="2"/>
              <a:buChar char="ü"/>
            </a:pPr>
            <a:r>
              <a:rPr lang="en-US" sz="1600" dirty="0">
                <a:solidFill>
                  <a:srgbClr val="1F3864"/>
                </a:solidFill>
                <a:latin typeface="Garamond"/>
                <a:ea typeface="Calibri" panose="020F0502020204030204" pitchFamily="34" charset="0"/>
                <a:cs typeface="Garamond"/>
              </a:rPr>
              <a:t>T</a:t>
            </a:r>
            <a:r>
              <a:rPr lang="en-US" sz="1600" dirty="0" smtClean="0">
                <a:solidFill>
                  <a:srgbClr val="1F3864"/>
                </a:solidFill>
                <a:latin typeface="Garamond"/>
                <a:ea typeface="Calibri" panose="020F0502020204030204" pitchFamily="34" charset="0"/>
                <a:cs typeface="Garamond"/>
              </a:rPr>
              <a:t>he </a:t>
            </a:r>
            <a:r>
              <a:rPr lang="en-US" sz="1600" dirty="0">
                <a:solidFill>
                  <a:srgbClr val="1F3864"/>
                </a:solidFill>
                <a:latin typeface="Garamond"/>
                <a:ea typeface="Calibri" panose="020F0502020204030204" pitchFamily="34" charset="0"/>
                <a:cs typeface="Garamond"/>
              </a:rPr>
              <a:t>Commission at the Governors forum made a presentation, drawing the attention of </a:t>
            </a:r>
            <a:r>
              <a:rPr lang="en-US" sz="1600" dirty="0" smtClean="0">
                <a:solidFill>
                  <a:srgbClr val="1F3864"/>
                </a:solidFill>
                <a:latin typeface="Garamond"/>
                <a:ea typeface="Calibri" panose="020F0502020204030204" pitchFamily="34" charset="0"/>
                <a:cs typeface="Garamond"/>
              </a:rPr>
              <a:t>the State </a:t>
            </a:r>
            <a:r>
              <a:rPr lang="en-US" sz="1600" dirty="0">
                <a:solidFill>
                  <a:srgbClr val="1F3864"/>
                </a:solidFill>
                <a:latin typeface="Garamond"/>
                <a:ea typeface="Calibri" panose="020F0502020204030204" pitchFamily="34" charset="0"/>
                <a:cs typeface="Garamond"/>
              </a:rPr>
              <a:t>Governors to the National Economic Council’s resolution on multiple taxation and multiple regulations on deployment of telecoms infrastructure. </a:t>
            </a:r>
            <a:endParaRPr lang="en-US" sz="1600" dirty="0" smtClean="0">
              <a:solidFill>
                <a:srgbClr val="1F3864"/>
              </a:solidFill>
              <a:latin typeface="Garamond"/>
              <a:ea typeface="Calibri" panose="020F0502020204030204" pitchFamily="34" charset="0"/>
              <a:cs typeface="Garamond"/>
            </a:endParaRPr>
          </a:p>
        </p:txBody>
      </p:sp>
      <p:sp>
        <p:nvSpPr>
          <p:cNvPr id="10" name="Rectangle 9"/>
          <p:cNvSpPr/>
          <p:nvPr/>
        </p:nvSpPr>
        <p:spPr>
          <a:xfrm>
            <a:off x="1308963" y="1267214"/>
            <a:ext cx="2112922" cy="338554"/>
          </a:xfrm>
          <a:prstGeom prst="rect">
            <a:avLst/>
          </a:prstGeom>
          <a:ln>
            <a:noFill/>
          </a:ln>
        </p:spPr>
        <p:txBody>
          <a:bodyPr wrap="square">
            <a:spAutoFit/>
          </a:bodyPr>
          <a:lstStyle/>
          <a:p>
            <a:pPr lvl="0" algn="just"/>
            <a:r>
              <a:rPr lang="en-US" sz="1600" b="1" dirty="0" smtClean="0">
                <a:solidFill>
                  <a:srgbClr val="1F3864"/>
                </a:solidFill>
                <a:latin typeface="Garamond"/>
                <a:ea typeface="Calibri" panose="020F0502020204030204" pitchFamily="34" charset="0"/>
                <a:cs typeface="Garamond"/>
              </a:rPr>
              <a:t>MULTIPLE TAXES </a:t>
            </a:r>
            <a:endParaRPr lang="en-US" sz="1600" b="1" dirty="0">
              <a:solidFill>
                <a:prstClr val="black"/>
              </a:solidFill>
              <a:latin typeface="Garamond"/>
              <a:ea typeface="Calibri" panose="020F0502020204030204" pitchFamily="34" charset="0"/>
              <a:cs typeface="Garamond"/>
            </a:endParaRPr>
          </a:p>
        </p:txBody>
      </p:sp>
      <p:pic>
        <p:nvPicPr>
          <p:cNvPr id="11" name="Picture 10"/>
          <p:cNvPicPr>
            <a:picLocks noChangeAspect="1"/>
          </p:cNvPicPr>
          <p:nvPr/>
        </p:nvPicPr>
        <p:blipFill>
          <a:blip r:embed="rId2"/>
          <a:stretch>
            <a:fillRect/>
          </a:stretch>
        </p:blipFill>
        <p:spPr>
          <a:xfrm>
            <a:off x="6996331" y="2126118"/>
            <a:ext cx="1595257" cy="913110"/>
          </a:xfrm>
          <a:prstGeom prst="rect">
            <a:avLst/>
          </a:prstGeom>
        </p:spPr>
      </p:pic>
      <p:sp>
        <p:nvSpPr>
          <p:cNvPr id="12" name="Rectangle 11"/>
          <p:cNvSpPr/>
          <p:nvPr/>
        </p:nvSpPr>
        <p:spPr>
          <a:xfrm>
            <a:off x="1919450" y="5589764"/>
            <a:ext cx="5457525" cy="600164"/>
          </a:xfrm>
          <a:prstGeom prst="rect">
            <a:avLst/>
          </a:prstGeom>
          <a:ln>
            <a:solidFill>
              <a:schemeClr val="accent2"/>
            </a:solidFill>
          </a:ln>
        </p:spPr>
        <p:txBody>
          <a:bodyPr wrap="square">
            <a:spAutoFit/>
          </a:bodyPr>
          <a:lstStyle/>
          <a:p>
            <a:pPr marL="285750" lvl="0" indent="-285750" algn="just">
              <a:buFont typeface="Wingdings" panose="05000000000000000000" pitchFamily="2" charset="2"/>
              <a:buChar char="ü"/>
            </a:pPr>
            <a:r>
              <a:rPr lang="en-US" sz="1600" b="1" dirty="0">
                <a:solidFill>
                  <a:srgbClr val="1F3864"/>
                </a:solidFill>
                <a:latin typeface="Garamond"/>
                <a:ea typeface="Calibri" panose="020F0502020204030204" pitchFamily="34" charset="0"/>
                <a:cs typeface="Garamond"/>
              </a:rPr>
              <a:t>Abiding by </a:t>
            </a:r>
            <a:r>
              <a:rPr lang="en-US" sz="1600" b="1" dirty="0" smtClean="0">
                <a:solidFill>
                  <a:srgbClr val="1F3864"/>
                </a:solidFill>
                <a:latin typeface="Garamond"/>
                <a:ea typeface="Calibri" panose="020F0502020204030204" pitchFamily="34" charset="0"/>
                <a:cs typeface="Garamond"/>
              </a:rPr>
              <a:t>these resolutions </a:t>
            </a:r>
            <a:r>
              <a:rPr lang="en-US" sz="1600" b="1" dirty="0">
                <a:solidFill>
                  <a:srgbClr val="1F3864"/>
                </a:solidFill>
                <a:latin typeface="Garamond"/>
                <a:ea typeface="Calibri" panose="020F0502020204030204" pitchFamily="34" charset="0"/>
                <a:cs typeface="Garamond"/>
              </a:rPr>
              <a:t>will energize the economic activities in the states and attract investments. </a:t>
            </a:r>
            <a:endParaRPr lang="en-US" sz="1600" b="1" dirty="0">
              <a:solidFill>
                <a:prstClr val="black"/>
              </a:solidFill>
              <a:latin typeface="Garamond"/>
              <a:ea typeface="Calibri" panose="020F0502020204030204" pitchFamily="34" charset="0"/>
              <a:cs typeface="Garamond"/>
            </a:endParaRPr>
          </a:p>
        </p:txBody>
      </p:sp>
      <p:pic>
        <p:nvPicPr>
          <p:cNvPr id="14" name="Picture 13"/>
          <p:cNvPicPr>
            <a:picLocks noChangeAspect="1"/>
          </p:cNvPicPr>
          <p:nvPr/>
        </p:nvPicPr>
        <p:blipFill>
          <a:blip r:embed="rId3"/>
          <a:stretch>
            <a:fillRect/>
          </a:stretch>
        </p:blipFill>
        <p:spPr>
          <a:xfrm>
            <a:off x="513020" y="1668977"/>
            <a:ext cx="2864022" cy="20678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343" y="3816392"/>
            <a:ext cx="1749976" cy="1705468"/>
          </a:xfrm>
          <a:prstGeom prst="rect">
            <a:avLst/>
          </a:prstGeom>
        </p:spPr>
      </p:pic>
    </p:spTree>
    <p:extLst>
      <p:ext uri="{BB962C8B-B14F-4D97-AF65-F5344CB8AC3E}">
        <p14:creationId xmlns:p14="http://schemas.microsoft.com/office/powerpoint/2010/main" val="41717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9144000" cy="461665"/>
          </a:xfrm>
          <a:prstGeom prst="rect">
            <a:avLst/>
          </a:prstGeom>
        </p:spPr>
        <p:txBody>
          <a:bodyPr wrap="square">
            <a:spAutoFit/>
          </a:bodyPr>
          <a:lstStyle/>
          <a:p>
            <a:pPr algn="ctr"/>
            <a:r>
              <a:rPr lang="en-US" sz="2400" b="1" dirty="0">
                <a:solidFill>
                  <a:srgbClr val="000066"/>
                </a:solidFill>
                <a:latin typeface="Garamond"/>
                <a:ea typeface="Calibri" panose="020F0502020204030204" pitchFamily="34" charset="0"/>
                <a:cs typeface="Garamond"/>
              </a:rPr>
              <a:t>RIGHT OF WAY (ROW</a:t>
            </a:r>
            <a:r>
              <a:rPr lang="en-US" sz="2400" b="1" dirty="0" smtClean="0">
                <a:solidFill>
                  <a:srgbClr val="000066"/>
                </a:solidFill>
                <a:latin typeface="Garamond"/>
                <a:ea typeface="Calibri" panose="020F0502020204030204" pitchFamily="34" charset="0"/>
                <a:cs typeface="Garamond"/>
              </a:rPr>
              <a:t>) (CONT.)</a:t>
            </a:r>
            <a:endParaRPr lang="en-US" sz="2400" dirty="0">
              <a:solidFill>
                <a:srgbClr val="000066"/>
              </a:solidFill>
              <a:latin typeface="Garamond"/>
              <a:cs typeface="Garamond"/>
            </a:endParaRPr>
          </a:p>
        </p:txBody>
      </p:sp>
      <p:sp>
        <p:nvSpPr>
          <p:cNvPr id="5" name="Rectangle 4"/>
          <p:cNvSpPr/>
          <p:nvPr/>
        </p:nvSpPr>
        <p:spPr>
          <a:xfrm>
            <a:off x="1424538" y="1225924"/>
            <a:ext cx="5852160" cy="1477328"/>
          </a:xfrm>
          <a:prstGeom prst="rect">
            <a:avLst/>
          </a:prstGeom>
          <a:ln>
            <a:solidFill>
              <a:srgbClr val="000066"/>
            </a:solidFill>
          </a:ln>
        </p:spPr>
        <p:txBody>
          <a:bodyPr wrap="square">
            <a:spAutoFit/>
          </a:bodyPr>
          <a:lstStyle/>
          <a:p>
            <a:pPr marL="285750" marR="0" indent="-285750" algn="just">
              <a:spcBef>
                <a:spcPts val="0"/>
              </a:spcBef>
              <a:spcAft>
                <a:spcPts val="1200"/>
              </a:spcAft>
              <a:buFont typeface="Wingdings" panose="05000000000000000000" pitchFamily="2" charset="2"/>
              <a:buChar char="ü"/>
            </a:pPr>
            <a:r>
              <a:rPr lang="en-US" sz="1600" dirty="0" smtClean="0">
                <a:solidFill>
                  <a:srgbClr val="000066"/>
                </a:solidFill>
                <a:latin typeface="Garamond"/>
                <a:ea typeface="Calibri" panose="020F0502020204030204" pitchFamily="34" charset="0"/>
                <a:cs typeface="Garamond"/>
              </a:rPr>
              <a:t>The </a:t>
            </a:r>
            <a:r>
              <a:rPr lang="en-US" sz="1600" dirty="0">
                <a:solidFill>
                  <a:srgbClr val="000066"/>
                </a:solidFill>
                <a:latin typeface="Garamond"/>
                <a:ea typeface="Calibri" panose="020F0502020204030204" pitchFamily="34" charset="0"/>
                <a:cs typeface="Garamond"/>
              </a:rPr>
              <a:t>Commission was able to secure the support of the Government of </a:t>
            </a:r>
            <a:r>
              <a:rPr lang="en-US" sz="1600" dirty="0" err="1">
                <a:solidFill>
                  <a:srgbClr val="000066"/>
                </a:solidFill>
                <a:latin typeface="Garamond"/>
                <a:ea typeface="Calibri" panose="020F0502020204030204" pitchFamily="34" charset="0"/>
                <a:cs typeface="Garamond"/>
              </a:rPr>
              <a:t>Ogun</a:t>
            </a:r>
            <a:r>
              <a:rPr lang="en-US" sz="1600" dirty="0">
                <a:solidFill>
                  <a:srgbClr val="000066"/>
                </a:solidFill>
                <a:latin typeface="Garamond"/>
                <a:ea typeface="Calibri" panose="020F0502020204030204" pitchFamily="34" charset="0"/>
                <a:cs typeface="Garamond"/>
              </a:rPr>
              <a:t> State, to unseal 47 Base Transceiver Stations (BTSs) shut down by an agency of the state government and </a:t>
            </a:r>
            <a:endParaRPr lang="en-US" sz="1600" dirty="0" smtClean="0">
              <a:solidFill>
                <a:srgbClr val="000066"/>
              </a:solidFill>
              <a:latin typeface="Garamond"/>
              <a:ea typeface="Calibri" panose="020F0502020204030204" pitchFamily="34" charset="0"/>
              <a:cs typeface="Garamond"/>
            </a:endParaRPr>
          </a:p>
          <a:p>
            <a:pPr marL="285750" marR="0" indent="-285750" algn="just">
              <a:spcBef>
                <a:spcPts val="0"/>
              </a:spcBef>
              <a:spcAft>
                <a:spcPts val="1200"/>
              </a:spcAft>
              <a:buFont typeface="Wingdings" panose="05000000000000000000" pitchFamily="2" charset="2"/>
              <a:buChar char="ü"/>
            </a:pPr>
            <a:r>
              <a:rPr lang="en-US" sz="1600" dirty="0" smtClean="0">
                <a:solidFill>
                  <a:srgbClr val="000066"/>
                </a:solidFill>
                <a:latin typeface="Garamond"/>
                <a:ea typeface="Calibri" panose="020F0502020204030204" pitchFamily="34" charset="0"/>
                <a:cs typeface="Garamond"/>
              </a:rPr>
              <a:t>Reduction </a:t>
            </a:r>
            <a:r>
              <a:rPr lang="en-US" sz="1600" dirty="0">
                <a:solidFill>
                  <a:srgbClr val="000066"/>
                </a:solidFill>
                <a:latin typeface="Garamond"/>
                <a:ea typeface="Calibri" panose="020F0502020204030204" pitchFamily="34" charset="0"/>
                <a:cs typeface="Garamond"/>
              </a:rPr>
              <a:t>of ground rent for BTSs from </a:t>
            </a:r>
            <a:r>
              <a:rPr lang="en-US" sz="1600" strike="dblStrike" dirty="0" smtClean="0">
                <a:solidFill>
                  <a:srgbClr val="000066"/>
                </a:solidFill>
                <a:latin typeface="Garamond"/>
                <a:ea typeface="Calibri" panose="020F0502020204030204" pitchFamily="34" charset="0"/>
                <a:cs typeface="Garamond"/>
              </a:rPr>
              <a:t>N</a:t>
            </a:r>
            <a:r>
              <a:rPr lang="en-US" sz="1600" dirty="0" smtClean="0">
                <a:solidFill>
                  <a:srgbClr val="000066"/>
                </a:solidFill>
                <a:latin typeface="Garamond"/>
                <a:ea typeface="Calibri" panose="020F0502020204030204" pitchFamily="34" charset="0"/>
                <a:cs typeface="Garamond"/>
              </a:rPr>
              <a:t>360 </a:t>
            </a:r>
            <a:r>
              <a:rPr lang="en-US" sz="1600" dirty="0">
                <a:solidFill>
                  <a:srgbClr val="000066"/>
                </a:solidFill>
                <a:latin typeface="Garamond"/>
                <a:ea typeface="Calibri" panose="020F0502020204030204" pitchFamily="34" charset="0"/>
                <a:cs typeface="Garamond"/>
              </a:rPr>
              <a:t>million to </a:t>
            </a:r>
            <a:r>
              <a:rPr lang="en-US" sz="1600" strike="dblStrike" dirty="0">
                <a:solidFill>
                  <a:srgbClr val="000066"/>
                </a:solidFill>
                <a:latin typeface="Garamond"/>
                <a:ea typeface="Calibri" panose="020F0502020204030204" pitchFamily="34" charset="0"/>
                <a:cs typeface="Garamond"/>
              </a:rPr>
              <a:t>N</a:t>
            </a:r>
            <a:r>
              <a:rPr lang="en-US" sz="1600" dirty="0" smtClean="0">
                <a:solidFill>
                  <a:srgbClr val="000066"/>
                </a:solidFill>
                <a:latin typeface="Garamond"/>
                <a:ea typeface="Calibri" panose="020F0502020204030204" pitchFamily="34" charset="0"/>
                <a:cs typeface="Garamond"/>
              </a:rPr>
              <a:t>120 </a:t>
            </a:r>
            <a:r>
              <a:rPr lang="en-US" sz="1600" dirty="0">
                <a:solidFill>
                  <a:srgbClr val="000066"/>
                </a:solidFill>
                <a:latin typeface="Garamond"/>
                <a:ea typeface="Calibri" panose="020F0502020204030204" pitchFamily="34" charset="0"/>
                <a:cs typeface="Garamond"/>
              </a:rPr>
              <a:t>million in </a:t>
            </a:r>
            <a:r>
              <a:rPr lang="en-US" sz="1600" dirty="0" err="1">
                <a:solidFill>
                  <a:srgbClr val="000066"/>
                </a:solidFill>
                <a:latin typeface="Garamond"/>
                <a:ea typeface="Calibri" panose="020F0502020204030204" pitchFamily="34" charset="0"/>
                <a:cs typeface="Garamond"/>
              </a:rPr>
              <a:t>favour</a:t>
            </a:r>
            <a:r>
              <a:rPr lang="en-US" sz="1600" dirty="0">
                <a:solidFill>
                  <a:srgbClr val="000066"/>
                </a:solidFill>
                <a:latin typeface="Garamond"/>
                <a:ea typeface="Calibri" panose="020F0502020204030204" pitchFamily="34" charset="0"/>
                <a:cs typeface="Garamond"/>
              </a:rPr>
              <a:t> of Integrated Holding Services (IHS) Towers. </a:t>
            </a:r>
            <a:endParaRPr lang="en-US" sz="1600" dirty="0">
              <a:solidFill>
                <a:srgbClr val="000066"/>
              </a:solidFill>
              <a:effectLst/>
              <a:latin typeface="Garamond"/>
              <a:ea typeface="Calibri" panose="020F0502020204030204" pitchFamily="34" charset="0"/>
              <a:cs typeface="Garamond"/>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570" y="5100941"/>
            <a:ext cx="1978161" cy="1015456"/>
          </a:xfrm>
          <a:prstGeom prst="rect">
            <a:avLst/>
          </a:prstGeom>
        </p:spPr>
      </p:pic>
      <p:sp>
        <p:nvSpPr>
          <p:cNvPr id="6" name="Footer Placeholder 5"/>
          <p:cNvSpPr>
            <a:spLocks noGrp="1"/>
          </p:cNvSpPr>
          <p:nvPr>
            <p:ph type="ftr" sz="quarter" idx="4294967295"/>
          </p:nvPr>
        </p:nvSpPr>
        <p:spPr>
          <a:xfrm>
            <a:off x="179512" y="6294382"/>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94381"/>
            <a:ext cx="990600" cy="365125"/>
          </a:xfrm>
          <a:prstGeom prst="rect">
            <a:avLst/>
          </a:prstGeom>
        </p:spPr>
        <p:txBody>
          <a:bodyPr/>
          <a:lstStyle/>
          <a:p>
            <a:fld id="{6BC531C8-02A8-7C4F-9EE4-4583514D52F4}" type="slidenum">
              <a:rPr lang="en-US" sz="2400" smtClean="0">
                <a:latin typeface="Garamond" panose="02020404030301010803" pitchFamily="18" charset="0"/>
              </a:rPr>
              <a:t>24</a:t>
            </a:fld>
            <a:endParaRPr lang="en-US" sz="2400" dirty="0">
              <a:latin typeface="Garamond" panose="02020404030301010803" pitchFamily="18" charset="0"/>
            </a:endParaRPr>
          </a:p>
        </p:txBody>
      </p:sp>
      <p:sp>
        <p:nvSpPr>
          <p:cNvPr id="9" name="Rectangle 8"/>
          <p:cNvSpPr/>
          <p:nvPr/>
        </p:nvSpPr>
        <p:spPr>
          <a:xfrm>
            <a:off x="1424538" y="2869354"/>
            <a:ext cx="3811605" cy="3247043"/>
          </a:xfrm>
          <a:prstGeom prst="rect">
            <a:avLst/>
          </a:prstGeom>
          <a:ln>
            <a:solidFill>
              <a:srgbClr val="000066"/>
            </a:solidFill>
          </a:ln>
        </p:spPr>
        <p:txBody>
          <a:bodyPr wrap="square">
            <a:spAutoFit/>
          </a:bodyPr>
          <a:lstStyle/>
          <a:p>
            <a:pPr marL="285750" marR="0" indent="-285750" algn="just">
              <a:spcBef>
                <a:spcPts val="1200"/>
              </a:spcBef>
              <a:spcAft>
                <a:spcPts val="1200"/>
              </a:spcAft>
              <a:buFont typeface="Wingdings" panose="05000000000000000000" pitchFamily="2" charset="2"/>
              <a:buChar char="ü"/>
            </a:pPr>
            <a:r>
              <a:rPr lang="en-US" sz="1500" dirty="0">
                <a:solidFill>
                  <a:srgbClr val="002060"/>
                </a:solidFill>
                <a:latin typeface="Garamond"/>
                <a:cs typeface="Garamond"/>
              </a:rPr>
              <a:t>T</a:t>
            </a:r>
            <a:r>
              <a:rPr lang="en-US" sz="1500" dirty="0" smtClean="0">
                <a:solidFill>
                  <a:srgbClr val="002060"/>
                </a:solidFill>
                <a:latin typeface="Garamond"/>
                <a:cs typeface="Garamond"/>
              </a:rPr>
              <a:t>he </a:t>
            </a:r>
            <a:r>
              <a:rPr lang="en-US" sz="1500" dirty="0">
                <a:solidFill>
                  <a:srgbClr val="002060"/>
                </a:solidFill>
                <a:latin typeface="Garamond"/>
                <a:cs typeface="Garamond"/>
              </a:rPr>
              <a:t>Commission intervened with respect </a:t>
            </a:r>
            <a:r>
              <a:rPr lang="en-US" sz="1500" dirty="0" smtClean="0">
                <a:solidFill>
                  <a:srgbClr val="002060"/>
                </a:solidFill>
                <a:latin typeface="Garamond"/>
                <a:cs typeface="Garamond"/>
              </a:rPr>
              <a:t>to </a:t>
            </a:r>
            <a:r>
              <a:rPr lang="en-US" sz="1500" dirty="0" err="1">
                <a:solidFill>
                  <a:srgbClr val="002060"/>
                </a:solidFill>
                <a:latin typeface="Garamond"/>
                <a:cs typeface="Garamond"/>
              </a:rPr>
              <a:t>RoW</a:t>
            </a:r>
            <a:r>
              <a:rPr lang="en-US" sz="1500" dirty="0">
                <a:solidFill>
                  <a:srgbClr val="002060"/>
                </a:solidFill>
                <a:latin typeface="Garamond"/>
                <a:cs typeface="Garamond"/>
              </a:rPr>
              <a:t> issues for deployment of fiber infrastructure in Kano State, </a:t>
            </a:r>
            <a:endParaRPr lang="en-US" sz="1500" dirty="0" smtClean="0">
              <a:solidFill>
                <a:srgbClr val="002060"/>
              </a:solidFill>
              <a:latin typeface="Garamond"/>
              <a:cs typeface="Garamond"/>
            </a:endParaRPr>
          </a:p>
          <a:p>
            <a:pPr marL="285750" marR="0" indent="-285750" algn="just">
              <a:spcBef>
                <a:spcPts val="1200"/>
              </a:spcBef>
              <a:spcAft>
                <a:spcPts val="1200"/>
              </a:spcAft>
              <a:buFont typeface="Wingdings" panose="05000000000000000000" pitchFamily="2" charset="2"/>
              <a:buChar char="ü"/>
            </a:pPr>
            <a:r>
              <a:rPr lang="en-US" sz="1500" dirty="0" smtClean="0">
                <a:solidFill>
                  <a:srgbClr val="002060"/>
                </a:solidFill>
                <a:latin typeface="Garamond"/>
                <a:cs typeface="Garamond"/>
              </a:rPr>
              <a:t>The </a:t>
            </a:r>
            <a:r>
              <a:rPr lang="en-US" sz="1500" dirty="0">
                <a:solidFill>
                  <a:srgbClr val="002060"/>
                </a:solidFill>
                <a:latin typeface="Garamond"/>
                <a:cs typeface="Garamond"/>
              </a:rPr>
              <a:t>Commission amicably resolved the </a:t>
            </a:r>
            <a:r>
              <a:rPr lang="en-US" sz="1500" dirty="0" err="1">
                <a:solidFill>
                  <a:srgbClr val="002060"/>
                </a:solidFill>
                <a:latin typeface="Garamond"/>
                <a:cs typeface="Garamond"/>
              </a:rPr>
              <a:t>RoW</a:t>
            </a:r>
            <a:r>
              <a:rPr lang="en-US" sz="1500" dirty="0">
                <a:solidFill>
                  <a:srgbClr val="002060"/>
                </a:solidFill>
                <a:latin typeface="Garamond"/>
                <a:cs typeface="Garamond"/>
              </a:rPr>
              <a:t> issues regarding two (2) federal roads (Zaria and Maiduguri Roads) in Kano between the State Government and MTN Nigeria </a:t>
            </a:r>
            <a:r>
              <a:rPr lang="en-US" sz="1500" dirty="0" smtClean="0">
                <a:solidFill>
                  <a:srgbClr val="002060"/>
                </a:solidFill>
                <a:latin typeface="Garamond"/>
                <a:cs typeface="Garamond"/>
              </a:rPr>
              <a:t>Communication</a:t>
            </a:r>
            <a:r>
              <a:rPr lang="en-US" sz="1500" dirty="0" smtClean="0">
                <a:solidFill>
                  <a:srgbClr val="C00000"/>
                </a:solidFill>
                <a:latin typeface="Garamond"/>
                <a:cs typeface="Garamond"/>
              </a:rPr>
              <a:t>s </a:t>
            </a:r>
            <a:r>
              <a:rPr lang="en-US" sz="1500" dirty="0">
                <a:solidFill>
                  <a:srgbClr val="002060"/>
                </a:solidFill>
                <a:latin typeface="Garamond"/>
                <a:cs typeface="Garamond"/>
              </a:rPr>
              <a:t>Limited. </a:t>
            </a:r>
            <a:endParaRPr lang="en-US" sz="1500" dirty="0" smtClean="0">
              <a:solidFill>
                <a:srgbClr val="002060"/>
              </a:solidFill>
              <a:latin typeface="Garamond"/>
              <a:cs typeface="Garamond"/>
            </a:endParaRPr>
          </a:p>
          <a:p>
            <a:pPr marL="285750" marR="0" indent="-285750" algn="just">
              <a:spcBef>
                <a:spcPts val="1200"/>
              </a:spcBef>
              <a:spcAft>
                <a:spcPts val="1200"/>
              </a:spcAft>
              <a:buFont typeface="Wingdings" panose="05000000000000000000" pitchFamily="2" charset="2"/>
              <a:buChar char="ü"/>
            </a:pPr>
            <a:r>
              <a:rPr lang="en-US" sz="1500" dirty="0" smtClean="0">
                <a:solidFill>
                  <a:srgbClr val="002060"/>
                </a:solidFill>
                <a:latin typeface="Garamond"/>
                <a:cs typeface="Garamond"/>
              </a:rPr>
              <a:t>Furthermore</a:t>
            </a:r>
            <a:r>
              <a:rPr lang="en-US" sz="1500" dirty="0">
                <a:solidFill>
                  <a:srgbClr val="002060"/>
                </a:solidFill>
                <a:latin typeface="Garamond"/>
                <a:cs typeface="Garamond"/>
              </a:rPr>
              <a:t>, the Commission secured a permit fee waiver of a whopping </a:t>
            </a:r>
            <a:r>
              <a:rPr lang="en-US" sz="1400" strike="dblStrike" dirty="0" smtClean="0">
                <a:solidFill>
                  <a:srgbClr val="002060"/>
                </a:solidFill>
                <a:latin typeface="Garamond"/>
                <a:ea typeface="Calibri" panose="020F0502020204030204" pitchFamily="34" charset="0"/>
                <a:cs typeface="Garamond"/>
              </a:rPr>
              <a:t>N</a:t>
            </a:r>
            <a:r>
              <a:rPr lang="en-US" sz="1500" dirty="0" smtClean="0">
                <a:solidFill>
                  <a:srgbClr val="002060"/>
                </a:solidFill>
                <a:latin typeface="Garamond"/>
                <a:cs typeface="Garamond"/>
              </a:rPr>
              <a:t>221 </a:t>
            </a:r>
            <a:r>
              <a:rPr lang="en-US" sz="1500" dirty="0">
                <a:solidFill>
                  <a:srgbClr val="002060"/>
                </a:solidFill>
                <a:latin typeface="Garamond"/>
                <a:cs typeface="Garamond"/>
              </a:rPr>
              <a:t>million in </a:t>
            </a:r>
            <a:r>
              <a:rPr lang="en-US" sz="1500" dirty="0" err="1">
                <a:solidFill>
                  <a:srgbClr val="002060"/>
                </a:solidFill>
                <a:latin typeface="Garamond"/>
                <a:cs typeface="Garamond"/>
              </a:rPr>
              <a:t>favour</a:t>
            </a:r>
            <a:r>
              <a:rPr lang="en-US" sz="1500" dirty="0">
                <a:solidFill>
                  <a:srgbClr val="002060"/>
                </a:solidFill>
                <a:latin typeface="Garamond"/>
                <a:cs typeface="Garamond"/>
              </a:rPr>
              <a:t> of MTN. </a:t>
            </a:r>
            <a:endParaRPr lang="en-US" sz="1500" dirty="0">
              <a:solidFill>
                <a:srgbClr val="002060"/>
              </a:solidFill>
              <a:effectLst/>
              <a:latin typeface="Garamond"/>
              <a:ea typeface="Calibri" panose="020F0502020204030204" pitchFamily="34" charset="0"/>
              <a:cs typeface="Garamond"/>
            </a:endParaRPr>
          </a:p>
        </p:txBody>
      </p:sp>
      <p:pic>
        <p:nvPicPr>
          <p:cNvPr id="15362" name="Picture 2" descr="Image result for right of way in telec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605" y="2869354"/>
            <a:ext cx="1764093" cy="123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3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688"/>
            <a:ext cx="9144000" cy="571951"/>
          </a:xfrm>
          <a:prstGeom prst="rect">
            <a:avLst/>
          </a:prstGeom>
        </p:spPr>
        <p:txBody>
          <a:bodyPr wrap="square">
            <a:spAutoFit/>
          </a:bodyPr>
          <a:lstStyle/>
          <a:p>
            <a:pPr marR="0" lvl="1" algn="ctr">
              <a:lnSpc>
                <a:spcPct val="150000"/>
              </a:lnSpc>
              <a:spcBef>
                <a:spcPts val="1200"/>
              </a:spcBef>
              <a:spcAft>
                <a:spcPts val="1200"/>
              </a:spcAft>
            </a:pPr>
            <a:r>
              <a:rPr lang="en-US" sz="2200" b="1" dirty="0">
                <a:solidFill>
                  <a:srgbClr val="1F3864"/>
                </a:solidFill>
                <a:latin typeface="Garamond"/>
                <a:ea typeface="Calibri" panose="020F0502020204030204" pitchFamily="34" charset="0"/>
                <a:cs typeface="Garamond"/>
              </a:rPr>
              <a:t>ELECTRIC POWER SUPPLY</a:t>
            </a:r>
            <a:endParaRPr lang="en-US" sz="2200" dirty="0">
              <a:effectLst/>
              <a:latin typeface="Garamond"/>
              <a:ea typeface="Calibri" panose="020F0502020204030204" pitchFamily="34" charset="0"/>
              <a:cs typeface="Garamond"/>
            </a:endParaRPr>
          </a:p>
        </p:txBody>
      </p:sp>
      <p:sp>
        <p:nvSpPr>
          <p:cNvPr id="5" name="Rectangle 4"/>
          <p:cNvSpPr/>
          <p:nvPr/>
        </p:nvSpPr>
        <p:spPr>
          <a:xfrm>
            <a:off x="1662907" y="1463514"/>
            <a:ext cx="4349253" cy="2123658"/>
          </a:xfrm>
          <a:prstGeom prst="rect">
            <a:avLst/>
          </a:prstGeom>
          <a:ln>
            <a:solidFill>
              <a:srgbClr val="000066"/>
            </a:solidFill>
          </a:ln>
        </p:spPr>
        <p:txBody>
          <a:bodyPr wrap="square">
            <a:spAutoFit/>
          </a:bodyPr>
          <a:lstStyle/>
          <a:p>
            <a:pPr marL="0" marR="0">
              <a:spcBef>
                <a:spcPts val="1200"/>
              </a:spcBef>
              <a:spcAft>
                <a:spcPts val="1200"/>
              </a:spcAft>
            </a:pPr>
            <a:r>
              <a:rPr lang="en-US" sz="1600" dirty="0">
                <a:solidFill>
                  <a:srgbClr val="1F3864"/>
                </a:solidFill>
                <a:latin typeface="Garamond"/>
                <a:ea typeface="Calibri" panose="020F0502020204030204" pitchFamily="34" charset="0"/>
                <a:cs typeface="Garamond"/>
              </a:rPr>
              <a:t>Electric power supply </a:t>
            </a:r>
            <a:r>
              <a:rPr lang="en-US" sz="1600" dirty="0" smtClean="0">
                <a:solidFill>
                  <a:srgbClr val="1F3864"/>
                </a:solidFill>
                <a:latin typeface="Garamond"/>
                <a:ea typeface="Calibri" panose="020F0502020204030204" pitchFamily="34" charset="0"/>
                <a:cs typeface="Garamond"/>
              </a:rPr>
              <a:t>is </a:t>
            </a:r>
            <a:r>
              <a:rPr lang="en-US" sz="1600" dirty="0">
                <a:solidFill>
                  <a:srgbClr val="1F3864"/>
                </a:solidFill>
                <a:latin typeface="Garamond"/>
                <a:ea typeface="Calibri" panose="020F0502020204030204" pitchFamily="34" charset="0"/>
                <a:cs typeface="Garamond"/>
              </a:rPr>
              <a:t>a major setback in the drive towards enhancing quality of service in the telecommunications industry. </a:t>
            </a:r>
            <a:endParaRPr lang="en-US" sz="1600" dirty="0" smtClean="0">
              <a:solidFill>
                <a:srgbClr val="1F3864"/>
              </a:solidFill>
              <a:latin typeface="Garamond"/>
              <a:ea typeface="Calibri" panose="020F0502020204030204" pitchFamily="34" charset="0"/>
              <a:cs typeface="Garamond"/>
            </a:endParaRPr>
          </a:p>
          <a:p>
            <a:pPr marL="0" marR="0" algn="just">
              <a:spcBef>
                <a:spcPts val="1200"/>
              </a:spcBef>
              <a:spcAft>
                <a:spcPts val="1200"/>
              </a:spcAft>
            </a:pPr>
            <a:r>
              <a:rPr lang="en-US" sz="1600" dirty="0" smtClean="0">
                <a:solidFill>
                  <a:srgbClr val="1F3864"/>
                </a:solidFill>
                <a:latin typeface="Garamond"/>
                <a:ea typeface="Calibri" panose="020F0502020204030204" pitchFamily="34" charset="0"/>
                <a:cs typeface="Garamond"/>
              </a:rPr>
              <a:t>The </a:t>
            </a:r>
            <a:r>
              <a:rPr lang="en-US" sz="1600" dirty="0">
                <a:solidFill>
                  <a:srgbClr val="1F3864"/>
                </a:solidFill>
                <a:latin typeface="Garamond"/>
                <a:ea typeface="Calibri" panose="020F0502020204030204" pitchFamily="34" charset="0"/>
                <a:cs typeface="Garamond"/>
              </a:rPr>
              <a:t>situation, </a:t>
            </a:r>
            <a:r>
              <a:rPr lang="en-US" sz="1600" dirty="0" smtClean="0">
                <a:solidFill>
                  <a:srgbClr val="1F3864"/>
                </a:solidFill>
                <a:latin typeface="Garamond"/>
                <a:ea typeface="Calibri" panose="020F0502020204030204" pitchFamily="34" charset="0"/>
                <a:cs typeface="Garamond"/>
              </a:rPr>
              <a:t>placed </a:t>
            </a:r>
            <a:r>
              <a:rPr lang="en-US" sz="1600" dirty="0">
                <a:solidFill>
                  <a:srgbClr val="1F3864"/>
                </a:solidFill>
                <a:latin typeface="Garamond"/>
                <a:ea typeface="Calibri" panose="020F0502020204030204" pitchFamily="34" charset="0"/>
                <a:cs typeface="Garamond"/>
              </a:rPr>
              <a:t>additional operational costs on </a:t>
            </a:r>
            <a:r>
              <a:rPr lang="en-US" sz="1600" dirty="0" smtClean="0">
                <a:solidFill>
                  <a:srgbClr val="1F3864"/>
                </a:solidFill>
                <a:latin typeface="Garamond"/>
                <a:ea typeface="Calibri" panose="020F0502020204030204" pitchFamily="34" charset="0"/>
                <a:cs typeface="Garamond"/>
              </a:rPr>
              <a:t>telecoms </a:t>
            </a:r>
            <a:r>
              <a:rPr lang="en-US" sz="1600" dirty="0">
                <a:solidFill>
                  <a:srgbClr val="1F3864"/>
                </a:solidFill>
                <a:latin typeface="Garamond"/>
                <a:ea typeface="Calibri" panose="020F0502020204030204" pitchFamily="34" charset="0"/>
                <a:cs typeface="Garamond"/>
              </a:rPr>
              <a:t>operators with the attendant adverse impact </a:t>
            </a:r>
            <a:r>
              <a:rPr lang="en-US" sz="1600" dirty="0" smtClean="0">
                <a:solidFill>
                  <a:srgbClr val="1F3864"/>
                </a:solidFill>
                <a:latin typeface="Garamond"/>
                <a:ea typeface="Calibri" panose="020F0502020204030204" pitchFamily="34" charset="0"/>
                <a:cs typeface="Garamond"/>
              </a:rPr>
              <a:t>of slow </a:t>
            </a:r>
            <a:r>
              <a:rPr lang="en-US" sz="1600" dirty="0">
                <a:solidFill>
                  <a:srgbClr val="1F3864"/>
                </a:solidFill>
                <a:latin typeface="Garamond"/>
                <a:ea typeface="Calibri" panose="020F0502020204030204" pitchFamily="34" charset="0"/>
                <a:cs typeface="Garamond"/>
              </a:rPr>
              <a:t>investment in building new BTSs and other infrastructure in the industry, </a:t>
            </a:r>
            <a:r>
              <a:rPr lang="en-US" sz="1600" dirty="0" smtClean="0">
                <a:solidFill>
                  <a:srgbClr val="1F3864"/>
                </a:solidFill>
                <a:latin typeface="Garamond"/>
                <a:ea typeface="Calibri" panose="020F0502020204030204" pitchFamily="34" charset="0"/>
                <a:cs typeface="Garamond"/>
              </a:rPr>
              <a:t> </a:t>
            </a:r>
            <a:endParaRPr lang="en-US" sz="1600" dirty="0">
              <a:solidFill>
                <a:srgbClr val="595959"/>
              </a:solidFill>
              <a:effectLst/>
              <a:latin typeface="Garamond"/>
              <a:ea typeface="Calibri" panose="020F0502020204030204" pitchFamily="34" charset="0"/>
              <a:cs typeface="Garamond"/>
            </a:endParaRPr>
          </a:p>
        </p:txBody>
      </p:sp>
      <p:sp>
        <p:nvSpPr>
          <p:cNvPr id="7" name="Rectangle 6"/>
          <p:cNvSpPr/>
          <p:nvPr/>
        </p:nvSpPr>
        <p:spPr>
          <a:xfrm>
            <a:off x="1662907" y="4255193"/>
            <a:ext cx="5296158" cy="1323439"/>
          </a:xfrm>
          <a:prstGeom prst="rect">
            <a:avLst/>
          </a:prstGeom>
          <a:ln>
            <a:solidFill>
              <a:srgbClr val="000066"/>
            </a:solidFill>
          </a:ln>
        </p:spPr>
        <p:txBody>
          <a:bodyPr wrap="square">
            <a:spAutoFit/>
          </a:bodyPr>
          <a:lstStyle/>
          <a:p>
            <a:pPr marL="0" marR="0">
              <a:spcBef>
                <a:spcPts val="1200"/>
              </a:spcBef>
              <a:spcAft>
                <a:spcPts val="1200"/>
              </a:spcAft>
            </a:pPr>
            <a:r>
              <a:rPr lang="en-US" sz="1600" b="1" dirty="0">
                <a:solidFill>
                  <a:srgbClr val="000066"/>
                </a:solidFill>
                <a:latin typeface="Garamond"/>
                <a:ea typeface="Calibri" panose="020F0502020204030204" pitchFamily="34" charset="0"/>
                <a:cs typeface="Garamond"/>
              </a:rPr>
              <a:t>The Commission, as part of its responsibilities continues to engage in discussions with telecoms operators and </a:t>
            </a:r>
            <a:r>
              <a:rPr lang="en-US" sz="1600" b="1" dirty="0" smtClean="0">
                <a:solidFill>
                  <a:srgbClr val="000066"/>
                </a:solidFill>
                <a:latin typeface="Garamond"/>
                <a:ea typeface="Calibri" panose="020F0502020204030204" pitchFamily="34" charset="0"/>
                <a:cs typeface="Garamond"/>
              </a:rPr>
              <a:t>co-location </a:t>
            </a:r>
            <a:r>
              <a:rPr lang="en-US" sz="1600" b="1" dirty="0">
                <a:solidFill>
                  <a:srgbClr val="000066"/>
                </a:solidFill>
                <a:latin typeface="Garamond"/>
                <a:ea typeface="Calibri" panose="020F0502020204030204" pitchFamily="34" charset="0"/>
                <a:cs typeface="Garamond"/>
              </a:rPr>
              <a:t>service providers on how to ameliorate the burden of the huge investments in running their BTSs on generating sets. </a:t>
            </a:r>
            <a:endParaRPr lang="en-US" sz="1600" b="1" dirty="0">
              <a:solidFill>
                <a:srgbClr val="000066"/>
              </a:solidFill>
              <a:effectLst/>
              <a:latin typeface="Garamond"/>
              <a:ea typeface="Calibri" panose="020F0502020204030204" pitchFamily="34" charset="0"/>
              <a:cs typeface="Garamond"/>
            </a:endParaRPr>
          </a:p>
        </p:txBody>
      </p:sp>
      <p:pic>
        <p:nvPicPr>
          <p:cNvPr id="9" name="Picture 8"/>
          <p:cNvPicPr>
            <a:picLocks noChangeAspect="1"/>
          </p:cNvPicPr>
          <p:nvPr/>
        </p:nvPicPr>
        <p:blipFill>
          <a:blip r:embed="rId2"/>
          <a:stretch>
            <a:fillRect/>
          </a:stretch>
        </p:blipFill>
        <p:spPr>
          <a:xfrm>
            <a:off x="6107325" y="2033115"/>
            <a:ext cx="1598248" cy="1554057"/>
          </a:xfrm>
          <a:prstGeom prst="rect">
            <a:avLst/>
          </a:prstGeom>
        </p:spPr>
      </p:pic>
      <p:sp>
        <p:nvSpPr>
          <p:cNvPr id="3" name="Footer Placeholder 2"/>
          <p:cNvSpPr>
            <a:spLocks noGrp="1"/>
          </p:cNvSpPr>
          <p:nvPr>
            <p:ph type="ftr" sz="quarter" idx="4294967295"/>
          </p:nvPr>
        </p:nvSpPr>
        <p:spPr>
          <a:xfrm>
            <a:off x="179512" y="6280555"/>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6" name="Slide Number Placeholder 5"/>
          <p:cNvSpPr>
            <a:spLocks noGrp="1"/>
          </p:cNvSpPr>
          <p:nvPr>
            <p:ph type="sldNum" sz="quarter" idx="4294967295"/>
          </p:nvPr>
        </p:nvSpPr>
        <p:spPr>
          <a:xfrm>
            <a:off x="8532440" y="6280555"/>
            <a:ext cx="990600" cy="365125"/>
          </a:xfrm>
          <a:prstGeom prst="rect">
            <a:avLst/>
          </a:prstGeom>
        </p:spPr>
        <p:txBody>
          <a:bodyPr/>
          <a:lstStyle/>
          <a:p>
            <a:fld id="{6BC531C8-02A8-7C4F-9EE4-4583514D52F4}" type="slidenum">
              <a:rPr lang="en-US" sz="2400" smtClean="0">
                <a:latin typeface="Garamond" panose="02020404030301010803" pitchFamily="18" charset="0"/>
              </a:rPr>
              <a:t>25</a:t>
            </a:fld>
            <a:endParaRPr lang="en-US" sz="2400" dirty="0">
              <a:latin typeface="Garamond" panose="02020404030301010803" pitchFamily="18" charset="0"/>
            </a:endParaRPr>
          </a:p>
        </p:txBody>
      </p:sp>
    </p:spTree>
    <p:extLst>
      <p:ext uri="{BB962C8B-B14F-4D97-AF65-F5344CB8AC3E}">
        <p14:creationId xmlns:p14="http://schemas.microsoft.com/office/powerpoint/2010/main" val="395746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4919"/>
            <a:ext cx="9144000" cy="830997"/>
          </a:xfrm>
          <a:prstGeom prst="rect">
            <a:avLst/>
          </a:prstGeom>
        </p:spPr>
        <p:txBody>
          <a:bodyPr wrap="square">
            <a:spAutoFit/>
          </a:bodyPr>
          <a:lstStyle/>
          <a:p>
            <a:pPr marR="0" lvl="1" algn="ctr"/>
            <a:r>
              <a:rPr lang="en-US" sz="2400" b="1" dirty="0">
                <a:solidFill>
                  <a:srgbClr val="000066"/>
                </a:solidFill>
                <a:latin typeface="Garamond"/>
                <a:ea typeface="Calibri" panose="020F0502020204030204" pitchFamily="34" charset="0"/>
                <a:cs typeface="Garamond"/>
              </a:rPr>
              <a:t>VANDALISM </a:t>
            </a:r>
            <a:r>
              <a:rPr lang="en-US" sz="2400" b="1" dirty="0" smtClean="0">
                <a:solidFill>
                  <a:srgbClr val="000066"/>
                </a:solidFill>
                <a:latin typeface="Garamond"/>
                <a:ea typeface="Calibri" panose="020F0502020204030204" pitchFamily="34" charset="0"/>
                <a:cs typeface="Garamond"/>
              </a:rPr>
              <a:t>OF </a:t>
            </a:r>
          </a:p>
          <a:p>
            <a:pPr marR="0" lvl="1" algn="ctr"/>
            <a:r>
              <a:rPr lang="en-US" sz="2400" b="1" dirty="0" smtClean="0">
                <a:solidFill>
                  <a:srgbClr val="000066"/>
                </a:solidFill>
                <a:latin typeface="Garamond"/>
                <a:ea typeface="Calibri" panose="020F0502020204030204" pitchFamily="34" charset="0"/>
                <a:cs typeface="Garamond"/>
              </a:rPr>
              <a:t>INFRASTRUCTURE</a:t>
            </a:r>
            <a:endParaRPr lang="en-US" sz="2400" dirty="0">
              <a:solidFill>
                <a:srgbClr val="000066"/>
              </a:solidFill>
              <a:effectLst/>
              <a:latin typeface="Garamond"/>
              <a:ea typeface="Calibri" panose="020F0502020204030204" pitchFamily="34" charset="0"/>
              <a:cs typeface="Garamond"/>
            </a:endParaRPr>
          </a:p>
        </p:txBody>
      </p:sp>
      <p:sp>
        <p:nvSpPr>
          <p:cNvPr id="6" name="Rectangle 5"/>
          <p:cNvSpPr/>
          <p:nvPr/>
        </p:nvSpPr>
        <p:spPr>
          <a:xfrm>
            <a:off x="1809550" y="1249089"/>
            <a:ext cx="5794408" cy="2123658"/>
          </a:xfrm>
          <a:prstGeom prst="rect">
            <a:avLst/>
          </a:prstGeom>
          <a:ln>
            <a:solidFill>
              <a:srgbClr val="000066"/>
            </a:solidFill>
          </a:ln>
        </p:spPr>
        <p:txBody>
          <a:bodyPr wrap="square">
            <a:spAutoFit/>
          </a:bodyPr>
          <a:lstStyle/>
          <a:p>
            <a:pPr marL="0" marR="0">
              <a:spcBef>
                <a:spcPts val="600"/>
              </a:spcBef>
              <a:spcAft>
                <a:spcPts val="600"/>
              </a:spcAft>
            </a:pPr>
            <a:r>
              <a:rPr lang="en-US" sz="1600" dirty="0">
                <a:solidFill>
                  <a:srgbClr val="002060"/>
                </a:solidFill>
                <a:latin typeface="Garamond"/>
                <a:ea typeface="Batang" panose="02030600000101010101" pitchFamily="18" charset="-127"/>
                <a:cs typeface="Garamond"/>
              </a:rPr>
              <a:t>T</a:t>
            </a:r>
            <a:r>
              <a:rPr lang="en-US" sz="1600" dirty="0" smtClean="0">
                <a:solidFill>
                  <a:srgbClr val="002060"/>
                </a:solidFill>
                <a:latin typeface="Garamond"/>
                <a:ea typeface="Batang" panose="02030600000101010101" pitchFamily="18" charset="-127"/>
                <a:cs typeface="Garamond"/>
              </a:rPr>
              <a:t>he Commission continues to:</a:t>
            </a:r>
          </a:p>
          <a:p>
            <a:pPr marL="285750" marR="0" indent="-285750">
              <a:spcBef>
                <a:spcPts val="600"/>
              </a:spcBef>
              <a:spcAft>
                <a:spcPts val="600"/>
              </a:spcAft>
              <a:buFont typeface="Wingdings" panose="05000000000000000000" pitchFamily="2" charset="2"/>
              <a:buChar char="ü"/>
            </a:pPr>
            <a:r>
              <a:rPr lang="en-US" sz="1600" dirty="0">
                <a:solidFill>
                  <a:srgbClr val="002060"/>
                </a:solidFill>
                <a:latin typeface="Garamond"/>
                <a:ea typeface="Batang" panose="02030600000101010101" pitchFamily="18" charset="-127"/>
                <a:cs typeface="Garamond"/>
              </a:rPr>
              <a:t>C</a:t>
            </a:r>
            <a:r>
              <a:rPr lang="en-US" sz="1600" dirty="0" smtClean="0">
                <a:solidFill>
                  <a:srgbClr val="002060"/>
                </a:solidFill>
                <a:latin typeface="Garamond"/>
                <a:ea typeface="Batang" panose="02030600000101010101" pitchFamily="18" charset="-127"/>
                <a:cs typeface="Garamond"/>
              </a:rPr>
              <a:t>ollaborate with the Federal Government to provide adequate security to telecoms facilities.</a:t>
            </a:r>
          </a:p>
          <a:p>
            <a:pPr marL="285750" marR="0" indent="-285750">
              <a:spcBef>
                <a:spcPts val="600"/>
              </a:spcBef>
              <a:spcAft>
                <a:spcPts val="600"/>
              </a:spcAft>
              <a:buFont typeface="Wingdings" panose="05000000000000000000" pitchFamily="2" charset="2"/>
              <a:buChar char="ü"/>
            </a:pPr>
            <a:r>
              <a:rPr lang="en-US" sz="1600" dirty="0" smtClean="0">
                <a:solidFill>
                  <a:srgbClr val="002060"/>
                </a:solidFill>
                <a:latin typeface="Garamond"/>
                <a:ea typeface="Batang" panose="02030600000101010101" pitchFamily="18" charset="-127"/>
                <a:cs typeface="Garamond"/>
              </a:rPr>
              <a:t> Engage communities </a:t>
            </a:r>
            <a:r>
              <a:rPr lang="en-US" sz="1600" dirty="0">
                <a:solidFill>
                  <a:srgbClr val="002060"/>
                </a:solidFill>
                <a:latin typeface="Garamond"/>
                <a:ea typeface="Batang" panose="02030600000101010101" pitchFamily="18" charset="-127"/>
                <a:cs typeface="Garamond"/>
              </a:rPr>
              <a:t>on the need to protect </a:t>
            </a:r>
            <a:r>
              <a:rPr lang="en-US" sz="1600" dirty="0" smtClean="0">
                <a:solidFill>
                  <a:srgbClr val="002060"/>
                </a:solidFill>
                <a:latin typeface="Garamond"/>
                <a:ea typeface="Batang" panose="02030600000101010101" pitchFamily="18" charset="-127"/>
                <a:cs typeface="Garamond"/>
              </a:rPr>
              <a:t>telecoms </a:t>
            </a:r>
            <a:r>
              <a:rPr lang="en-US" sz="1600" dirty="0">
                <a:solidFill>
                  <a:srgbClr val="002060"/>
                </a:solidFill>
                <a:latin typeface="Garamond"/>
                <a:ea typeface="Batang" panose="02030600000101010101" pitchFamily="18" charset="-127"/>
                <a:cs typeface="Garamond"/>
              </a:rPr>
              <a:t>infrastructure through various platforms such as Town Hall meetings, Telecom Consumer Parliaments and other outreach </a:t>
            </a:r>
            <a:r>
              <a:rPr lang="en-US" sz="1600" dirty="0" err="1">
                <a:solidFill>
                  <a:srgbClr val="002060"/>
                </a:solidFill>
                <a:latin typeface="Garamond"/>
                <a:ea typeface="Batang" panose="02030600000101010101" pitchFamily="18" charset="-127"/>
                <a:cs typeface="Garamond"/>
              </a:rPr>
              <a:t>programmes</a:t>
            </a:r>
            <a:r>
              <a:rPr lang="en-US" sz="1600" dirty="0" smtClean="0">
                <a:solidFill>
                  <a:srgbClr val="002060"/>
                </a:solidFill>
                <a:latin typeface="Garamond"/>
                <a:ea typeface="Batang" panose="02030600000101010101" pitchFamily="18" charset="-127"/>
                <a:cs typeface="Garamond"/>
              </a:rPr>
              <a:t>. </a:t>
            </a:r>
          </a:p>
        </p:txBody>
      </p:sp>
      <p:sp>
        <p:nvSpPr>
          <p:cNvPr id="8" name="Rectangle 7"/>
          <p:cNvSpPr/>
          <p:nvPr/>
        </p:nvSpPr>
        <p:spPr>
          <a:xfrm>
            <a:off x="1766235" y="3617916"/>
            <a:ext cx="5881037" cy="1969770"/>
          </a:xfrm>
          <a:prstGeom prst="rect">
            <a:avLst/>
          </a:prstGeom>
          <a:ln>
            <a:solidFill>
              <a:srgbClr val="000066"/>
            </a:solidFill>
          </a:ln>
        </p:spPr>
        <p:txBody>
          <a:bodyPr wrap="square">
            <a:spAutoFit/>
          </a:bodyPr>
          <a:lstStyle/>
          <a:p>
            <a:pPr lvl="0">
              <a:spcBef>
                <a:spcPts val="600"/>
              </a:spcBef>
              <a:spcAft>
                <a:spcPts val="600"/>
              </a:spcAft>
            </a:pPr>
            <a:r>
              <a:rPr lang="en-US" sz="1600" b="1" dirty="0" smtClean="0">
                <a:solidFill>
                  <a:srgbClr val="000066"/>
                </a:solidFill>
                <a:latin typeface="Garamond"/>
                <a:cs typeface="Garamond"/>
              </a:rPr>
              <a:t>The NCC has commenced </a:t>
            </a:r>
            <a:r>
              <a:rPr lang="en-US" sz="1600" b="1" dirty="0">
                <a:solidFill>
                  <a:srgbClr val="000066"/>
                </a:solidFill>
                <a:latin typeface="Garamond"/>
                <a:cs typeface="Garamond"/>
              </a:rPr>
              <a:t>activities that would lead to the establishment of a </a:t>
            </a:r>
            <a:r>
              <a:rPr lang="en-US" sz="1600" b="1" dirty="0" smtClean="0">
                <a:solidFill>
                  <a:srgbClr val="000066"/>
                </a:solidFill>
                <a:latin typeface="Garamond"/>
                <a:cs typeface="Garamond"/>
              </a:rPr>
              <a:t>‘Critical National </a:t>
            </a:r>
            <a:r>
              <a:rPr lang="en-US" sz="1600" b="1" dirty="0" err="1" smtClean="0">
                <a:solidFill>
                  <a:srgbClr val="000066"/>
                </a:solidFill>
                <a:latin typeface="Garamond"/>
                <a:cs typeface="Garamond"/>
              </a:rPr>
              <a:t>ICT</a:t>
            </a:r>
            <a:r>
              <a:rPr lang="en-US" sz="1600" b="1" dirty="0" smtClean="0">
                <a:solidFill>
                  <a:srgbClr val="000066"/>
                </a:solidFill>
                <a:latin typeface="Garamond"/>
                <a:cs typeface="Garamond"/>
              </a:rPr>
              <a:t> Infrastructure Bill’.  </a:t>
            </a:r>
          </a:p>
          <a:p>
            <a:pPr lvl="0">
              <a:spcBef>
                <a:spcPts val="600"/>
              </a:spcBef>
              <a:spcAft>
                <a:spcPts val="600"/>
              </a:spcAft>
            </a:pPr>
            <a:r>
              <a:rPr lang="en-US" sz="1600" b="1" dirty="0" smtClean="0">
                <a:solidFill>
                  <a:srgbClr val="000066"/>
                </a:solidFill>
                <a:latin typeface="Garamond"/>
                <a:cs typeface="Garamond"/>
              </a:rPr>
              <a:t>When </a:t>
            </a:r>
            <a:r>
              <a:rPr lang="en-US" sz="1600" b="1" dirty="0">
                <a:solidFill>
                  <a:srgbClr val="000066"/>
                </a:solidFill>
                <a:latin typeface="Garamond"/>
                <a:cs typeface="Garamond"/>
              </a:rPr>
              <a:t>this bill is passed into law, government would </a:t>
            </a:r>
            <a:r>
              <a:rPr lang="en-US" sz="1600" b="1" dirty="0" smtClean="0">
                <a:solidFill>
                  <a:srgbClr val="000066"/>
                </a:solidFill>
                <a:latin typeface="Garamond"/>
                <a:cs typeface="Garamond"/>
              </a:rPr>
              <a:t>classify telecoms </a:t>
            </a:r>
            <a:r>
              <a:rPr lang="en-US" sz="1600" b="1" dirty="0">
                <a:solidFill>
                  <a:srgbClr val="000066"/>
                </a:solidFill>
                <a:latin typeface="Garamond"/>
                <a:cs typeface="Garamond"/>
              </a:rPr>
              <a:t>infrastructure </a:t>
            </a:r>
            <a:r>
              <a:rPr lang="en-US" sz="1600" b="1" dirty="0" smtClean="0">
                <a:solidFill>
                  <a:srgbClr val="000066"/>
                </a:solidFill>
                <a:latin typeface="Garamond"/>
                <a:cs typeface="Garamond"/>
              </a:rPr>
              <a:t>as </a:t>
            </a:r>
            <a:r>
              <a:rPr lang="en-US" sz="1600" b="1" dirty="0">
                <a:solidFill>
                  <a:srgbClr val="000066"/>
                </a:solidFill>
                <a:latin typeface="Garamond"/>
                <a:cs typeface="Garamond"/>
              </a:rPr>
              <a:t>the critical </a:t>
            </a:r>
            <a:r>
              <a:rPr lang="en-US" sz="1600" b="1" dirty="0" smtClean="0">
                <a:solidFill>
                  <a:srgbClr val="000066"/>
                </a:solidFill>
                <a:latin typeface="Garamond"/>
                <a:cs typeface="Garamond"/>
              </a:rPr>
              <a:t>national infrastructure</a:t>
            </a:r>
            <a:r>
              <a:rPr lang="en-US" sz="1600" b="1" dirty="0">
                <a:solidFill>
                  <a:srgbClr val="000066"/>
                </a:solidFill>
                <a:latin typeface="Garamond"/>
                <a:cs typeface="Garamond"/>
              </a:rPr>
              <a:t>, </a:t>
            </a:r>
            <a:r>
              <a:rPr lang="en-US" sz="1600" b="1" dirty="0" smtClean="0">
                <a:solidFill>
                  <a:srgbClr val="000066"/>
                </a:solidFill>
                <a:latin typeface="Garamond"/>
                <a:cs typeface="Garamond"/>
              </a:rPr>
              <a:t>which will enjoy </a:t>
            </a:r>
            <a:r>
              <a:rPr lang="en-US" sz="1600" b="1" dirty="0">
                <a:solidFill>
                  <a:srgbClr val="000066"/>
                </a:solidFill>
                <a:latin typeface="Garamond"/>
                <a:cs typeface="Garamond"/>
              </a:rPr>
              <a:t>priority protection in the country, as well as specify definite sanctions for willful destruction of </a:t>
            </a:r>
            <a:r>
              <a:rPr lang="en-US" sz="1600" b="1" dirty="0" smtClean="0">
                <a:solidFill>
                  <a:srgbClr val="000066"/>
                </a:solidFill>
                <a:latin typeface="Garamond"/>
                <a:cs typeface="Garamond"/>
              </a:rPr>
              <a:t>Information and Communications </a:t>
            </a:r>
            <a:r>
              <a:rPr lang="en-US" sz="1600" b="1" dirty="0">
                <a:solidFill>
                  <a:srgbClr val="000066"/>
                </a:solidFill>
                <a:latin typeface="Garamond"/>
                <a:cs typeface="Garamond"/>
              </a:rPr>
              <a:t>infrastructure.  </a:t>
            </a:r>
          </a:p>
        </p:txBody>
      </p:sp>
      <p:sp>
        <p:nvSpPr>
          <p:cNvPr id="3" name="Footer Placeholder 2"/>
          <p:cNvSpPr>
            <a:spLocks noGrp="1"/>
          </p:cNvSpPr>
          <p:nvPr>
            <p:ph type="ftr" sz="quarter" idx="4294967295"/>
          </p:nvPr>
        </p:nvSpPr>
        <p:spPr>
          <a:xfrm>
            <a:off x="251520" y="6275667"/>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75666"/>
            <a:ext cx="990600" cy="365125"/>
          </a:xfrm>
          <a:prstGeom prst="rect">
            <a:avLst/>
          </a:prstGeom>
        </p:spPr>
        <p:txBody>
          <a:bodyPr/>
          <a:lstStyle/>
          <a:p>
            <a:fld id="{6BC531C8-02A8-7C4F-9EE4-4583514D52F4}" type="slidenum">
              <a:rPr lang="en-US" sz="2400" smtClean="0">
                <a:latin typeface="Garamond" panose="02020404030301010803" pitchFamily="18" charset="0"/>
              </a:rPr>
              <a:t>26</a:t>
            </a:fld>
            <a:endParaRPr lang="en-US" sz="2400" dirty="0">
              <a:latin typeface="Garamond" panose="02020404030301010803" pitchFamily="18" charset="0"/>
            </a:endParaRPr>
          </a:p>
        </p:txBody>
      </p:sp>
    </p:spTree>
    <p:extLst>
      <p:ext uri="{BB962C8B-B14F-4D97-AF65-F5344CB8AC3E}">
        <p14:creationId xmlns:p14="http://schemas.microsoft.com/office/powerpoint/2010/main" val="4417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5818" y="692696"/>
            <a:ext cx="3530083" cy="615553"/>
          </a:xfrm>
          <a:prstGeom prst="rect">
            <a:avLst/>
          </a:prstGeom>
        </p:spPr>
        <p:txBody>
          <a:bodyPr wrap="none">
            <a:spAutoFit/>
          </a:bodyPr>
          <a:lstStyle/>
          <a:p>
            <a:pPr marL="0" marR="0" algn="just">
              <a:lnSpc>
                <a:spcPct val="150000"/>
              </a:lnSpc>
              <a:spcBef>
                <a:spcPts val="1200"/>
              </a:spcBef>
              <a:spcAft>
                <a:spcPts val="1200"/>
              </a:spcAft>
            </a:pPr>
            <a:r>
              <a:rPr lang="en-US" sz="2400" b="1" dirty="0">
                <a:solidFill>
                  <a:srgbClr val="1F3864"/>
                </a:solidFill>
                <a:latin typeface="Garamond"/>
                <a:ea typeface="Calibri" panose="020F0502020204030204" pitchFamily="34" charset="0"/>
                <a:cs typeface="Garamond"/>
              </a:rPr>
              <a:t>FOREIGN EXCHANGE</a:t>
            </a:r>
            <a:endParaRPr lang="en-US" sz="2400" dirty="0">
              <a:solidFill>
                <a:srgbClr val="595959"/>
              </a:solidFill>
              <a:effectLst/>
              <a:latin typeface="Garamond"/>
              <a:ea typeface="Calibri" panose="020F0502020204030204" pitchFamily="34" charset="0"/>
              <a:cs typeface="Garamond"/>
            </a:endParaRPr>
          </a:p>
        </p:txBody>
      </p:sp>
      <p:sp>
        <p:nvSpPr>
          <p:cNvPr id="5" name="Rectangle 4"/>
          <p:cNvSpPr/>
          <p:nvPr/>
        </p:nvSpPr>
        <p:spPr>
          <a:xfrm>
            <a:off x="3995936" y="1680321"/>
            <a:ext cx="3693878" cy="1107996"/>
          </a:xfrm>
          <a:prstGeom prst="rect">
            <a:avLst/>
          </a:prstGeom>
          <a:ln>
            <a:solidFill>
              <a:srgbClr val="000066"/>
            </a:solidFill>
          </a:ln>
        </p:spPr>
        <p:txBody>
          <a:bodyPr wrap="square">
            <a:spAutoFit/>
          </a:bodyPr>
          <a:lstStyle/>
          <a:p>
            <a:r>
              <a:rPr lang="en-US" sz="1600" dirty="0">
                <a:solidFill>
                  <a:srgbClr val="1F3864"/>
                </a:solidFill>
                <a:latin typeface="Garamond"/>
                <a:ea typeface="Calibri" panose="020F0502020204030204" pitchFamily="34" charset="0"/>
                <a:cs typeface="Garamond"/>
              </a:rPr>
              <a:t>The telecommunications operators are facing difficulties in accessing foreign exchange (Forex) for the deployment of telecommunications services in the country. </a:t>
            </a:r>
            <a:endParaRPr lang="en-US" sz="1600" dirty="0">
              <a:latin typeface="Garamond"/>
              <a:cs typeface="Garamond"/>
            </a:endParaRPr>
          </a:p>
        </p:txBody>
      </p:sp>
      <p:sp>
        <p:nvSpPr>
          <p:cNvPr id="6" name="Rectangle 5"/>
          <p:cNvSpPr/>
          <p:nvPr/>
        </p:nvSpPr>
        <p:spPr>
          <a:xfrm>
            <a:off x="1619672" y="2989157"/>
            <a:ext cx="3114600" cy="2554545"/>
          </a:xfrm>
          <a:prstGeom prst="rect">
            <a:avLst/>
          </a:prstGeom>
          <a:ln>
            <a:solidFill>
              <a:srgbClr val="000066"/>
            </a:solidFill>
          </a:ln>
        </p:spPr>
        <p:txBody>
          <a:bodyPr wrap="square">
            <a:spAutoFit/>
          </a:bodyPr>
          <a:lstStyle/>
          <a:p>
            <a:pPr marL="0" marR="0">
              <a:spcBef>
                <a:spcPts val="1200"/>
              </a:spcBef>
              <a:spcAft>
                <a:spcPts val="1200"/>
              </a:spcAft>
            </a:pPr>
            <a:r>
              <a:rPr lang="en-US" sz="1600" b="1" dirty="0">
                <a:solidFill>
                  <a:srgbClr val="1F3864"/>
                </a:solidFill>
                <a:latin typeface="Garamond"/>
                <a:ea typeface="Calibri" panose="020F0502020204030204" pitchFamily="34" charset="0"/>
                <a:cs typeface="Garamond"/>
              </a:rPr>
              <a:t>In addressing the Forex challenges, the Commission has engaged the CBN management and to that effect, the CBN agreed to include telecommunications as part of the CBN priority list for accessing the Forex. This has reduced the Forex burden on the telecom operators.</a:t>
            </a:r>
            <a:endParaRPr lang="en-US" sz="1600" b="1" dirty="0">
              <a:solidFill>
                <a:srgbClr val="595959"/>
              </a:solidFill>
              <a:effectLst/>
              <a:latin typeface="Garamond"/>
              <a:ea typeface="Calibri" panose="020F0502020204030204" pitchFamily="34" charset="0"/>
              <a:cs typeface="Garamond"/>
            </a:endParaRPr>
          </a:p>
        </p:txBody>
      </p:sp>
      <p:sp>
        <p:nvSpPr>
          <p:cNvPr id="3" name="Footer Placeholder 2"/>
          <p:cNvSpPr>
            <a:spLocks noGrp="1"/>
          </p:cNvSpPr>
          <p:nvPr>
            <p:ph type="ftr" sz="quarter" idx="4294967295"/>
          </p:nvPr>
        </p:nvSpPr>
        <p:spPr>
          <a:xfrm>
            <a:off x="251520" y="6275666"/>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9" name="Slide Number Placeholder 8"/>
          <p:cNvSpPr>
            <a:spLocks noGrp="1"/>
          </p:cNvSpPr>
          <p:nvPr>
            <p:ph type="sldNum" sz="quarter" idx="4294967295"/>
          </p:nvPr>
        </p:nvSpPr>
        <p:spPr>
          <a:xfrm>
            <a:off x="8532440" y="6284456"/>
            <a:ext cx="990600" cy="365125"/>
          </a:xfrm>
          <a:prstGeom prst="rect">
            <a:avLst/>
          </a:prstGeom>
        </p:spPr>
        <p:txBody>
          <a:bodyPr/>
          <a:lstStyle/>
          <a:p>
            <a:fld id="{6BC531C8-02A8-7C4F-9EE4-4583514D52F4}" type="slidenum">
              <a:rPr lang="en-US" sz="2400" smtClean="0">
                <a:latin typeface="Garamond" panose="02020404030301010803" pitchFamily="18" charset="0"/>
              </a:rPr>
              <a:t>27</a:t>
            </a:fld>
            <a:endParaRPr lang="en-US" sz="2400" dirty="0">
              <a:latin typeface="Garamond" panose="02020404030301010803" pitchFamily="18" charset="0"/>
            </a:endParaRPr>
          </a:p>
        </p:txBody>
      </p:sp>
      <p:pic>
        <p:nvPicPr>
          <p:cNvPr id="7" name="Picture 6"/>
          <p:cNvPicPr>
            <a:picLocks noChangeAspect="1"/>
          </p:cNvPicPr>
          <p:nvPr/>
        </p:nvPicPr>
        <p:blipFill>
          <a:blip r:embed="rId2"/>
          <a:stretch>
            <a:fillRect/>
          </a:stretch>
        </p:blipFill>
        <p:spPr>
          <a:xfrm>
            <a:off x="5092461" y="3284984"/>
            <a:ext cx="2495550" cy="1828800"/>
          </a:xfrm>
          <a:prstGeom prst="rect">
            <a:avLst/>
          </a:prstGeom>
        </p:spPr>
      </p:pic>
      <p:pic>
        <p:nvPicPr>
          <p:cNvPr id="1028" name="Picture 4" descr="Image result for for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76091"/>
            <a:ext cx="1944216" cy="11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0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3131840" y="2780928"/>
            <a:ext cx="3168352" cy="74684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000" b="1" dirty="0" smtClean="0">
                <a:solidFill>
                  <a:srgbClr val="000066"/>
                </a:solidFill>
                <a:latin typeface="Garamond"/>
                <a:cs typeface="Garamond"/>
              </a:rPr>
              <a:t>SCORECARDS</a:t>
            </a:r>
            <a:endParaRPr lang="en-US" sz="3000" b="1" dirty="0" smtClean="0">
              <a:solidFill>
                <a:srgbClr val="000066"/>
              </a:solidFill>
              <a:latin typeface="Garamond"/>
              <a:cs typeface="Garamond"/>
            </a:endParaRPr>
          </a:p>
        </p:txBody>
      </p:sp>
      <p:sp>
        <p:nvSpPr>
          <p:cNvPr id="4" name="Footer Placeholder 3"/>
          <p:cNvSpPr>
            <a:spLocks noGrp="1"/>
          </p:cNvSpPr>
          <p:nvPr>
            <p:ph type="ftr" sz="quarter" idx="4294967295"/>
          </p:nvPr>
        </p:nvSpPr>
        <p:spPr>
          <a:xfrm>
            <a:off x="251520" y="6256413"/>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5" name="Slide Number Placeholder 4"/>
          <p:cNvSpPr>
            <a:spLocks noGrp="1"/>
          </p:cNvSpPr>
          <p:nvPr>
            <p:ph type="sldNum" sz="quarter" idx="4294967295"/>
          </p:nvPr>
        </p:nvSpPr>
        <p:spPr>
          <a:xfrm>
            <a:off x="8532440" y="6256413"/>
            <a:ext cx="990600" cy="365125"/>
          </a:xfrm>
          <a:prstGeom prst="rect">
            <a:avLst/>
          </a:prstGeom>
        </p:spPr>
        <p:txBody>
          <a:bodyPr/>
          <a:lstStyle/>
          <a:p>
            <a:fld id="{6BC531C8-02A8-7C4F-9EE4-4583514D52F4}" type="slidenum">
              <a:rPr lang="en-US" sz="2400" smtClean="0">
                <a:latin typeface="Garamond" panose="02020404030301010803" pitchFamily="18" charset="0"/>
              </a:rPr>
              <a:t>28</a:t>
            </a:fld>
            <a:endParaRPr lang="en-US" sz="2400" dirty="0">
              <a:latin typeface="Garamond" panose="02020404030301010803" pitchFamily="18" charset="0"/>
            </a:endParaRPr>
          </a:p>
        </p:txBody>
      </p:sp>
    </p:spTree>
    <p:extLst>
      <p:ext uri="{BB962C8B-B14F-4D97-AF65-F5344CB8AC3E}">
        <p14:creationId xmlns:p14="http://schemas.microsoft.com/office/powerpoint/2010/main" val="206523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1952" y="6304002"/>
            <a:ext cx="432048" cy="369332"/>
          </a:xfrm>
          <a:prstGeom prst="rect">
            <a:avLst/>
          </a:prstGeom>
          <a:noFill/>
        </p:spPr>
        <p:txBody>
          <a:bodyPr wrap="square" rtlCol="0">
            <a:spAutoFit/>
          </a:bodyPr>
          <a:lstStyle/>
          <a:p>
            <a:r>
              <a:rPr lang="en-US" dirty="0">
                <a:solidFill>
                  <a:srgbClr val="FFFFFF"/>
                </a:solidFill>
              </a:rPr>
              <a:t>4</a:t>
            </a:r>
          </a:p>
        </p:txBody>
      </p:sp>
      <p:graphicFrame>
        <p:nvGraphicFramePr>
          <p:cNvPr id="7" name="Chart 6"/>
          <p:cNvGraphicFramePr>
            <a:graphicFrameLocks/>
          </p:cNvGraphicFramePr>
          <p:nvPr>
            <p:extLst>
              <p:ext uri="{D42A27DB-BD31-4B8C-83A1-F6EECF244321}">
                <p14:modId xmlns:p14="http://schemas.microsoft.com/office/powerpoint/2010/main" val="2748177631"/>
              </p:ext>
            </p:extLst>
          </p:nvPr>
        </p:nvGraphicFramePr>
        <p:xfrm>
          <a:off x="1475657" y="1391239"/>
          <a:ext cx="5040559" cy="30458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3"/>
          <p:cNvSpPr txBox="1">
            <a:spLocks/>
          </p:cNvSpPr>
          <p:nvPr/>
        </p:nvSpPr>
        <p:spPr bwMode="auto">
          <a:xfrm>
            <a:off x="2195735" y="1103548"/>
            <a:ext cx="4680521" cy="5040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sz="2200" b="1" kern="0" dirty="0" smtClean="0">
                <a:solidFill>
                  <a:srgbClr val="000090"/>
                </a:solidFill>
                <a:latin typeface="Garamond"/>
                <a:cs typeface="Garamond"/>
              </a:rPr>
              <a:t>Active Mobile-Broadband Penetration</a:t>
            </a:r>
            <a:endParaRPr lang="en-US" sz="2200" b="1" kern="0" dirty="0" smtClean="0">
              <a:solidFill>
                <a:srgbClr val="000090"/>
              </a:solidFill>
              <a:latin typeface="Garamond"/>
              <a:cs typeface="Garamond"/>
            </a:endParaRPr>
          </a:p>
        </p:txBody>
      </p:sp>
      <p:sp>
        <p:nvSpPr>
          <p:cNvPr id="9" name="Title 3"/>
          <p:cNvSpPr txBox="1">
            <a:spLocks/>
          </p:cNvSpPr>
          <p:nvPr/>
        </p:nvSpPr>
        <p:spPr bwMode="auto">
          <a:xfrm>
            <a:off x="1367644" y="4841537"/>
            <a:ext cx="6120679" cy="1166935"/>
          </a:xfrm>
          <a:prstGeom prst="rect">
            <a:avLst/>
          </a:prstGeom>
          <a:noFill/>
          <a:ln>
            <a:solidFill>
              <a:srgbClr val="000066"/>
            </a:solidFill>
          </a:ln>
          <a:extLst>
            <a:ext uri="{909E8E84-426E-40dd-AFC4-6F175D3DCCD1}">
              <a14:hiddenFill xmlns:a14="http://schemas.microsoft.com/office/drawing/2010/main" xmlns="">
                <a:solidFill>
                  <a:srgbClr val="FFFFFF"/>
                </a:solidFill>
              </a14:hiddenFill>
            </a:ext>
          </a:extLst>
        </p:spPr>
        <p:style>
          <a:lnRef idx="0">
            <a:scrgbClr r="0" g="0" b="0"/>
          </a:lnRef>
          <a:fillRef idx="1001">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buFont typeface="Wingdings" panose="05000000000000000000" pitchFamily="2" charset="2"/>
              <a:buChar char="ü"/>
            </a:pPr>
            <a:r>
              <a:rPr lang="en-GB" sz="1500" b="1" kern="0" dirty="0" smtClean="0">
                <a:solidFill>
                  <a:srgbClr val="000066"/>
                </a:solidFill>
                <a:latin typeface="Garamond"/>
                <a:cs typeface="Garamond"/>
              </a:rPr>
              <a:t>After the implementation of the SVP, Nigeria’s </a:t>
            </a:r>
            <a:r>
              <a:rPr lang="en-US" sz="1500" b="1" dirty="0">
                <a:solidFill>
                  <a:srgbClr val="000066"/>
                </a:solidFill>
                <a:latin typeface="Garamond"/>
                <a:cs typeface="Garamond"/>
              </a:rPr>
              <a:t>Active Mobile-Broadband Penetration has increased within the space of </a:t>
            </a:r>
            <a:r>
              <a:rPr lang="en-US" sz="1500" b="1" dirty="0" smtClean="0">
                <a:solidFill>
                  <a:srgbClr val="000066"/>
                </a:solidFill>
                <a:latin typeface="Garamond"/>
                <a:cs typeface="Garamond"/>
              </a:rPr>
              <a:t>two years </a:t>
            </a:r>
            <a:r>
              <a:rPr lang="en-US" sz="1500" b="1" dirty="0">
                <a:solidFill>
                  <a:srgbClr val="000066"/>
                </a:solidFill>
                <a:latin typeface="Garamond"/>
                <a:cs typeface="Garamond"/>
              </a:rPr>
              <a:t>from less than 10% in 2015 to 20.95% in </a:t>
            </a:r>
            <a:r>
              <a:rPr lang="en-US" sz="1500" b="1" dirty="0" smtClean="0">
                <a:solidFill>
                  <a:srgbClr val="000066"/>
                </a:solidFill>
                <a:latin typeface="Garamond"/>
                <a:cs typeface="Garamond"/>
              </a:rPr>
              <a:t>2016 and 21.8 % in 2017 indicating consistent growth.</a:t>
            </a:r>
            <a:endParaRPr lang="en-US" sz="1500" b="1" kern="0" dirty="0" smtClean="0">
              <a:solidFill>
                <a:srgbClr val="000066"/>
              </a:solidFill>
              <a:latin typeface="Garamond"/>
              <a:cs typeface="Garamond"/>
            </a:endParaRPr>
          </a:p>
        </p:txBody>
      </p:sp>
      <p:sp>
        <p:nvSpPr>
          <p:cNvPr id="10" name="Title 3"/>
          <p:cNvSpPr>
            <a:spLocks noGrp="1"/>
          </p:cNvSpPr>
          <p:nvPr>
            <p:ph type="title"/>
          </p:nvPr>
        </p:nvSpPr>
        <p:spPr bwMode="auto">
          <a:xfrm>
            <a:off x="1619672" y="339001"/>
            <a:ext cx="5616624"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smtClean="0">
                <a:solidFill>
                  <a:srgbClr val="000090"/>
                </a:solidFill>
                <a:latin typeface="Garamond"/>
                <a:cs typeface="Garamond"/>
              </a:rPr>
              <a:t/>
            </a:r>
            <a:br>
              <a:rPr lang="en-US" sz="1800" b="1" dirty="0" smtClean="0">
                <a:solidFill>
                  <a:srgbClr val="000090"/>
                </a:solidFill>
                <a:latin typeface="Garamond"/>
                <a:cs typeface="Garamond"/>
              </a:rPr>
            </a:br>
            <a:r>
              <a:rPr lang="en-US" sz="2400" b="1" dirty="0" smtClean="0">
                <a:solidFill>
                  <a:srgbClr val="000090"/>
                </a:solidFill>
                <a:latin typeface="Garamond"/>
                <a:cs typeface="Garamond"/>
              </a:rPr>
              <a:t>BROADBAND PENETRATON</a:t>
            </a:r>
          </a:p>
        </p:txBody>
      </p:sp>
      <p:sp>
        <p:nvSpPr>
          <p:cNvPr id="11" name="Title 3"/>
          <p:cNvSpPr txBox="1">
            <a:spLocks/>
          </p:cNvSpPr>
          <p:nvPr/>
        </p:nvSpPr>
        <p:spPr bwMode="auto">
          <a:xfrm>
            <a:off x="1221921" y="4352289"/>
            <a:ext cx="5619339" cy="4892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sz="1100" kern="0" dirty="0" smtClean="0">
                <a:solidFill>
                  <a:srgbClr val="000066"/>
                </a:solidFill>
                <a:latin typeface="Garamond"/>
                <a:cs typeface="Garamond"/>
              </a:rPr>
              <a:t>Figure 1: Nigeria’s Active Mobile-Broadband Subscriptions (MBS) % Penetration 2015 to 2017.</a:t>
            </a:r>
          </a:p>
          <a:p>
            <a:pPr algn="r"/>
            <a:r>
              <a:rPr lang="en-GB" sz="1100" kern="0" dirty="0" smtClean="0">
                <a:solidFill>
                  <a:srgbClr val="000066"/>
                </a:solidFill>
                <a:latin typeface="Garamond"/>
                <a:cs typeface="Garamond"/>
              </a:rPr>
              <a:t>[Source: ITU-UNESCO Broadband Commission for Sustainable Development (2017)]</a:t>
            </a:r>
            <a:endParaRPr lang="en-US" sz="1100" kern="0" dirty="0" smtClean="0">
              <a:solidFill>
                <a:srgbClr val="000066"/>
              </a:solidFill>
              <a:latin typeface="Garamond"/>
              <a:cs typeface="Garamond"/>
            </a:endParaRPr>
          </a:p>
        </p:txBody>
      </p:sp>
      <p:graphicFrame>
        <p:nvGraphicFramePr>
          <p:cNvPr id="12" name="Table 11"/>
          <p:cNvGraphicFramePr>
            <a:graphicFrameLocks noGrp="1"/>
          </p:cNvGraphicFramePr>
          <p:nvPr>
            <p:extLst/>
          </p:nvPr>
        </p:nvGraphicFramePr>
        <p:xfrm>
          <a:off x="6302501" y="2565379"/>
          <a:ext cx="1656184" cy="968018"/>
        </p:xfrm>
        <a:graphic>
          <a:graphicData uri="http://schemas.openxmlformats.org/drawingml/2006/table">
            <a:tbl>
              <a:tblPr>
                <a:tableStyleId>{5C22544A-7EE6-4342-B048-85BDC9FD1C3A}</a:tableStyleId>
              </a:tblPr>
              <a:tblGrid>
                <a:gridCol w="658680"/>
                <a:gridCol w="997504"/>
              </a:tblGrid>
              <a:tr h="396518">
                <a:tc>
                  <a:txBody>
                    <a:bodyPr/>
                    <a:lstStyle/>
                    <a:p>
                      <a:pPr marL="0" indent="58738" algn="l" fontAlgn="b"/>
                      <a:r>
                        <a:rPr lang="en-US" sz="1200" b="1" i="0" u="none" strike="noStrike" dirty="0" smtClean="0">
                          <a:solidFill>
                            <a:srgbClr val="000066"/>
                          </a:solidFill>
                          <a:effectLst/>
                          <a:latin typeface="Garamond"/>
                          <a:cs typeface="Garamond"/>
                        </a:rPr>
                        <a:t>YEAR</a:t>
                      </a:r>
                      <a:endParaRPr lang="en-US" sz="1200" b="1"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40000"/>
                        <a:lumOff val="60000"/>
                      </a:schemeClr>
                    </a:solidFill>
                  </a:tcPr>
                </a:tc>
                <a:tc>
                  <a:txBody>
                    <a:bodyPr/>
                    <a:lstStyle/>
                    <a:p>
                      <a:pPr algn="ctr" fontAlgn="b"/>
                      <a:r>
                        <a:rPr lang="en-US" sz="1200" b="1" u="none" strike="noStrike" dirty="0">
                          <a:solidFill>
                            <a:srgbClr val="000066"/>
                          </a:solidFill>
                          <a:effectLst/>
                          <a:latin typeface="Garamond"/>
                          <a:cs typeface="Garamond"/>
                        </a:rPr>
                        <a:t>M</a:t>
                      </a:r>
                      <a:r>
                        <a:rPr lang="en-US" sz="1200" b="1" u="none" strike="noStrike" dirty="0" smtClean="0">
                          <a:solidFill>
                            <a:srgbClr val="000066"/>
                          </a:solidFill>
                          <a:effectLst/>
                          <a:latin typeface="Garamond"/>
                          <a:cs typeface="Garamond"/>
                        </a:rPr>
                        <a:t>BS</a:t>
                      </a:r>
                      <a:r>
                        <a:rPr lang="en-US" sz="1200" b="1" u="none" strike="noStrike" dirty="0">
                          <a:solidFill>
                            <a:srgbClr val="000066"/>
                          </a:solidFill>
                          <a:effectLst/>
                          <a:latin typeface="Garamond"/>
                          <a:cs typeface="Garamond"/>
                        </a:rPr>
                        <a:t>/100</a:t>
                      </a:r>
                      <a:endParaRPr lang="en-US" sz="1200" b="1"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40000"/>
                        <a:lumOff val="60000"/>
                      </a:schemeClr>
                    </a:solidFill>
                  </a:tcPr>
                </a:tc>
              </a:tr>
              <a:tr h="176908">
                <a:tc>
                  <a:txBody>
                    <a:bodyPr/>
                    <a:lstStyle/>
                    <a:p>
                      <a:pPr marL="0" indent="115888" algn="l" fontAlgn="b"/>
                      <a:r>
                        <a:rPr lang="en-US" sz="1200" b="0" i="0" u="none" strike="noStrike" dirty="0" smtClean="0">
                          <a:solidFill>
                            <a:srgbClr val="000066"/>
                          </a:solidFill>
                          <a:effectLst/>
                          <a:latin typeface="Garamond"/>
                          <a:cs typeface="Garamond"/>
                        </a:rPr>
                        <a:t>2015</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a:txBody>
                    <a:bodyPr/>
                    <a:lstStyle/>
                    <a:p>
                      <a:pPr algn="ctr" fontAlgn="b"/>
                      <a:r>
                        <a:rPr lang="en-US" sz="1200" b="0" i="0" u="none" strike="noStrike" dirty="0" smtClean="0">
                          <a:solidFill>
                            <a:srgbClr val="000066"/>
                          </a:solidFill>
                          <a:effectLst/>
                          <a:latin typeface="Garamond"/>
                          <a:cs typeface="Garamond"/>
                        </a:rPr>
                        <a:t>8</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r>
              <a:tr h="176908">
                <a:tc>
                  <a:txBody>
                    <a:bodyPr/>
                    <a:lstStyle/>
                    <a:p>
                      <a:pPr marL="0" indent="115888" algn="l" fontAlgn="b"/>
                      <a:r>
                        <a:rPr lang="en-US" sz="1200" b="0" i="0" u="none" strike="noStrike" dirty="0" smtClean="0">
                          <a:solidFill>
                            <a:srgbClr val="000066"/>
                          </a:solidFill>
                          <a:effectLst/>
                          <a:latin typeface="Garamond"/>
                          <a:cs typeface="Garamond"/>
                        </a:rPr>
                        <a:t>2016</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a:txBody>
                    <a:bodyPr/>
                    <a:lstStyle/>
                    <a:p>
                      <a:pPr algn="ctr" fontAlgn="b"/>
                      <a:r>
                        <a:rPr lang="en-US" sz="1200" b="0" i="0" u="none" strike="noStrike" dirty="0" smtClean="0">
                          <a:solidFill>
                            <a:srgbClr val="000066"/>
                          </a:solidFill>
                          <a:effectLst/>
                          <a:latin typeface="Garamond"/>
                          <a:cs typeface="Garamond"/>
                        </a:rPr>
                        <a:t>20.95</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r>
              <a:tr h="176908">
                <a:tc>
                  <a:txBody>
                    <a:bodyPr/>
                    <a:lstStyle/>
                    <a:p>
                      <a:pPr marL="0" indent="115888" algn="l" fontAlgn="b"/>
                      <a:r>
                        <a:rPr lang="en-US" sz="1200" u="none" strike="noStrike" dirty="0" smtClean="0">
                          <a:solidFill>
                            <a:srgbClr val="000066"/>
                          </a:solidFill>
                          <a:effectLst/>
                          <a:latin typeface="Garamond"/>
                          <a:cs typeface="Garamond"/>
                        </a:rPr>
                        <a:t>2017</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a:txBody>
                    <a:bodyPr/>
                    <a:lstStyle/>
                    <a:p>
                      <a:pPr algn="ctr" fontAlgn="b"/>
                      <a:r>
                        <a:rPr lang="en-US" sz="1200" b="0" i="0" u="none" strike="noStrike" dirty="0" smtClean="0">
                          <a:solidFill>
                            <a:srgbClr val="000066"/>
                          </a:solidFill>
                          <a:effectLst/>
                          <a:latin typeface="Garamond"/>
                          <a:cs typeface="Garamond"/>
                        </a:rPr>
                        <a:t>21.8</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r>
            </a:tbl>
          </a:graphicData>
        </a:graphic>
      </p:graphicFrame>
      <p:sp>
        <p:nvSpPr>
          <p:cNvPr id="13" name="Rectangle 12"/>
          <p:cNvSpPr/>
          <p:nvPr/>
        </p:nvSpPr>
        <p:spPr>
          <a:xfrm>
            <a:off x="5761431" y="1979046"/>
            <a:ext cx="2738325" cy="600164"/>
          </a:xfrm>
          <a:prstGeom prst="rect">
            <a:avLst/>
          </a:prstGeom>
        </p:spPr>
        <p:txBody>
          <a:bodyPr wrap="square">
            <a:spAutoFit/>
          </a:bodyPr>
          <a:lstStyle/>
          <a:p>
            <a:pPr algn="ctr">
              <a:spcBef>
                <a:spcPts val="1200"/>
              </a:spcBef>
              <a:spcAft>
                <a:spcPts val="1200"/>
              </a:spcAft>
            </a:pPr>
            <a:r>
              <a:rPr lang="en-US" sz="1100" dirty="0">
                <a:solidFill>
                  <a:srgbClr val="002060"/>
                </a:solidFill>
                <a:latin typeface="Garamond" panose="02020404030301010803" pitchFamily="18" charset="0"/>
                <a:ea typeface="KaiTi" panose="02010609060101010101" pitchFamily="49" charset="-122"/>
              </a:rPr>
              <a:t>Table 1: </a:t>
            </a:r>
            <a:r>
              <a:rPr lang="en-US" sz="1100" dirty="0" smtClean="0">
                <a:solidFill>
                  <a:srgbClr val="002060"/>
                </a:solidFill>
                <a:latin typeface="Garamond" panose="02020404030301010803" pitchFamily="18" charset="0"/>
                <a:ea typeface="KaiTi" panose="02010609060101010101" pitchFamily="49" charset="-122"/>
              </a:rPr>
              <a:t>Nigeria’s Active </a:t>
            </a:r>
            <a:r>
              <a:rPr lang="en-US" sz="1100" dirty="0">
                <a:solidFill>
                  <a:srgbClr val="002060"/>
                </a:solidFill>
                <a:latin typeface="Garamond" panose="02020404030301010803" pitchFamily="18" charset="0"/>
                <a:ea typeface="KaiTi" panose="02010609060101010101" pitchFamily="49" charset="-122"/>
              </a:rPr>
              <a:t>Mobile-Broadband Subscriptions (MBS) % </a:t>
            </a:r>
            <a:r>
              <a:rPr lang="en-US" sz="1100" dirty="0" smtClean="0">
                <a:solidFill>
                  <a:srgbClr val="002060"/>
                </a:solidFill>
                <a:latin typeface="Garamond" panose="02020404030301010803" pitchFamily="18" charset="0"/>
                <a:ea typeface="KaiTi" panose="02010609060101010101" pitchFamily="49" charset="-122"/>
              </a:rPr>
              <a:t>Penetration 2015 to 2017.</a:t>
            </a:r>
            <a:endParaRPr lang="en-US" sz="1100" dirty="0">
              <a:solidFill>
                <a:srgbClr val="002060"/>
              </a:solidFill>
              <a:effectLst/>
              <a:latin typeface="Garamond" panose="02020404030301010803" pitchFamily="18" charset="0"/>
            </a:endParaRPr>
          </a:p>
        </p:txBody>
      </p:sp>
      <p:sp>
        <p:nvSpPr>
          <p:cNvPr id="14" name="Footer Placeholder 3"/>
          <p:cNvSpPr txBox="1">
            <a:spLocks/>
          </p:cNvSpPr>
          <p:nvPr/>
        </p:nvSpPr>
        <p:spPr>
          <a:xfrm>
            <a:off x="251520" y="6256413"/>
            <a:ext cx="4840941"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15" name="Slide Number Placeholder 4"/>
          <p:cNvSpPr txBox="1">
            <a:spLocks/>
          </p:cNvSpPr>
          <p:nvPr/>
        </p:nvSpPr>
        <p:spPr>
          <a:xfrm>
            <a:off x="8532440" y="6256413"/>
            <a:ext cx="9906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2400" dirty="0" smtClean="0">
                <a:latin typeface="Garamond" panose="02020404030301010803" pitchFamily="18" charset="0"/>
              </a:rPr>
              <a:t>29</a:t>
            </a:r>
            <a:endParaRPr lang="en-US" sz="2400" dirty="0">
              <a:latin typeface="Garamond" panose="02020404030301010803" pitchFamily="18" charset="0"/>
            </a:endParaRPr>
          </a:p>
        </p:txBody>
      </p:sp>
    </p:spTree>
    <p:extLst>
      <p:ext uri="{BB962C8B-B14F-4D97-AF65-F5344CB8AC3E}">
        <p14:creationId xmlns:p14="http://schemas.microsoft.com/office/powerpoint/2010/main" val="386564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2637322" y="511443"/>
            <a:ext cx="3455745" cy="74684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b="1" dirty="0" smtClean="0">
                <a:solidFill>
                  <a:srgbClr val="000066"/>
                </a:solidFill>
                <a:latin typeface="Garamond"/>
                <a:cs typeface="Garamond"/>
              </a:rPr>
              <a:t>INTRODUCTION</a:t>
            </a:r>
            <a:endParaRPr lang="en-US" sz="2400" b="1" dirty="0" smtClean="0">
              <a:solidFill>
                <a:srgbClr val="000066"/>
              </a:solidFill>
              <a:latin typeface="Garamond"/>
              <a:cs typeface="Garamond"/>
            </a:endParaRPr>
          </a:p>
        </p:txBody>
      </p:sp>
      <p:sp>
        <p:nvSpPr>
          <p:cNvPr id="4" name="Footer Placeholder 3"/>
          <p:cNvSpPr>
            <a:spLocks noGrp="1"/>
          </p:cNvSpPr>
          <p:nvPr>
            <p:ph type="ftr" sz="quarter" idx="4294967295"/>
          </p:nvPr>
        </p:nvSpPr>
        <p:spPr>
          <a:xfrm>
            <a:off x="216851" y="6256413"/>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67669"/>
            <a:ext cx="990600" cy="365125"/>
          </a:xfrm>
          <a:prstGeom prst="rect">
            <a:avLst/>
          </a:prstGeom>
        </p:spPr>
        <p:txBody>
          <a:bodyPr/>
          <a:lstStyle/>
          <a:p>
            <a:fld id="{6BC531C8-02A8-7C4F-9EE4-4583514D52F4}" type="slidenum">
              <a:rPr lang="en-US" sz="2400" smtClean="0">
                <a:latin typeface="Garamond" panose="02020404030301010803" pitchFamily="18" charset="0"/>
              </a:rPr>
              <a:t>3</a:t>
            </a:fld>
            <a:endParaRPr lang="en-US" sz="2400" dirty="0">
              <a:latin typeface="Garamond" panose="02020404030301010803" pitchFamily="18" charset="0"/>
            </a:endParaRPr>
          </a:p>
        </p:txBody>
      </p:sp>
      <p:sp>
        <p:nvSpPr>
          <p:cNvPr id="9" name="Rectangle 8"/>
          <p:cNvSpPr/>
          <p:nvPr/>
        </p:nvSpPr>
        <p:spPr>
          <a:xfrm>
            <a:off x="2079193" y="4399536"/>
            <a:ext cx="4572000" cy="877163"/>
          </a:xfrm>
          <a:prstGeom prst="rect">
            <a:avLst/>
          </a:prstGeom>
          <a:ln>
            <a:solidFill>
              <a:schemeClr val="accent2">
                <a:shade val="80000"/>
                <a:hueOff val="0"/>
                <a:satOff val="0"/>
                <a:lumOff val="0"/>
              </a:schemeClr>
            </a:solidFill>
          </a:ln>
        </p:spPr>
        <p:txBody>
          <a:bodyPr>
            <a:spAutoFit/>
          </a:bodyPr>
          <a:lstStyle/>
          <a:p>
            <a:pPr marR="0" algn="ctr">
              <a:spcBef>
                <a:spcPts val="1200"/>
              </a:spcBef>
              <a:spcAft>
                <a:spcPts val="1200"/>
              </a:spcAft>
              <a:tabLst>
                <a:tab pos="1371600" algn="l"/>
              </a:tabLst>
            </a:pPr>
            <a:r>
              <a:rPr lang="en-US" sz="1700" dirty="0">
                <a:solidFill>
                  <a:srgbClr val="000066"/>
                </a:solidFill>
                <a:latin typeface="Garamond"/>
                <a:ea typeface="KaiTi" panose="02010609060101010101" pitchFamily="49" charset="-122"/>
                <a:cs typeface="Garamond"/>
              </a:rPr>
              <a:t>Broadband </a:t>
            </a:r>
            <a:r>
              <a:rPr lang="en-US" sz="1700" dirty="0" smtClean="0">
                <a:solidFill>
                  <a:srgbClr val="000066"/>
                </a:solidFill>
                <a:latin typeface="Garamond"/>
                <a:ea typeface="KaiTi" panose="02010609060101010101" pitchFamily="49" charset="-122"/>
                <a:cs typeface="Garamond"/>
              </a:rPr>
              <a:t>transforms </a:t>
            </a:r>
            <a:r>
              <a:rPr lang="en-US" sz="1700" dirty="0">
                <a:solidFill>
                  <a:srgbClr val="000066"/>
                </a:solidFill>
                <a:latin typeface="Garamond"/>
                <a:ea typeface="KaiTi" panose="02010609060101010101" pitchFamily="49" charset="-122"/>
                <a:cs typeface="Garamond"/>
              </a:rPr>
              <a:t>the way essential services are delivered from e-health to e-education to e-commerce to e-government. </a:t>
            </a:r>
            <a:endParaRPr lang="en-US" sz="1700" dirty="0" smtClean="0">
              <a:solidFill>
                <a:srgbClr val="000066"/>
              </a:solidFill>
              <a:latin typeface="Garamond"/>
              <a:ea typeface="KaiTi" panose="02010609060101010101" pitchFamily="49" charset="-122"/>
              <a:cs typeface="Garamond"/>
            </a:endParaRPr>
          </a:p>
        </p:txBody>
      </p:sp>
      <p:sp>
        <p:nvSpPr>
          <p:cNvPr id="10" name="Rectangle 9"/>
          <p:cNvSpPr/>
          <p:nvPr/>
        </p:nvSpPr>
        <p:spPr>
          <a:xfrm>
            <a:off x="2173841" y="1340381"/>
            <a:ext cx="4572000" cy="1138773"/>
          </a:xfrm>
          <a:prstGeom prst="rect">
            <a:avLst/>
          </a:prstGeom>
          <a:ln>
            <a:solidFill>
              <a:schemeClr val="accent2">
                <a:shade val="80000"/>
                <a:hueOff val="0"/>
                <a:satOff val="0"/>
                <a:lumOff val="0"/>
              </a:schemeClr>
            </a:solidFill>
          </a:ln>
        </p:spPr>
        <p:txBody>
          <a:bodyPr>
            <a:spAutoFit/>
          </a:bodyPr>
          <a:lstStyle/>
          <a:p>
            <a:pPr marR="0" algn="ctr">
              <a:spcBef>
                <a:spcPts val="1200"/>
              </a:spcBef>
              <a:spcAft>
                <a:spcPts val="1200"/>
              </a:spcAft>
              <a:tabLst>
                <a:tab pos="1371600" algn="l"/>
              </a:tabLst>
            </a:pPr>
            <a:r>
              <a:rPr lang="en-GB" sz="1700" dirty="0">
                <a:solidFill>
                  <a:srgbClr val="000066"/>
                </a:solidFill>
                <a:latin typeface="Garamond"/>
                <a:cs typeface="Garamond"/>
              </a:rPr>
              <a:t>Broadband is a high speed internet connection through the communications network that connects end users at a high data transfer rate (example Nigeria’s broadband speed remains at 1.5 Mbps).</a:t>
            </a:r>
            <a:endParaRPr lang="en-US" sz="1700" dirty="0" smtClean="0">
              <a:solidFill>
                <a:srgbClr val="000066"/>
              </a:solidFill>
              <a:latin typeface="Garamond"/>
              <a:ea typeface="KaiTi" panose="02010609060101010101" pitchFamily="49" charset="-122"/>
              <a:cs typeface="Garamond"/>
            </a:endParaRPr>
          </a:p>
        </p:txBody>
      </p:sp>
      <p:sp>
        <p:nvSpPr>
          <p:cNvPr id="11" name="Rectangle 10"/>
          <p:cNvSpPr/>
          <p:nvPr/>
        </p:nvSpPr>
        <p:spPr>
          <a:xfrm>
            <a:off x="2079193" y="2810431"/>
            <a:ext cx="4572000" cy="1138773"/>
          </a:xfrm>
          <a:prstGeom prst="rect">
            <a:avLst/>
          </a:prstGeom>
          <a:ln>
            <a:solidFill>
              <a:schemeClr val="accent2">
                <a:shade val="80000"/>
                <a:hueOff val="0"/>
                <a:satOff val="0"/>
                <a:lumOff val="0"/>
              </a:schemeClr>
            </a:solidFill>
          </a:ln>
        </p:spPr>
        <p:txBody>
          <a:bodyPr>
            <a:spAutoFit/>
          </a:bodyPr>
          <a:lstStyle/>
          <a:p>
            <a:pPr algn="ctr"/>
            <a:r>
              <a:rPr lang="en-GB" sz="1700" dirty="0">
                <a:solidFill>
                  <a:srgbClr val="000066"/>
                </a:solidFill>
                <a:latin typeface="Garamond"/>
                <a:cs typeface="Garamond"/>
              </a:rPr>
              <a:t>This definition of broadband is popular, however it is incomplete as broadband is more than a network. Justifiably, </a:t>
            </a:r>
            <a:r>
              <a:rPr lang="en-GB" sz="1700" dirty="0" smtClean="0">
                <a:solidFill>
                  <a:srgbClr val="000066"/>
                </a:solidFill>
                <a:latin typeface="Garamond"/>
                <a:cs typeface="Garamond"/>
              </a:rPr>
              <a:t>broadband is </a:t>
            </a:r>
            <a:r>
              <a:rPr lang="en-GB" sz="1700" dirty="0">
                <a:solidFill>
                  <a:srgbClr val="000066"/>
                </a:solidFill>
                <a:latin typeface="Garamond"/>
                <a:cs typeface="Garamond"/>
              </a:rPr>
              <a:t>an ecosystem that comprises of different elements.</a:t>
            </a:r>
            <a:endParaRPr lang="en-US" sz="1700" dirty="0">
              <a:solidFill>
                <a:srgbClr val="000066"/>
              </a:solidFill>
              <a:latin typeface="Garamond"/>
              <a:cs typeface="Garamond"/>
            </a:endParaRPr>
          </a:p>
        </p:txBody>
      </p:sp>
    </p:spTree>
    <p:extLst>
      <p:ext uri="{BB962C8B-B14F-4D97-AF65-F5344CB8AC3E}">
        <p14:creationId xmlns:p14="http://schemas.microsoft.com/office/powerpoint/2010/main" val="149215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2230195" y="1206177"/>
            <a:ext cx="4680521" cy="5040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sz="1600" b="1" kern="0" dirty="0" smtClean="0">
                <a:solidFill>
                  <a:srgbClr val="000090"/>
                </a:solidFill>
                <a:latin typeface="Garamond"/>
                <a:cs typeface="Garamond"/>
              </a:rPr>
              <a:t>Percentage of Households with Internet (PHI) and Individuals Using Internet (PII) Penetration</a:t>
            </a:r>
            <a:endParaRPr lang="en-US" sz="1600" b="1" kern="0" dirty="0" smtClean="0">
              <a:solidFill>
                <a:srgbClr val="000090"/>
              </a:solidFill>
              <a:latin typeface="Garamond"/>
              <a:cs typeface="Garamond"/>
            </a:endParaRPr>
          </a:p>
        </p:txBody>
      </p:sp>
      <p:sp>
        <p:nvSpPr>
          <p:cNvPr id="9" name="Title 3"/>
          <p:cNvSpPr txBox="1">
            <a:spLocks/>
          </p:cNvSpPr>
          <p:nvPr/>
        </p:nvSpPr>
        <p:spPr bwMode="auto">
          <a:xfrm>
            <a:off x="1474111" y="4488016"/>
            <a:ext cx="6192688" cy="1561839"/>
          </a:xfrm>
          <a:prstGeom prst="rect">
            <a:avLst/>
          </a:prstGeom>
          <a:noFill/>
          <a:ln>
            <a:solidFill>
              <a:srgbClr val="000066"/>
            </a:solidFill>
          </a:ln>
          <a:extLst>
            <a:ext uri="{909E8E84-426E-40dd-AFC4-6F175D3DCCD1}">
              <a14:hiddenFill xmlns:a14="http://schemas.microsoft.com/office/drawing/2010/main" xmlns="">
                <a:solidFill>
                  <a:srgbClr val="FFFFFF"/>
                </a:solidFill>
              </a14:hiddenFill>
            </a:ext>
          </a:extLst>
        </p:spPr>
        <p:style>
          <a:lnRef idx="0">
            <a:scrgbClr r="0" g="0" b="0"/>
          </a:lnRef>
          <a:fillRef idx="1001">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spcAft>
                <a:spcPts val="600"/>
              </a:spcAft>
              <a:buFont typeface="Wingdings" panose="05000000000000000000" pitchFamily="2" charset="2"/>
              <a:buChar char="ü"/>
            </a:pPr>
            <a:r>
              <a:rPr lang="en-GB" sz="1600" b="1" kern="0" dirty="0">
                <a:solidFill>
                  <a:srgbClr val="000066"/>
                </a:solidFill>
                <a:latin typeface="Garamond"/>
                <a:cs typeface="Garamond"/>
              </a:rPr>
              <a:t>Nigeria’s </a:t>
            </a:r>
            <a:r>
              <a:rPr lang="en-US" sz="1600" b="1" dirty="0">
                <a:solidFill>
                  <a:srgbClr val="000066"/>
                </a:solidFill>
                <a:latin typeface="Garamond"/>
                <a:cs typeface="Garamond"/>
              </a:rPr>
              <a:t>Internet </a:t>
            </a:r>
            <a:r>
              <a:rPr lang="en-US" sz="1600" b="1" dirty="0" smtClean="0">
                <a:solidFill>
                  <a:srgbClr val="000066"/>
                </a:solidFill>
                <a:latin typeface="Garamond"/>
                <a:cs typeface="Garamond"/>
              </a:rPr>
              <a:t>Penetration (PHI and PII) stabilizes in two (2) years because of the active implementation of the SVP, which has triggered the growing trend of accessing the Internet exclusively via mobile devices (smartphones and tablets).</a:t>
            </a:r>
            <a:endParaRPr lang="en-US" sz="1600" b="1" dirty="0">
              <a:solidFill>
                <a:srgbClr val="000066"/>
              </a:solidFill>
              <a:latin typeface="Garamond"/>
              <a:cs typeface="Garamond"/>
            </a:endParaRPr>
          </a:p>
          <a:p>
            <a:pPr marL="342900" indent="-342900">
              <a:buFont typeface="Wingdings" panose="05000000000000000000" pitchFamily="2" charset="2"/>
              <a:buChar char="ü"/>
            </a:pPr>
            <a:r>
              <a:rPr lang="en-GB" sz="1600" b="1" kern="0" dirty="0" smtClean="0">
                <a:solidFill>
                  <a:srgbClr val="000066"/>
                </a:solidFill>
                <a:latin typeface="Garamond"/>
                <a:cs typeface="Garamond"/>
              </a:rPr>
              <a:t>Currently, Nigeria has the highest Mobile Share of Web traffic of more than 80%.</a:t>
            </a:r>
            <a:endParaRPr lang="en-US" sz="1600" b="1" kern="0" dirty="0" smtClean="0">
              <a:solidFill>
                <a:srgbClr val="000066"/>
              </a:solidFill>
              <a:latin typeface="Garamond"/>
              <a:cs typeface="Garamond"/>
            </a:endParaRPr>
          </a:p>
        </p:txBody>
      </p:sp>
      <p:sp>
        <p:nvSpPr>
          <p:cNvPr id="10" name="Title 3"/>
          <p:cNvSpPr>
            <a:spLocks noGrp="1"/>
          </p:cNvSpPr>
          <p:nvPr>
            <p:ph type="title"/>
          </p:nvPr>
        </p:nvSpPr>
        <p:spPr bwMode="auto">
          <a:xfrm>
            <a:off x="1619672" y="339001"/>
            <a:ext cx="5616624"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smtClean="0">
                <a:solidFill>
                  <a:srgbClr val="000090"/>
                </a:solidFill>
                <a:latin typeface="Garamond"/>
                <a:cs typeface="Garamond"/>
              </a:rPr>
              <a:t/>
            </a:r>
            <a:br>
              <a:rPr lang="en-US" sz="1800" b="1" dirty="0" smtClean="0">
                <a:solidFill>
                  <a:srgbClr val="000090"/>
                </a:solidFill>
                <a:latin typeface="Garamond"/>
                <a:cs typeface="Garamond"/>
              </a:rPr>
            </a:br>
            <a:r>
              <a:rPr lang="en-US" sz="2400" b="1" dirty="0" smtClean="0">
                <a:solidFill>
                  <a:srgbClr val="000090"/>
                </a:solidFill>
                <a:latin typeface="Garamond"/>
                <a:cs typeface="Garamond"/>
              </a:rPr>
              <a:t>INTERNET PENETRATON</a:t>
            </a:r>
          </a:p>
        </p:txBody>
      </p:sp>
      <p:sp>
        <p:nvSpPr>
          <p:cNvPr id="11" name="Title 3"/>
          <p:cNvSpPr txBox="1">
            <a:spLocks/>
          </p:cNvSpPr>
          <p:nvPr/>
        </p:nvSpPr>
        <p:spPr bwMode="auto">
          <a:xfrm>
            <a:off x="558203" y="4005064"/>
            <a:ext cx="6678093" cy="4892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sz="1100" kern="0" dirty="0" smtClean="0">
                <a:solidFill>
                  <a:srgbClr val="000066"/>
                </a:solidFill>
                <a:latin typeface="Garamond"/>
                <a:cs typeface="Garamond"/>
              </a:rPr>
              <a:t>Figure 2: </a:t>
            </a:r>
            <a:r>
              <a:rPr lang="en-US" sz="1100" dirty="0">
                <a:solidFill>
                  <a:srgbClr val="1F3864"/>
                </a:solidFill>
                <a:latin typeface="Garamond" panose="02020404030301010803" pitchFamily="18" charset="0"/>
                <a:ea typeface="KaiTi" panose="02010609060101010101" pitchFamily="49" charset="-122"/>
              </a:rPr>
              <a:t>Nigeria’s Percentage of </a:t>
            </a:r>
            <a:r>
              <a:rPr lang="en-US" sz="1100" dirty="0" smtClean="0">
                <a:solidFill>
                  <a:srgbClr val="1F3864"/>
                </a:solidFill>
                <a:latin typeface="Garamond" panose="02020404030301010803" pitchFamily="18" charset="0"/>
                <a:ea typeface="KaiTi" panose="02010609060101010101" pitchFamily="49" charset="-122"/>
              </a:rPr>
              <a:t>Households </a:t>
            </a:r>
            <a:r>
              <a:rPr lang="en-US" sz="1100" dirty="0">
                <a:solidFill>
                  <a:srgbClr val="1F3864"/>
                </a:solidFill>
                <a:latin typeface="Garamond" panose="02020404030301010803" pitchFamily="18" charset="0"/>
                <a:ea typeface="KaiTi" panose="02010609060101010101" pitchFamily="49" charset="-122"/>
              </a:rPr>
              <a:t>with Internet (PHI) Individuals using the Internet (PII) 2016 to 2017.</a:t>
            </a:r>
            <a:endParaRPr lang="en-US" sz="1100" dirty="0">
              <a:latin typeface="Garamond" panose="02020404030301010803" pitchFamily="18" charset="0"/>
            </a:endParaRPr>
          </a:p>
          <a:p>
            <a:pPr algn="r"/>
            <a:r>
              <a:rPr lang="en-GB" sz="1100" kern="0" dirty="0" smtClean="0">
                <a:solidFill>
                  <a:srgbClr val="000066"/>
                </a:solidFill>
                <a:latin typeface="Garamond"/>
                <a:cs typeface="Garamond"/>
              </a:rPr>
              <a:t>[Source: ITU-UNESCO Broadband Commission for Sustainable Development (2016)]</a:t>
            </a:r>
            <a:endParaRPr lang="en-US" sz="1100" kern="0" dirty="0" smtClean="0">
              <a:solidFill>
                <a:srgbClr val="000066"/>
              </a:solidFill>
              <a:latin typeface="Garamond"/>
              <a:cs typeface="Garamond"/>
            </a:endParaRPr>
          </a:p>
        </p:txBody>
      </p:sp>
      <p:graphicFrame>
        <p:nvGraphicFramePr>
          <p:cNvPr id="14" name="Chart 13"/>
          <p:cNvGraphicFramePr>
            <a:graphicFrameLocks/>
          </p:cNvGraphicFramePr>
          <p:nvPr>
            <p:extLst>
              <p:ext uri="{D42A27DB-BD31-4B8C-83A1-F6EECF244321}">
                <p14:modId xmlns:p14="http://schemas.microsoft.com/office/powerpoint/2010/main" val="3454829979"/>
              </p:ext>
            </p:extLst>
          </p:nvPr>
        </p:nvGraphicFramePr>
        <p:xfrm>
          <a:off x="1650754" y="1482001"/>
          <a:ext cx="4069750" cy="2773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059798122"/>
              </p:ext>
            </p:extLst>
          </p:nvPr>
        </p:nvGraphicFramePr>
        <p:xfrm>
          <a:off x="6136327" y="2688818"/>
          <a:ext cx="1730585" cy="571500"/>
        </p:xfrm>
        <a:graphic>
          <a:graphicData uri="http://schemas.openxmlformats.org/drawingml/2006/table">
            <a:tbl>
              <a:tblPr>
                <a:tableStyleId>{5C22544A-7EE6-4342-B048-85BDC9FD1C3A}</a:tableStyleId>
              </a:tblPr>
              <a:tblGrid>
                <a:gridCol w="638077"/>
                <a:gridCol w="372428"/>
                <a:gridCol w="720080"/>
              </a:tblGrid>
              <a:tr h="179652">
                <a:tc>
                  <a:txBody>
                    <a:bodyPr/>
                    <a:lstStyle/>
                    <a:p>
                      <a:pPr marL="0" indent="58738" algn="l" fontAlgn="b"/>
                      <a:r>
                        <a:rPr lang="en-US" sz="1200" b="1" i="0" u="none" strike="noStrike" dirty="0" smtClean="0">
                          <a:solidFill>
                            <a:srgbClr val="000066"/>
                          </a:solidFill>
                          <a:effectLst/>
                          <a:latin typeface="Garamond"/>
                          <a:cs typeface="Garamond"/>
                        </a:rPr>
                        <a:t>YEAR</a:t>
                      </a:r>
                      <a:endParaRPr lang="en-US" sz="1200" b="1"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40000"/>
                        <a:lumOff val="60000"/>
                      </a:schemeClr>
                    </a:solidFill>
                  </a:tcPr>
                </a:tc>
                <a:tc>
                  <a:txBody>
                    <a:bodyPr/>
                    <a:lstStyle/>
                    <a:p>
                      <a:pPr algn="ctr" fontAlgn="b"/>
                      <a:r>
                        <a:rPr lang="en-US" sz="1200" b="1" i="0" u="none" strike="noStrike" dirty="0" smtClean="0">
                          <a:solidFill>
                            <a:srgbClr val="000066"/>
                          </a:solidFill>
                          <a:effectLst/>
                          <a:latin typeface="Garamond"/>
                          <a:cs typeface="Garamond"/>
                        </a:rPr>
                        <a:t>PHI</a:t>
                      </a:r>
                      <a:endParaRPr lang="en-US" sz="1200" b="1"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40000"/>
                        <a:lumOff val="60000"/>
                      </a:schemeClr>
                    </a:solidFill>
                  </a:tcPr>
                </a:tc>
                <a:tc>
                  <a:txBody>
                    <a:bodyPr/>
                    <a:lstStyle/>
                    <a:p>
                      <a:pPr algn="ctr" fontAlgn="b"/>
                      <a:r>
                        <a:rPr lang="en-US" sz="1200" b="1" u="none" strike="noStrike" dirty="0" smtClean="0">
                          <a:solidFill>
                            <a:srgbClr val="000066"/>
                          </a:solidFill>
                          <a:effectLst/>
                          <a:latin typeface="Garamond"/>
                          <a:cs typeface="Garamond"/>
                        </a:rPr>
                        <a:t>PII</a:t>
                      </a:r>
                      <a:endParaRPr lang="en-US" sz="1200" b="1"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40000"/>
                        <a:lumOff val="60000"/>
                      </a:schemeClr>
                    </a:solidFill>
                  </a:tcPr>
                </a:tc>
              </a:tr>
              <a:tr h="179652">
                <a:tc>
                  <a:txBody>
                    <a:bodyPr/>
                    <a:lstStyle/>
                    <a:p>
                      <a:pPr marL="0" indent="115888" algn="l" fontAlgn="b"/>
                      <a:r>
                        <a:rPr lang="en-US" sz="1200" b="0" i="0" u="none" strike="noStrike" dirty="0" smtClean="0">
                          <a:solidFill>
                            <a:srgbClr val="000066"/>
                          </a:solidFill>
                          <a:effectLst/>
                          <a:latin typeface="Garamond"/>
                          <a:cs typeface="Garamond"/>
                        </a:rPr>
                        <a:t>2016</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a:txBody>
                    <a:bodyPr/>
                    <a:lstStyle/>
                    <a:p>
                      <a:pPr algn="ctr" fontAlgn="b"/>
                      <a:r>
                        <a:rPr lang="en-US" sz="1200" b="0" i="0" u="none" strike="noStrike" dirty="0" smtClean="0">
                          <a:solidFill>
                            <a:srgbClr val="000066"/>
                          </a:solidFill>
                          <a:effectLst/>
                          <a:latin typeface="Garamond"/>
                          <a:cs typeface="Garamond"/>
                        </a:rPr>
                        <a:t>11.40</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dirty="0" smtClean="0">
                          <a:solidFill>
                            <a:srgbClr val="000066"/>
                          </a:solidFill>
                          <a:effectLst/>
                          <a:latin typeface="Garamond"/>
                          <a:cs typeface="Garamond"/>
                        </a:rPr>
                        <a:t>47.44</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r>
              <a:tr h="179652">
                <a:tc>
                  <a:txBody>
                    <a:bodyPr/>
                    <a:lstStyle/>
                    <a:p>
                      <a:pPr marL="0" indent="115888" algn="l" fontAlgn="b"/>
                      <a:r>
                        <a:rPr lang="en-US" sz="1200" u="none" strike="noStrike" dirty="0" smtClean="0">
                          <a:solidFill>
                            <a:srgbClr val="000066"/>
                          </a:solidFill>
                          <a:effectLst/>
                          <a:latin typeface="Garamond"/>
                          <a:cs typeface="Garamond"/>
                        </a:rPr>
                        <a:t>2017</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a:txBody>
                    <a:bodyPr/>
                    <a:lstStyle/>
                    <a:p>
                      <a:pPr algn="ctr" fontAlgn="b"/>
                      <a:r>
                        <a:rPr lang="en-US" sz="1200" b="0" i="0" u="none" strike="noStrike" dirty="0" smtClean="0">
                          <a:solidFill>
                            <a:srgbClr val="000066"/>
                          </a:solidFill>
                          <a:effectLst/>
                          <a:latin typeface="Garamond"/>
                          <a:cs typeface="Garamond"/>
                        </a:rPr>
                        <a:t>15.20</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0" i="0" u="none" strike="noStrike" dirty="0" smtClean="0">
                          <a:solidFill>
                            <a:srgbClr val="000066"/>
                          </a:solidFill>
                          <a:effectLst/>
                          <a:latin typeface="Garamond"/>
                          <a:cs typeface="Garamond"/>
                        </a:rPr>
                        <a:t>25.7</a:t>
                      </a:r>
                      <a:endParaRPr lang="en-US" sz="1200" b="0" i="0" u="none" strike="noStrike" dirty="0">
                        <a:solidFill>
                          <a:srgbClr val="000066"/>
                        </a:solidFill>
                        <a:effectLst/>
                        <a:latin typeface="Garamond"/>
                        <a:cs typeface="Garamond"/>
                      </a:endParaRPr>
                    </a:p>
                  </a:txBody>
                  <a:tcPr marL="7620" marR="7620" marT="762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r>
            </a:tbl>
          </a:graphicData>
        </a:graphic>
      </p:graphicFrame>
      <p:sp>
        <p:nvSpPr>
          <p:cNvPr id="16" name="Rectangle 15"/>
          <p:cNvSpPr/>
          <p:nvPr/>
        </p:nvSpPr>
        <p:spPr>
          <a:xfrm>
            <a:off x="5724128" y="1843564"/>
            <a:ext cx="2554985" cy="769441"/>
          </a:xfrm>
          <a:prstGeom prst="rect">
            <a:avLst/>
          </a:prstGeom>
        </p:spPr>
        <p:txBody>
          <a:bodyPr wrap="square">
            <a:spAutoFit/>
          </a:bodyPr>
          <a:lstStyle/>
          <a:p>
            <a:pPr algn="ctr"/>
            <a:r>
              <a:rPr lang="en-US" sz="1100" dirty="0">
                <a:solidFill>
                  <a:srgbClr val="1F3864"/>
                </a:solidFill>
                <a:latin typeface="Garamond" panose="02020404030301010803" pitchFamily="18" charset="0"/>
                <a:ea typeface="KaiTi" panose="02010609060101010101" pitchFamily="49" charset="-122"/>
              </a:rPr>
              <a:t>Table 2: </a:t>
            </a:r>
            <a:r>
              <a:rPr lang="en-US" sz="1100" dirty="0" smtClean="0">
                <a:solidFill>
                  <a:srgbClr val="1F3864"/>
                </a:solidFill>
                <a:latin typeface="Garamond" panose="02020404030301010803" pitchFamily="18" charset="0"/>
                <a:ea typeface="KaiTi" panose="02010609060101010101" pitchFamily="49" charset="-122"/>
              </a:rPr>
              <a:t>Nigeria’s Percentage of Households with Internet (PHI) and </a:t>
            </a:r>
            <a:r>
              <a:rPr lang="en-US" sz="1100" dirty="0">
                <a:solidFill>
                  <a:srgbClr val="1F3864"/>
                </a:solidFill>
                <a:latin typeface="Garamond" panose="02020404030301010803" pitchFamily="18" charset="0"/>
                <a:ea typeface="KaiTi" panose="02010609060101010101" pitchFamily="49" charset="-122"/>
              </a:rPr>
              <a:t>Individuals using the Internet (PII</a:t>
            </a:r>
            <a:r>
              <a:rPr lang="en-US" sz="1100" dirty="0" smtClean="0">
                <a:solidFill>
                  <a:srgbClr val="1F3864"/>
                </a:solidFill>
                <a:latin typeface="Garamond" panose="02020404030301010803" pitchFamily="18" charset="0"/>
                <a:ea typeface="KaiTi" panose="02010609060101010101" pitchFamily="49" charset="-122"/>
              </a:rPr>
              <a:t>) 2016 to 2017.</a:t>
            </a:r>
            <a:endParaRPr lang="en-US" sz="1100" dirty="0">
              <a:latin typeface="Garamond" panose="02020404030301010803" pitchFamily="18" charset="0"/>
            </a:endParaRPr>
          </a:p>
        </p:txBody>
      </p:sp>
      <p:sp>
        <p:nvSpPr>
          <p:cNvPr id="12" name="Slide Number Placeholder 4"/>
          <p:cNvSpPr txBox="1">
            <a:spLocks/>
          </p:cNvSpPr>
          <p:nvPr/>
        </p:nvSpPr>
        <p:spPr>
          <a:xfrm>
            <a:off x="8532440" y="6256413"/>
            <a:ext cx="9906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2400" dirty="0" smtClean="0">
                <a:latin typeface="Garamond" panose="02020404030301010803" pitchFamily="18" charset="0"/>
              </a:rPr>
              <a:t>30</a:t>
            </a:r>
            <a:endParaRPr lang="en-US" sz="2400" dirty="0">
              <a:latin typeface="Garamond" panose="02020404030301010803" pitchFamily="18" charset="0"/>
            </a:endParaRPr>
          </a:p>
        </p:txBody>
      </p:sp>
      <p:sp>
        <p:nvSpPr>
          <p:cNvPr id="13" name="Footer Placeholder 3"/>
          <p:cNvSpPr txBox="1">
            <a:spLocks/>
          </p:cNvSpPr>
          <p:nvPr/>
        </p:nvSpPr>
        <p:spPr>
          <a:xfrm>
            <a:off x="251520" y="6256413"/>
            <a:ext cx="4840941"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Tree>
    <p:extLst>
      <p:ext uri="{BB962C8B-B14F-4D97-AF65-F5344CB8AC3E}">
        <p14:creationId xmlns:p14="http://schemas.microsoft.com/office/powerpoint/2010/main" val="41109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818865053"/>
              </p:ext>
            </p:extLst>
          </p:nvPr>
        </p:nvGraphicFramePr>
        <p:xfrm>
          <a:off x="1259632" y="1363627"/>
          <a:ext cx="6696743" cy="985252"/>
        </p:xfrm>
        <a:graphic>
          <a:graphicData uri="http://schemas.openxmlformats.org/drawingml/2006/table">
            <a:tbl>
              <a:tblPr firstRow="1" firstCol="1" bandRow="1">
                <a:tableStyleId>{21E4AEA4-8DFA-4A89-87EB-49C32662AFE0}</a:tableStyleId>
              </a:tblPr>
              <a:tblGrid>
                <a:gridCol w="1083138"/>
                <a:gridCol w="1144453"/>
                <a:gridCol w="1113795"/>
                <a:gridCol w="1113795"/>
                <a:gridCol w="1113795"/>
                <a:gridCol w="1127767"/>
              </a:tblGrid>
              <a:tr h="229384">
                <a:tc>
                  <a:txBody>
                    <a:bodyPr/>
                    <a:lstStyle/>
                    <a:p>
                      <a:pPr marL="0" marR="0" algn="just">
                        <a:spcBef>
                          <a:spcPts val="1200"/>
                        </a:spcBef>
                        <a:spcAft>
                          <a:spcPts val="1200"/>
                        </a:spcAft>
                      </a:pPr>
                      <a:r>
                        <a:rPr lang="en-US" sz="1200" b="1" dirty="0">
                          <a:effectLst/>
                          <a:latin typeface="Garamond"/>
                          <a:cs typeface="Garamond"/>
                        </a:rPr>
                        <a:t>Quarter</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1st Qtr, 16</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dirty="0">
                          <a:effectLst/>
                          <a:latin typeface="Garamond"/>
                          <a:cs typeface="Garamond"/>
                        </a:rPr>
                        <a:t>2nd </a:t>
                      </a:r>
                      <a:r>
                        <a:rPr lang="en-US" sz="1200" b="1" dirty="0" err="1">
                          <a:effectLst/>
                          <a:latin typeface="Garamond"/>
                          <a:cs typeface="Garamond"/>
                        </a:rPr>
                        <a:t>Qtr</a:t>
                      </a:r>
                      <a:r>
                        <a:rPr lang="en-US" sz="1200" b="1" dirty="0">
                          <a:effectLst/>
                          <a:latin typeface="Garamond"/>
                          <a:cs typeface="Garamond"/>
                        </a:rPr>
                        <a:t>, 16</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3rd Qtr, 16</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4th Qtr, 16</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1st Qtr, 2017</a:t>
                      </a:r>
                      <a:endParaRPr lang="en-US" sz="1200" b="1">
                        <a:solidFill>
                          <a:schemeClr val="accent2"/>
                        </a:solidFill>
                        <a:effectLst/>
                        <a:latin typeface="Garamond"/>
                        <a:cs typeface="Garamond"/>
                      </a:endParaRPr>
                    </a:p>
                  </a:txBody>
                  <a:tcPr marL="68580" marR="68580" marT="0" marB="0" anchor="ctr"/>
                </a:tc>
              </a:tr>
              <a:tr h="377934">
                <a:tc>
                  <a:txBody>
                    <a:bodyPr/>
                    <a:lstStyle/>
                    <a:p>
                      <a:pPr marL="0" marR="0" algn="just">
                        <a:spcBef>
                          <a:spcPts val="1200"/>
                        </a:spcBef>
                        <a:spcAft>
                          <a:spcPts val="1200"/>
                        </a:spcAft>
                      </a:pPr>
                      <a:r>
                        <a:rPr lang="en-US" sz="1200" b="1" dirty="0">
                          <a:effectLst/>
                          <a:latin typeface="Garamond"/>
                          <a:cs typeface="Garamond"/>
                        </a:rPr>
                        <a:t>Value Cont.(Million)</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N1,411,743.39</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dirty="0">
                          <a:effectLst/>
                          <a:latin typeface="Garamond"/>
                          <a:cs typeface="Garamond"/>
                        </a:rPr>
                        <a:t>N1,580,140.43</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N1,398,963.43</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N1,662,816.04</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N1,452,572.74</a:t>
                      </a:r>
                      <a:endParaRPr lang="en-US" sz="1200" b="1">
                        <a:solidFill>
                          <a:schemeClr val="accent2"/>
                        </a:solidFill>
                        <a:effectLst/>
                        <a:latin typeface="Garamond"/>
                        <a:cs typeface="Garamond"/>
                      </a:endParaRPr>
                    </a:p>
                  </a:txBody>
                  <a:tcPr marL="68580" marR="68580" marT="0" marB="0" anchor="ctr"/>
                </a:tc>
              </a:tr>
              <a:tr h="377934">
                <a:tc>
                  <a:txBody>
                    <a:bodyPr/>
                    <a:lstStyle/>
                    <a:p>
                      <a:pPr marL="0" marR="0" algn="just">
                        <a:spcBef>
                          <a:spcPts val="1200"/>
                        </a:spcBef>
                        <a:spcAft>
                          <a:spcPts val="1200"/>
                        </a:spcAft>
                      </a:pPr>
                      <a:r>
                        <a:rPr lang="en-US" sz="1200" b="1" dirty="0">
                          <a:effectLst/>
                          <a:latin typeface="Garamond"/>
                          <a:cs typeface="Garamond"/>
                        </a:rPr>
                        <a:t>%  </a:t>
                      </a:r>
                      <a:r>
                        <a:rPr lang="en-US" sz="1200" b="1" dirty="0" smtClean="0">
                          <a:effectLst/>
                          <a:latin typeface="Garamond"/>
                          <a:cs typeface="Garamond"/>
                        </a:rPr>
                        <a:t>Contribution</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dirty="0">
                          <a:effectLst/>
                          <a:latin typeface="Garamond"/>
                          <a:cs typeface="Garamond"/>
                        </a:rPr>
                        <a:t>8.85</a:t>
                      </a:r>
                      <a:endParaRPr lang="en-US" sz="1200" b="1" dirty="0">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9.74</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7.97</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a:effectLst/>
                          <a:latin typeface="Garamond"/>
                          <a:cs typeface="Garamond"/>
                        </a:rPr>
                        <a:t>9.13</a:t>
                      </a:r>
                      <a:endParaRPr lang="en-US" sz="1200" b="1">
                        <a:solidFill>
                          <a:schemeClr val="accent2"/>
                        </a:solidFill>
                        <a:effectLst/>
                        <a:latin typeface="Garamond"/>
                        <a:cs typeface="Garamond"/>
                      </a:endParaRPr>
                    </a:p>
                  </a:txBody>
                  <a:tcPr marL="68580" marR="68580" marT="0" marB="0" anchor="ctr"/>
                </a:tc>
                <a:tc>
                  <a:txBody>
                    <a:bodyPr/>
                    <a:lstStyle/>
                    <a:p>
                      <a:pPr marL="0" marR="0" algn="r">
                        <a:spcBef>
                          <a:spcPts val="1200"/>
                        </a:spcBef>
                        <a:spcAft>
                          <a:spcPts val="1200"/>
                        </a:spcAft>
                      </a:pPr>
                      <a:r>
                        <a:rPr lang="en-US" sz="1200" b="1" dirty="0">
                          <a:effectLst/>
                          <a:latin typeface="Garamond"/>
                          <a:cs typeface="Garamond"/>
                        </a:rPr>
                        <a:t>9.16</a:t>
                      </a:r>
                      <a:endParaRPr lang="en-US" sz="1200" b="1" dirty="0">
                        <a:solidFill>
                          <a:schemeClr val="accent2"/>
                        </a:solidFill>
                        <a:effectLst/>
                        <a:latin typeface="Garamond"/>
                        <a:cs typeface="Garamond"/>
                      </a:endParaRPr>
                    </a:p>
                  </a:txBody>
                  <a:tcPr marL="68580" marR="68580" marT="0" marB="0" anchor="ctr"/>
                </a:tc>
              </a:tr>
            </a:tbl>
          </a:graphicData>
        </a:graphic>
      </p:graphicFrame>
      <p:sp>
        <p:nvSpPr>
          <p:cNvPr id="10" name="Title 3"/>
          <p:cNvSpPr txBox="1">
            <a:spLocks/>
          </p:cNvSpPr>
          <p:nvPr/>
        </p:nvSpPr>
        <p:spPr bwMode="auto">
          <a:xfrm>
            <a:off x="336184" y="766838"/>
            <a:ext cx="8229600" cy="50405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sz="2200" b="1" kern="0" dirty="0" smtClean="0">
                <a:solidFill>
                  <a:srgbClr val="000090"/>
                </a:solidFill>
                <a:latin typeface="Garamond"/>
                <a:cs typeface="Garamond"/>
              </a:rPr>
              <a:t>CONTRIBUTION TO GDP</a:t>
            </a:r>
            <a:endParaRPr lang="en-US" sz="2200" b="1" kern="0" dirty="0" smtClean="0">
              <a:solidFill>
                <a:srgbClr val="000090"/>
              </a:solidFill>
              <a:latin typeface="Garamond"/>
              <a:cs typeface="Garamond"/>
            </a:endParaRPr>
          </a:p>
        </p:txBody>
      </p:sp>
      <p:graphicFrame>
        <p:nvGraphicFramePr>
          <p:cNvPr id="12" name="Chart 11"/>
          <p:cNvGraphicFramePr/>
          <p:nvPr>
            <p:extLst>
              <p:ext uri="{D42A27DB-BD31-4B8C-83A1-F6EECF244321}">
                <p14:modId xmlns:p14="http://schemas.microsoft.com/office/powerpoint/2010/main" val="2821002750"/>
              </p:ext>
            </p:extLst>
          </p:nvPr>
        </p:nvGraphicFramePr>
        <p:xfrm>
          <a:off x="1619671" y="2489895"/>
          <a:ext cx="5040561" cy="1947217"/>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3"/>
          <p:cNvSpPr txBox="1">
            <a:spLocks/>
          </p:cNvSpPr>
          <p:nvPr/>
        </p:nvSpPr>
        <p:spPr bwMode="auto">
          <a:xfrm>
            <a:off x="899592" y="4498704"/>
            <a:ext cx="7128792" cy="1594592"/>
          </a:xfrm>
          <a:prstGeom prst="rect">
            <a:avLst/>
          </a:prstGeom>
          <a:noFill/>
          <a:ln>
            <a:solidFill>
              <a:srgbClr val="000066"/>
            </a:solidFill>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spcAft>
                <a:spcPts val="1200"/>
              </a:spcAft>
              <a:buFont typeface="Wingdings" panose="05000000000000000000" pitchFamily="2" charset="2"/>
              <a:buChar char="ü"/>
            </a:pPr>
            <a:r>
              <a:rPr lang="en-GB" sz="1600" b="1" dirty="0">
                <a:solidFill>
                  <a:srgbClr val="000066"/>
                </a:solidFill>
                <a:latin typeface="Garamond"/>
                <a:cs typeface="Garamond"/>
              </a:rPr>
              <a:t>T</a:t>
            </a:r>
            <a:r>
              <a:rPr lang="en-GB" sz="1600" b="1" dirty="0" smtClean="0">
                <a:solidFill>
                  <a:srgbClr val="000066"/>
                </a:solidFill>
                <a:latin typeface="Garamond"/>
                <a:cs typeface="Garamond"/>
              </a:rPr>
              <a:t>he </a:t>
            </a:r>
            <a:r>
              <a:rPr lang="en-GB" sz="1600" b="1" dirty="0">
                <a:solidFill>
                  <a:srgbClr val="000066"/>
                </a:solidFill>
                <a:latin typeface="Garamond"/>
                <a:cs typeface="Garamond"/>
              </a:rPr>
              <a:t>share of Nigeria’s </a:t>
            </a:r>
            <a:r>
              <a:rPr lang="en-GB" sz="1600" b="1" dirty="0" smtClean="0">
                <a:solidFill>
                  <a:srgbClr val="000066"/>
                </a:solidFill>
                <a:latin typeface="Garamond"/>
                <a:cs typeface="Garamond"/>
              </a:rPr>
              <a:t>telecoms </a:t>
            </a:r>
            <a:r>
              <a:rPr lang="en-GB" sz="1600" b="1" dirty="0">
                <a:solidFill>
                  <a:srgbClr val="000066"/>
                </a:solidFill>
                <a:latin typeface="Garamond"/>
                <a:cs typeface="Garamond"/>
              </a:rPr>
              <a:t>sector in total GDP has stabilised in the last six quarters as released by the National Bureau of Statistics (NBS) report. </a:t>
            </a:r>
            <a:endParaRPr lang="en-GB" sz="1600" b="1" dirty="0" smtClean="0">
              <a:solidFill>
                <a:srgbClr val="000066"/>
              </a:solidFill>
              <a:latin typeface="Garamond"/>
              <a:cs typeface="Garamond"/>
            </a:endParaRPr>
          </a:p>
          <a:p>
            <a:pPr marL="342900" indent="-342900">
              <a:spcAft>
                <a:spcPts val="1200"/>
              </a:spcAft>
              <a:buFont typeface="Wingdings" panose="05000000000000000000" pitchFamily="2" charset="2"/>
              <a:buChar char="ü"/>
            </a:pPr>
            <a:r>
              <a:rPr lang="en-GB" sz="1600" b="1" dirty="0" smtClean="0">
                <a:solidFill>
                  <a:srgbClr val="000066"/>
                </a:solidFill>
                <a:latin typeface="Garamond"/>
                <a:cs typeface="Garamond"/>
              </a:rPr>
              <a:t>In </a:t>
            </a:r>
            <a:r>
              <a:rPr lang="en-GB" sz="1600" b="1" dirty="0">
                <a:solidFill>
                  <a:srgbClr val="000066"/>
                </a:solidFill>
                <a:latin typeface="Garamond"/>
                <a:cs typeface="Garamond"/>
              </a:rPr>
              <a:t>the First Quarter </a:t>
            </a:r>
            <a:r>
              <a:rPr lang="en-GB" sz="1600" b="1" dirty="0" smtClean="0">
                <a:solidFill>
                  <a:srgbClr val="000066"/>
                </a:solidFill>
                <a:latin typeface="Garamond"/>
                <a:cs typeface="Garamond"/>
              </a:rPr>
              <a:t>(Q</a:t>
            </a:r>
            <a:r>
              <a:rPr lang="en-GB" sz="1600" b="1" baseline="-25000" dirty="0" smtClean="0">
                <a:solidFill>
                  <a:srgbClr val="000066"/>
                </a:solidFill>
                <a:latin typeface="Garamond"/>
                <a:cs typeface="Garamond"/>
              </a:rPr>
              <a:t>1</a:t>
            </a:r>
            <a:r>
              <a:rPr lang="en-GB" sz="1600" b="1" dirty="0" smtClean="0">
                <a:solidFill>
                  <a:srgbClr val="000066"/>
                </a:solidFill>
                <a:latin typeface="Garamond"/>
                <a:cs typeface="Garamond"/>
              </a:rPr>
              <a:t>) </a:t>
            </a:r>
            <a:r>
              <a:rPr lang="en-GB" sz="1600" b="1" dirty="0">
                <a:solidFill>
                  <a:srgbClr val="000066"/>
                </a:solidFill>
                <a:latin typeface="Garamond"/>
                <a:cs typeface="Garamond"/>
              </a:rPr>
              <a:t>of 2017, the </a:t>
            </a:r>
            <a:r>
              <a:rPr lang="en-GB" sz="1600" b="1" dirty="0" smtClean="0">
                <a:solidFill>
                  <a:srgbClr val="000066"/>
                </a:solidFill>
                <a:latin typeface="Garamond"/>
                <a:cs typeface="Garamond"/>
              </a:rPr>
              <a:t>telecoms </a:t>
            </a:r>
            <a:r>
              <a:rPr lang="en-GB" sz="1600" b="1" dirty="0">
                <a:solidFill>
                  <a:srgbClr val="000066"/>
                </a:solidFill>
                <a:latin typeface="Garamond"/>
                <a:cs typeface="Garamond"/>
              </a:rPr>
              <a:t>sector contributed </a:t>
            </a:r>
            <a:r>
              <a:rPr lang="en-GB" sz="1600" b="1" dirty="0" smtClean="0">
                <a:solidFill>
                  <a:srgbClr val="000066"/>
                </a:solidFill>
                <a:latin typeface="Garamond"/>
                <a:cs typeface="Garamond"/>
              </a:rPr>
              <a:t>N1.452 trillion </a:t>
            </a:r>
            <a:r>
              <a:rPr lang="en-GB" sz="1600" b="1" dirty="0">
                <a:solidFill>
                  <a:srgbClr val="000066"/>
                </a:solidFill>
                <a:latin typeface="Garamond"/>
                <a:cs typeface="Garamond"/>
              </a:rPr>
              <a:t>to the GDP, i.e. 9.16 %. </a:t>
            </a:r>
            <a:r>
              <a:rPr lang="en-US" sz="1600" b="1" dirty="0">
                <a:solidFill>
                  <a:srgbClr val="000066"/>
                </a:solidFill>
                <a:latin typeface="Garamond"/>
                <a:cs typeface="Garamond"/>
              </a:rPr>
              <a:t>T</a:t>
            </a:r>
            <a:r>
              <a:rPr lang="en-GB" sz="1600" b="1" dirty="0">
                <a:solidFill>
                  <a:srgbClr val="000066"/>
                </a:solidFill>
                <a:latin typeface="Garamond"/>
                <a:cs typeface="Garamond"/>
              </a:rPr>
              <a:t>his is an increase of 0.2% compared to the First Quarter of 2016, indicating stable growth in the sector </a:t>
            </a:r>
            <a:r>
              <a:rPr lang="en-GB" sz="1600" b="1" kern="0" dirty="0" smtClean="0">
                <a:solidFill>
                  <a:srgbClr val="000066"/>
                </a:solidFill>
                <a:latin typeface="Garamond"/>
                <a:cs typeface="Garamond"/>
              </a:rPr>
              <a:t>.</a:t>
            </a:r>
            <a:endParaRPr lang="en-US" sz="1600" b="1" kern="0" dirty="0" smtClean="0">
              <a:solidFill>
                <a:srgbClr val="000066"/>
              </a:solidFill>
              <a:latin typeface="Garamond"/>
              <a:cs typeface="Garamond"/>
            </a:endParaRPr>
          </a:p>
        </p:txBody>
      </p:sp>
      <p:sp>
        <p:nvSpPr>
          <p:cNvPr id="3" name="Footer Placeholder 2"/>
          <p:cNvSpPr>
            <a:spLocks noGrp="1"/>
          </p:cNvSpPr>
          <p:nvPr>
            <p:ph type="ftr" sz="quarter" idx="4294967295"/>
          </p:nvPr>
        </p:nvSpPr>
        <p:spPr>
          <a:xfrm>
            <a:off x="179512" y="6300365"/>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4" name="Slide Number Placeholder 3"/>
          <p:cNvSpPr>
            <a:spLocks noGrp="1"/>
          </p:cNvSpPr>
          <p:nvPr>
            <p:ph type="sldNum" sz="quarter" idx="4294967295"/>
          </p:nvPr>
        </p:nvSpPr>
        <p:spPr>
          <a:xfrm>
            <a:off x="8565784" y="6300364"/>
            <a:ext cx="990600" cy="365125"/>
          </a:xfrm>
          <a:prstGeom prst="rect">
            <a:avLst/>
          </a:prstGeom>
        </p:spPr>
        <p:txBody>
          <a:bodyPr/>
          <a:lstStyle/>
          <a:p>
            <a:fld id="{6BC531C8-02A8-7C4F-9EE4-4583514D52F4}" type="slidenum">
              <a:rPr lang="en-US" sz="2400" smtClean="0">
                <a:latin typeface="Garamond" panose="02020404030301010803" pitchFamily="18" charset="0"/>
              </a:rPr>
              <a:t>31</a:t>
            </a:fld>
            <a:endParaRPr lang="en-US" sz="2400" dirty="0">
              <a:latin typeface="Garamond" panose="02020404030301010803" pitchFamily="18" charset="0"/>
            </a:endParaRPr>
          </a:p>
        </p:txBody>
      </p:sp>
    </p:spTree>
    <p:extLst>
      <p:ext uri="{BB962C8B-B14F-4D97-AF65-F5344CB8AC3E}">
        <p14:creationId xmlns:p14="http://schemas.microsoft.com/office/powerpoint/2010/main" val="163089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55683" y="1167836"/>
          <a:ext cx="5861648" cy="3413760"/>
        </p:xfrm>
        <a:graphic>
          <a:graphicData uri="http://schemas.openxmlformats.org/drawingml/2006/table">
            <a:tbl>
              <a:tblPr firstRow="1" firstCol="1" bandRow="1">
                <a:tableStyleId>{21E4AEA4-8DFA-4A89-87EB-49C32662AFE0}</a:tableStyleId>
              </a:tblPr>
              <a:tblGrid>
                <a:gridCol w="1159447"/>
                <a:gridCol w="1610343"/>
                <a:gridCol w="1352688"/>
                <a:gridCol w="1739170"/>
              </a:tblGrid>
              <a:tr h="0">
                <a:tc gridSpan="2">
                  <a:txBody>
                    <a:bodyPr/>
                    <a:lstStyle/>
                    <a:p>
                      <a:pPr marL="0" marR="0" algn="ctr">
                        <a:spcBef>
                          <a:spcPts val="1200"/>
                        </a:spcBef>
                        <a:spcAft>
                          <a:spcPts val="1200"/>
                        </a:spcAft>
                      </a:pPr>
                      <a:r>
                        <a:rPr lang="en-GB" sz="1400" dirty="0">
                          <a:effectLst/>
                          <a:latin typeface="Garamond"/>
                          <a:cs typeface="Garamond"/>
                        </a:rPr>
                        <a:t>2015</a:t>
                      </a:r>
                      <a:endParaRPr lang="en-US" sz="1400" dirty="0">
                        <a:effectLst/>
                        <a:latin typeface="Garamond"/>
                        <a:cs typeface="Garamond"/>
                      </a:endParaRPr>
                    </a:p>
                  </a:txBody>
                  <a:tcPr marL="68580" marR="68580" marT="0" marB="0"/>
                </a:tc>
                <a:tc hMerge="1">
                  <a:txBody>
                    <a:bodyPr/>
                    <a:lstStyle/>
                    <a:p>
                      <a:endParaRPr lang="en-US"/>
                    </a:p>
                  </a:txBody>
                  <a:tcPr/>
                </a:tc>
                <a:tc gridSpan="2">
                  <a:txBody>
                    <a:bodyPr/>
                    <a:lstStyle/>
                    <a:p>
                      <a:pPr marL="0" marR="0" algn="ctr">
                        <a:spcBef>
                          <a:spcPts val="1200"/>
                        </a:spcBef>
                        <a:spcAft>
                          <a:spcPts val="1200"/>
                        </a:spcAft>
                      </a:pPr>
                      <a:r>
                        <a:rPr lang="en-GB" sz="1400" dirty="0">
                          <a:effectLst/>
                          <a:latin typeface="Garamond"/>
                          <a:cs typeface="Garamond"/>
                        </a:rPr>
                        <a:t>2016</a:t>
                      </a:r>
                      <a:endParaRPr lang="en-US" sz="1400" dirty="0">
                        <a:effectLst/>
                        <a:latin typeface="Garamond"/>
                        <a:cs typeface="Garamond"/>
                      </a:endParaRPr>
                    </a:p>
                  </a:txBody>
                  <a:tcPr marL="68580" marR="68580" marT="0" marB="0"/>
                </a:tc>
                <a:tc hMerge="1">
                  <a:txBody>
                    <a:bodyPr/>
                    <a:lstStyle/>
                    <a:p>
                      <a:endParaRPr lang="en-US"/>
                    </a:p>
                  </a:txBody>
                  <a:tcPr/>
                </a:tc>
              </a:tr>
              <a:tr h="0">
                <a:tc>
                  <a:txBody>
                    <a:bodyPr/>
                    <a:lstStyle/>
                    <a:p>
                      <a:pPr marL="0" marR="0" algn="ctr">
                        <a:spcBef>
                          <a:spcPts val="1200"/>
                        </a:spcBef>
                        <a:spcAft>
                          <a:spcPts val="1200"/>
                        </a:spcAft>
                      </a:pPr>
                      <a:r>
                        <a:rPr lang="en-GB" sz="1400">
                          <a:effectLst/>
                          <a:latin typeface="Garamond"/>
                          <a:cs typeface="Garamond"/>
                        </a:rPr>
                        <a:t>MONTH</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AMOUNT USD</a:t>
                      </a:r>
                      <a:endParaRPr lang="en-US" sz="1400">
                        <a:effectLst/>
                        <a:latin typeface="Garamond"/>
                        <a:cs typeface="Garamond"/>
                      </a:endParaRPr>
                    </a:p>
                  </a:txBody>
                  <a:tcPr marL="68580" marR="68580" marT="0" marB="0"/>
                </a:tc>
                <a:tc>
                  <a:txBody>
                    <a:bodyPr/>
                    <a:lstStyle/>
                    <a:p>
                      <a:pPr marL="0" marR="0" algn="ctr">
                        <a:spcBef>
                          <a:spcPts val="1200"/>
                        </a:spcBef>
                        <a:spcAft>
                          <a:spcPts val="1200"/>
                        </a:spcAft>
                        <a:tabLst>
                          <a:tab pos="760095" algn="ctr"/>
                        </a:tabLst>
                      </a:pPr>
                      <a:r>
                        <a:rPr lang="en-GB" sz="1400" b="1" dirty="0">
                          <a:solidFill>
                            <a:schemeClr val="bg1"/>
                          </a:solidFill>
                          <a:effectLst/>
                          <a:latin typeface="Garamond"/>
                          <a:cs typeface="Garamond"/>
                        </a:rPr>
                        <a:t>MONTH</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AMOUNT USD</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January</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304,696,754.21</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January</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704,201.00</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February</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8,574,565.70</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February</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6,979,892.37</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March</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29,094,209.47</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March</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5,756,476.84</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April</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56,172,318.10</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April</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47,378,265.66</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May</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dirty="0">
                          <a:effectLst/>
                          <a:latin typeface="Garamond"/>
                          <a:cs typeface="Garamond"/>
                        </a:rPr>
                        <a:t>76,740,520.82</a:t>
                      </a:r>
                      <a:endParaRPr lang="en-US" sz="1400" dirty="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May</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28,301,431.66</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June</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5,807,621.70</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June</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67,018,269.50</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July</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241,252,359.51</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July</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4,256,309.10</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August</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20,576,281.64</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August</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118,123,478.35</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September</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107,663,500.62</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September</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dirty="0">
                          <a:effectLst/>
                          <a:latin typeface="Garamond"/>
                          <a:cs typeface="Garamond"/>
                        </a:rPr>
                        <a:t>122,420,006.76</a:t>
                      </a:r>
                      <a:endParaRPr lang="en-US" sz="1400" dirty="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October</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60,920,848.51</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October</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319,292,120.37</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November</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20,166,606.92</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November</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90,346,697.08</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December</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12,280,619.15</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December</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144,609,849.65</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Total</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a:effectLst/>
                          <a:latin typeface="Garamond"/>
                          <a:cs typeface="Garamond"/>
                        </a:rPr>
                        <a:t>943,946,143.35</a:t>
                      </a:r>
                      <a:endParaRPr lang="en-US" sz="1400">
                        <a:effectLst/>
                        <a:latin typeface="Garamond"/>
                        <a:cs typeface="Garamond"/>
                      </a:endParaRPr>
                    </a:p>
                  </a:txBody>
                  <a:tcPr marL="68580" marR="68580" marT="0" marB="0"/>
                </a:tc>
                <a:tc>
                  <a:txBody>
                    <a:bodyPr/>
                    <a:lstStyle/>
                    <a:p>
                      <a:pPr marL="0" marR="0" algn="ctr">
                        <a:spcBef>
                          <a:spcPts val="1200"/>
                        </a:spcBef>
                        <a:spcAft>
                          <a:spcPts val="1200"/>
                        </a:spcAft>
                      </a:pPr>
                      <a:r>
                        <a:rPr lang="en-GB" sz="1400" b="1" dirty="0">
                          <a:solidFill>
                            <a:schemeClr val="bg1"/>
                          </a:solidFill>
                          <a:effectLst/>
                          <a:latin typeface="Garamond"/>
                          <a:cs typeface="Garamond"/>
                        </a:rPr>
                        <a:t> </a:t>
                      </a:r>
                      <a:r>
                        <a:rPr lang="en-GB" sz="1400" b="1" dirty="0" smtClean="0">
                          <a:solidFill>
                            <a:schemeClr val="bg1"/>
                          </a:solidFill>
                          <a:effectLst/>
                          <a:latin typeface="Garamond"/>
                          <a:cs typeface="Garamond"/>
                        </a:rPr>
                        <a:t>Total</a:t>
                      </a:r>
                      <a:endParaRPr lang="en-US" sz="1400" b="1" dirty="0">
                        <a:solidFill>
                          <a:schemeClr val="bg1"/>
                        </a:solidFill>
                        <a:effectLst/>
                        <a:latin typeface="Garamond"/>
                        <a:cs typeface="Garamond"/>
                      </a:endParaRPr>
                    </a:p>
                  </a:txBody>
                  <a:tcPr marL="68580" marR="68580" marT="0" marB="0">
                    <a:solidFill>
                      <a:schemeClr val="accent2"/>
                    </a:solidFill>
                  </a:tcPr>
                </a:tc>
                <a:tc>
                  <a:txBody>
                    <a:bodyPr/>
                    <a:lstStyle/>
                    <a:p>
                      <a:pPr marL="0" marR="0" algn="ctr">
                        <a:spcBef>
                          <a:spcPts val="1200"/>
                        </a:spcBef>
                        <a:spcAft>
                          <a:spcPts val="1200"/>
                        </a:spcAft>
                      </a:pPr>
                      <a:r>
                        <a:rPr lang="en-GB" sz="1400">
                          <a:effectLst/>
                          <a:latin typeface="Garamond"/>
                          <a:cs typeface="Garamond"/>
                        </a:rPr>
                        <a:t>955,186,998.34</a:t>
                      </a:r>
                      <a:endParaRPr lang="en-US" sz="1400">
                        <a:effectLst/>
                        <a:latin typeface="Garamond"/>
                        <a:cs typeface="Garamond"/>
                      </a:endParaRPr>
                    </a:p>
                  </a:txBody>
                  <a:tcPr marL="68580" marR="68580" marT="0" marB="0"/>
                </a:tc>
              </a:tr>
              <a:tr h="0">
                <a:tc>
                  <a:txBody>
                    <a:bodyPr/>
                    <a:lstStyle/>
                    <a:p>
                      <a:pPr marL="0" marR="0" algn="ctr">
                        <a:spcBef>
                          <a:spcPts val="1200"/>
                        </a:spcBef>
                        <a:spcAft>
                          <a:spcPts val="1200"/>
                        </a:spcAft>
                      </a:pPr>
                      <a:r>
                        <a:rPr lang="en-GB" sz="1400">
                          <a:effectLst/>
                          <a:latin typeface="Garamond"/>
                          <a:cs typeface="Garamond"/>
                        </a:rPr>
                        <a:t>Trend and % </a:t>
                      </a:r>
                      <a:endParaRPr lang="en-US" sz="1400">
                        <a:effectLst/>
                        <a:latin typeface="Garamond"/>
                        <a:cs typeface="Garamond"/>
                      </a:endParaRPr>
                    </a:p>
                  </a:txBody>
                  <a:tcPr marL="68580" marR="68580" marT="0" marB="0"/>
                </a:tc>
                <a:tc gridSpan="3">
                  <a:txBody>
                    <a:bodyPr/>
                    <a:lstStyle/>
                    <a:p>
                      <a:pPr marL="0" marR="0" algn="ctr">
                        <a:spcBef>
                          <a:spcPts val="1200"/>
                        </a:spcBef>
                        <a:spcAft>
                          <a:spcPts val="1200"/>
                        </a:spcAft>
                      </a:pPr>
                      <a:r>
                        <a:rPr lang="en-GB" sz="1400" b="1" dirty="0">
                          <a:effectLst/>
                          <a:latin typeface="Garamond"/>
                          <a:cs typeface="Garamond"/>
                        </a:rPr>
                        <a:t>Increase - 1.19 %</a:t>
                      </a:r>
                      <a:endParaRPr lang="en-US" sz="1400" b="1" dirty="0">
                        <a:effectLst/>
                        <a:latin typeface="Garamond"/>
                        <a:cs typeface="Garamond"/>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0" y="238927"/>
            <a:ext cx="9144000" cy="594202"/>
          </a:xfrm>
          <a:prstGeom prst="rect">
            <a:avLst/>
          </a:prstGeom>
        </p:spPr>
        <p:txBody>
          <a:bodyPr wrap="square">
            <a:spAutoFit/>
          </a:bodyPr>
          <a:lstStyle/>
          <a:p>
            <a:pPr marR="0" lvl="1" algn="ctr">
              <a:lnSpc>
                <a:spcPct val="150000"/>
              </a:lnSpc>
              <a:spcBef>
                <a:spcPts val="1200"/>
              </a:spcBef>
              <a:spcAft>
                <a:spcPts val="1200"/>
              </a:spcAft>
            </a:pPr>
            <a:r>
              <a:rPr lang="en-US" sz="2400" b="1" dirty="0">
                <a:solidFill>
                  <a:srgbClr val="000066"/>
                </a:solidFill>
                <a:latin typeface="Garamond"/>
                <a:ea typeface="KaiTi" panose="02010609060101010101" pitchFamily="49" charset="-122"/>
                <a:cs typeface="Garamond"/>
              </a:rPr>
              <a:t>ATTRACTING </a:t>
            </a:r>
            <a:r>
              <a:rPr lang="en-US" sz="2400" b="1" dirty="0" smtClean="0">
                <a:solidFill>
                  <a:srgbClr val="000066"/>
                </a:solidFill>
                <a:latin typeface="Garamond"/>
                <a:ea typeface="KaiTi" panose="02010609060101010101" pitchFamily="49" charset="-122"/>
                <a:cs typeface="Garamond"/>
              </a:rPr>
              <a:t>INVESTMENTS (CONT.)</a:t>
            </a:r>
            <a:endParaRPr lang="en-US" sz="2400" dirty="0">
              <a:solidFill>
                <a:srgbClr val="000066"/>
              </a:solidFill>
              <a:effectLst/>
              <a:latin typeface="Garamond"/>
              <a:ea typeface="Calibri" panose="020F0502020204030204" pitchFamily="34" charset="0"/>
              <a:cs typeface="Garamond"/>
            </a:endParaRPr>
          </a:p>
        </p:txBody>
      </p:sp>
      <p:sp>
        <p:nvSpPr>
          <p:cNvPr id="7" name="Rectangle 6"/>
          <p:cNvSpPr/>
          <p:nvPr/>
        </p:nvSpPr>
        <p:spPr>
          <a:xfrm>
            <a:off x="1547664" y="4759868"/>
            <a:ext cx="6092040" cy="1515800"/>
          </a:xfrm>
          <a:prstGeom prst="rect">
            <a:avLst/>
          </a:prstGeom>
          <a:ln>
            <a:solidFill>
              <a:schemeClr val="accent2">
                <a:shade val="80000"/>
                <a:hueOff val="0"/>
                <a:satOff val="0"/>
                <a:lumOff val="0"/>
              </a:schemeClr>
            </a:solidFill>
          </a:ln>
        </p:spPr>
        <p:txBody>
          <a:bodyPr wrap="square">
            <a:spAutoFit/>
          </a:bodyPr>
          <a:lstStyle/>
          <a:p>
            <a:pPr marL="285750" marR="0" indent="-285750" algn="just">
              <a:spcBef>
                <a:spcPts val="600"/>
              </a:spcBef>
              <a:spcAft>
                <a:spcPts val="600"/>
              </a:spcAft>
              <a:buFont typeface="Wingdings" panose="05000000000000000000" pitchFamily="2" charset="2"/>
              <a:buChar char="ü"/>
            </a:pPr>
            <a:r>
              <a:rPr lang="en-GB" sz="1600" b="1" dirty="0">
                <a:solidFill>
                  <a:srgbClr val="000066"/>
                </a:solidFill>
                <a:latin typeface="Garamond"/>
                <a:ea typeface="Calibri" panose="020F0502020204030204" pitchFamily="34" charset="0"/>
                <a:cs typeface="Garamond"/>
              </a:rPr>
              <a:t>From </a:t>
            </a:r>
            <a:r>
              <a:rPr lang="en-GB" sz="1600" b="1" dirty="0" smtClean="0">
                <a:solidFill>
                  <a:srgbClr val="000066"/>
                </a:solidFill>
                <a:latin typeface="Garamond"/>
                <a:ea typeface="Calibri" panose="020F0502020204030204" pitchFamily="34" charset="0"/>
                <a:cs typeface="Garamond"/>
              </a:rPr>
              <a:t>the Table, FDI </a:t>
            </a:r>
            <a:r>
              <a:rPr lang="en-GB" sz="1600" b="1" dirty="0">
                <a:solidFill>
                  <a:srgbClr val="000066"/>
                </a:solidFill>
                <a:latin typeface="Garamond"/>
                <a:ea typeface="Calibri" panose="020F0502020204030204" pitchFamily="34" charset="0"/>
                <a:cs typeface="Garamond"/>
              </a:rPr>
              <a:t>has been stable in the last two (2) years with slight increase of 1.19 </a:t>
            </a:r>
            <a:r>
              <a:rPr lang="en-GB" sz="1600" b="1" dirty="0" smtClean="0">
                <a:solidFill>
                  <a:srgbClr val="000066"/>
                </a:solidFill>
                <a:latin typeface="Garamond"/>
                <a:ea typeface="Calibri" panose="020F0502020204030204" pitchFamily="34" charset="0"/>
                <a:cs typeface="Garamond"/>
              </a:rPr>
              <a:t>%.</a:t>
            </a:r>
          </a:p>
          <a:p>
            <a:pPr marL="285750" marR="0" indent="-285750" algn="just">
              <a:spcBef>
                <a:spcPts val="600"/>
              </a:spcBef>
              <a:spcAft>
                <a:spcPts val="600"/>
              </a:spcAft>
              <a:buFont typeface="Wingdings" panose="05000000000000000000" pitchFamily="2" charset="2"/>
              <a:buChar char="ü"/>
            </a:pPr>
            <a:r>
              <a:rPr lang="en-GB" sz="1600" b="1" dirty="0" smtClean="0">
                <a:solidFill>
                  <a:srgbClr val="000066"/>
                </a:solidFill>
                <a:latin typeface="Garamond"/>
                <a:ea typeface="Calibri" panose="020F0502020204030204" pitchFamily="34" charset="0"/>
                <a:cs typeface="Garamond"/>
              </a:rPr>
              <a:t>This </a:t>
            </a:r>
            <a:r>
              <a:rPr lang="en-GB" sz="1600" b="1" dirty="0">
                <a:solidFill>
                  <a:srgbClr val="000066"/>
                </a:solidFill>
                <a:latin typeface="Garamond"/>
                <a:ea typeface="Calibri" panose="020F0502020204030204" pitchFamily="34" charset="0"/>
                <a:cs typeface="Garamond"/>
              </a:rPr>
              <a:t>is as result of engagement with targeted international partners and potential investors, which has further raised the profile of the Commission and the telecoms sector at large. </a:t>
            </a:r>
            <a:endParaRPr lang="en-US" sz="1600" b="1" dirty="0">
              <a:solidFill>
                <a:srgbClr val="000066"/>
              </a:solidFill>
              <a:effectLst/>
              <a:latin typeface="Garamond"/>
              <a:ea typeface="Calibri" panose="020F0502020204030204" pitchFamily="34" charset="0"/>
              <a:cs typeface="Garamond"/>
            </a:endParaRPr>
          </a:p>
        </p:txBody>
      </p:sp>
      <p:sp>
        <p:nvSpPr>
          <p:cNvPr id="8" name="Rectangle 7"/>
          <p:cNvSpPr/>
          <p:nvPr/>
        </p:nvSpPr>
        <p:spPr>
          <a:xfrm>
            <a:off x="1115623" y="843267"/>
            <a:ext cx="7128792" cy="307777"/>
          </a:xfrm>
          <a:prstGeom prst="rect">
            <a:avLst/>
          </a:prstGeom>
        </p:spPr>
        <p:txBody>
          <a:bodyPr wrap="square">
            <a:spAutoFit/>
          </a:bodyPr>
          <a:lstStyle/>
          <a:p>
            <a:pPr algn="ctr">
              <a:spcAft>
                <a:spcPts val="1200"/>
              </a:spcAft>
            </a:pPr>
            <a:r>
              <a:rPr lang="en-US" sz="1400" dirty="0">
                <a:solidFill>
                  <a:srgbClr val="1F3864"/>
                </a:solidFill>
                <a:latin typeface="Garamond"/>
                <a:cs typeface="Garamond"/>
              </a:rPr>
              <a:t>FDI in the </a:t>
            </a:r>
            <a:r>
              <a:rPr lang="en-US" sz="1400" b="1" dirty="0">
                <a:solidFill>
                  <a:srgbClr val="1F3864"/>
                </a:solidFill>
                <a:latin typeface="Garamond"/>
                <a:cs typeface="Garamond"/>
              </a:rPr>
              <a:t>telecommunications</a:t>
            </a:r>
            <a:r>
              <a:rPr lang="en-US" sz="1400" dirty="0">
                <a:solidFill>
                  <a:srgbClr val="1F3864"/>
                </a:solidFill>
                <a:latin typeface="Garamond"/>
                <a:cs typeface="Garamond"/>
              </a:rPr>
              <a:t> sector for the period January 2015 to December </a:t>
            </a:r>
            <a:r>
              <a:rPr lang="en-US" sz="1400" dirty="0" smtClean="0">
                <a:solidFill>
                  <a:srgbClr val="1F3864"/>
                </a:solidFill>
                <a:latin typeface="Garamond"/>
                <a:cs typeface="Garamond"/>
              </a:rPr>
              <a:t>2016</a:t>
            </a:r>
            <a:endParaRPr lang="en-US" sz="1400" dirty="0">
              <a:effectLst/>
              <a:latin typeface="Garamond"/>
              <a:cs typeface="Garamond"/>
            </a:endParaRPr>
          </a:p>
        </p:txBody>
      </p:sp>
      <p:sp>
        <p:nvSpPr>
          <p:cNvPr id="3" name="Footer Placeholder 2"/>
          <p:cNvSpPr>
            <a:spLocks noGrp="1"/>
          </p:cNvSpPr>
          <p:nvPr>
            <p:ph type="ftr" sz="quarter" idx="4294967295"/>
          </p:nvPr>
        </p:nvSpPr>
        <p:spPr>
          <a:xfrm>
            <a:off x="251520" y="6286723"/>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6" name="Slide Number Placeholder 5"/>
          <p:cNvSpPr>
            <a:spLocks noGrp="1"/>
          </p:cNvSpPr>
          <p:nvPr>
            <p:ph type="sldNum" sz="quarter" idx="4294967295"/>
          </p:nvPr>
        </p:nvSpPr>
        <p:spPr>
          <a:xfrm>
            <a:off x="8532440" y="6294187"/>
            <a:ext cx="990600" cy="365125"/>
          </a:xfrm>
          <a:prstGeom prst="rect">
            <a:avLst/>
          </a:prstGeom>
        </p:spPr>
        <p:txBody>
          <a:bodyPr/>
          <a:lstStyle/>
          <a:p>
            <a:fld id="{6BC531C8-02A8-7C4F-9EE4-4583514D52F4}" type="slidenum">
              <a:rPr lang="en-US" sz="2400" smtClean="0">
                <a:latin typeface="Garamond" panose="02020404030301010803" pitchFamily="18" charset="0"/>
              </a:rPr>
              <a:t>32</a:t>
            </a:fld>
            <a:endParaRPr lang="en-US" sz="2400" dirty="0">
              <a:latin typeface="Garamond" panose="02020404030301010803" pitchFamily="18" charset="0"/>
            </a:endParaRPr>
          </a:p>
        </p:txBody>
      </p:sp>
    </p:spTree>
    <p:extLst>
      <p:ext uri="{BB962C8B-B14F-4D97-AF65-F5344CB8AC3E}">
        <p14:creationId xmlns:p14="http://schemas.microsoft.com/office/powerpoint/2010/main" val="298872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3"/>
          <p:cNvSpPr>
            <a:spLocks noGrp="1"/>
          </p:cNvSpPr>
          <p:nvPr>
            <p:ph type="title"/>
          </p:nvPr>
        </p:nvSpPr>
        <p:spPr bwMode="auto">
          <a:xfrm>
            <a:off x="549275" y="620688"/>
            <a:ext cx="8229600" cy="91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000090"/>
                </a:solidFill>
                <a:latin typeface="Garamond"/>
                <a:cs typeface="Garamond"/>
              </a:rPr>
              <a:t>CONCLUSIONS</a:t>
            </a:r>
          </a:p>
        </p:txBody>
      </p:sp>
      <p:sp>
        <p:nvSpPr>
          <p:cNvPr id="6" name="Footer Placeholder 5"/>
          <p:cNvSpPr>
            <a:spLocks noGrp="1"/>
          </p:cNvSpPr>
          <p:nvPr>
            <p:ph type="ftr" sz="quarter" idx="4294967295"/>
          </p:nvPr>
        </p:nvSpPr>
        <p:spPr>
          <a:xfrm>
            <a:off x="179512" y="6275330"/>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7" name="Slide Number Placeholder 6"/>
          <p:cNvSpPr>
            <a:spLocks noGrp="1"/>
          </p:cNvSpPr>
          <p:nvPr>
            <p:ph type="sldNum" sz="quarter" idx="4294967295"/>
          </p:nvPr>
        </p:nvSpPr>
        <p:spPr>
          <a:xfrm>
            <a:off x="8532440" y="6275330"/>
            <a:ext cx="990600" cy="365125"/>
          </a:xfrm>
          <a:prstGeom prst="rect">
            <a:avLst/>
          </a:prstGeom>
        </p:spPr>
        <p:txBody>
          <a:bodyPr/>
          <a:lstStyle/>
          <a:p>
            <a:fld id="{6BC531C8-02A8-7C4F-9EE4-4583514D52F4}" type="slidenum">
              <a:rPr lang="en-US" sz="2400" smtClean="0">
                <a:latin typeface="Garamond" panose="02020404030301010803" pitchFamily="18" charset="0"/>
              </a:rPr>
              <a:t>33</a:t>
            </a:fld>
            <a:endParaRPr lang="en-US" sz="2400" dirty="0">
              <a:latin typeface="Garamond" panose="02020404030301010803" pitchFamily="18" charset="0"/>
            </a:endParaRPr>
          </a:p>
        </p:txBody>
      </p:sp>
      <p:sp>
        <p:nvSpPr>
          <p:cNvPr id="10" name="Rectangle 9"/>
          <p:cNvSpPr/>
          <p:nvPr/>
        </p:nvSpPr>
        <p:spPr>
          <a:xfrm>
            <a:off x="1617044" y="1209871"/>
            <a:ext cx="5707782" cy="4658839"/>
          </a:xfrm>
          <a:prstGeom prst="rect">
            <a:avLst/>
          </a:prstGeom>
          <a:ln>
            <a:solidFill>
              <a:srgbClr val="000066"/>
            </a:solidFill>
          </a:ln>
        </p:spPr>
        <p:txBody>
          <a:bodyPr wrap="square">
            <a:spAutoFit/>
          </a:bodyPr>
          <a:lstStyle/>
          <a:p>
            <a:pPr marL="285750" marR="0" indent="-285750" algn="just">
              <a:lnSpc>
                <a:spcPct val="150000"/>
              </a:lnSpc>
              <a:spcBef>
                <a:spcPts val="1200"/>
              </a:spcBef>
              <a:spcAft>
                <a:spcPts val="1200"/>
              </a:spcAft>
              <a:buFont typeface="Wingdings" panose="05000000000000000000" pitchFamily="2" charset="2"/>
              <a:buChar char="ü"/>
              <a:tabLst>
                <a:tab pos="1371600" algn="l"/>
              </a:tabLst>
            </a:pPr>
            <a:r>
              <a:rPr lang="en-US" sz="1600" dirty="0">
                <a:solidFill>
                  <a:srgbClr val="002060"/>
                </a:solidFill>
                <a:latin typeface="Garamond"/>
                <a:ea typeface="KaiTi" panose="02010609060101010101" pitchFamily="49" charset="-122"/>
                <a:cs typeface="Garamond"/>
              </a:rPr>
              <a:t>Broadband is completely transforming the way essential services are delivered from e-health to e-education to e-commerce to e-government. </a:t>
            </a:r>
            <a:endParaRPr lang="en-US" sz="1600" dirty="0" smtClean="0">
              <a:solidFill>
                <a:srgbClr val="002060"/>
              </a:solidFill>
              <a:latin typeface="Garamond"/>
              <a:ea typeface="KaiTi" panose="02010609060101010101" pitchFamily="49" charset="-122"/>
              <a:cs typeface="Garamond"/>
            </a:endParaRPr>
          </a:p>
          <a:p>
            <a:pPr marL="285750" indent="-285750" algn="just">
              <a:lnSpc>
                <a:spcPct val="150000"/>
              </a:lnSpc>
              <a:spcBef>
                <a:spcPts val="1200"/>
              </a:spcBef>
              <a:spcAft>
                <a:spcPts val="1200"/>
              </a:spcAft>
              <a:buFont typeface="Wingdings" panose="05000000000000000000" pitchFamily="2" charset="2"/>
              <a:buChar char="ü"/>
              <a:tabLst>
                <a:tab pos="1371600" algn="l"/>
              </a:tabLst>
            </a:pPr>
            <a:r>
              <a:rPr lang="en-US" sz="1600" dirty="0">
                <a:solidFill>
                  <a:srgbClr val="000066"/>
                </a:solidFill>
                <a:latin typeface="Garamond"/>
                <a:cs typeface="Garamond"/>
              </a:rPr>
              <a:t>The Nigerian government </a:t>
            </a:r>
            <a:r>
              <a:rPr lang="en-US" sz="1600" dirty="0" smtClean="0">
                <a:solidFill>
                  <a:srgbClr val="000066"/>
                </a:solidFill>
                <a:latin typeface="Garamond"/>
                <a:cs typeface="Garamond"/>
              </a:rPr>
              <a:t>has key-in in the provision of broadband services to its citizens with the introduction of a policy document </a:t>
            </a:r>
            <a:r>
              <a:rPr lang="en-US" sz="1600" dirty="0">
                <a:solidFill>
                  <a:srgbClr val="000066"/>
                </a:solidFill>
                <a:latin typeface="Garamond"/>
                <a:cs typeface="Garamond"/>
              </a:rPr>
              <a:t>Nigerian National Broadband Plan (NBP) for fiscal years 2013 to 2018 in line with the ITU policy recommendations of broadband</a:t>
            </a:r>
            <a:r>
              <a:rPr lang="en-US" sz="1600" dirty="0" smtClean="0">
                <a:solidFill>
                  <a:srgbClr val="000066"/>
                </a:solidFill>
                <a:latin typeface="Garamond"/>
                <a:cs typeface="Garamond"/>
              </a:rPr>
              <a:t>.</a:t>
            </a:r>
            <a:endParaRPr lang="en-US" sz="1600" dirty="0">
              <a:solidFill>
                <a:srgbClr val="002060"/>
              </a:solidFill>
              <a:latin typeface="Garamond"/>
              <a:ea typeface="KaiTi" panose="02010609060101010101" pitchFamily="49" charset="-122"/>
              <a:cs typeface="Garamond"/>
            </a:endParaRPr>
          </a:p>
          <a:p>
            <a:pPr marL="285750" indent="-285750" algn="just">
              <a:lnSpc>
                <a:spcPct val="150000"/>
              </a:lnSpc>
              <a:spcBef>
                <a:spcPts val="600"/>
              </a:spcBef>
              <a:spcAft>
                <a:spcPts val="600"/>
              </a:spcAft>
              <a:buFont typeface="Wingdings" panose="05000000000000000000" pitchFamily="2" charset="2"/>
              <a:buChar char="ü"/>
            </a:pPr>
            <a:r>
              <a:rPr lang="en-US" sz="1600" dirty="0" smtClean="0">
                <a:solidFill>
                  <a:srgbClr val="1F3864"/>
                </a:solidFill>
                <a:latin typeface="Garamond" panose="02020404030301010803" pitchFamily="18" charset="0"/>
                <a:ea typeface="Calibri" panose="020F0502020204030204" pitchFamily="34" charset="0"/>
                <a:cs typeface="Times New Roman" panose="02020603050405020304" pitchFamily="18" charset="0"/>
              </a:rPr>
              <a:t>The </a:t>
            </a:r>
            <a:r>
              <a:rPr lang="en-US" sz="1600" dirty="0">
                <a:solidFill>
                  <a:srgbClr val="1F3864"/>
                </a:solidFill>
                <a:latin typeface="Garamond" panose="02020404030301010803" pitchFamily="18" charset="0"/>
                <a:ea typeface="Calibri" panose="020F0502020204030204" pitchFamily="34" charset="0"/>
                <a:cs typeface="Times New Roman" panose="02020603050405020304" pitchFamily="18" charset="0"/>
              </a:rPr>
              <a:t>NCC as an agency of </a:t>
            </a:r>
            <a:r>
              <a:rPr lang="en-US" sz="1600" dirty="0" smtClean="0">
                <a:solidFill>
                  <a:srgbClr val="1F3864"/>
                </a:solidFill>
                <a:latin typeface="Garamond" panose="02020404030301010803" pitchFamily="18" charset="0"/>
                <a:ea typeface="Calibri" panose="020F0502020204030204" pitchFamily="34" charset="0"/>
                <a:cs typeface="Times New Roman" panose="02020603050405020304" pitchFamily="18" charset="0"/>
              </a:rPr>
              <a:t>government has </a:t>
            </a:r>
            <a:r>
              <a:rPr lang="en-US" sz="1600" dirty="0">
                <a:solidFill>
                  <a:srgbClr val="1F3864"/>
                </a:solidFill>
                <a:latin typeface="Garamond" panose="02020404030301010803" pitchFamily="18" charset="0"/>
                <a:ea typeface="Calibri" panose="020F0502020204030204" pitchFamily="34" charset="0"/>
                <a:cs typeface="Times New Roman" panose="02020603050405020304" pitchFamily="18" charset="0"/>
              </a:rPr>
              <a:t>been resolutely committed to the rapid and a pervasive deployment of broadband networks and services in the country. </a:t>
            </a:r>
            <a:endParaRPr lang="en-US" sz="1600" dirty="0" smtClean="0">
              <a:solidFill>
                <a:srgbClr val="1F3864"/>
              </a:solidFill>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50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3"/>
          <p:cNvSpPr>
            <a:spLocks noGrp="1"/>
          </p:cNvSpPr>
          <p:nvPr>
            <p:ph type="title"/>
          </p:nvPr>
        </p:nvSpPr>
        <p:spPr bwMode="auto">
          <a:xfrm>
            <a:off x="549275" y="620688"/>
            <a:ext cx="8229600" cy="91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000090"/>
                </a:solidFill>
                <a:latin typeface="Garamond"/>
                <a:cs typeface="Garamond"/>
              </a:rPr>
              <a:t>CONCLUSIONS</a:t>
            </a:r>
          </a:p>
        </p:txBody>
      </p:sp>
      <p:sp>
        <p:nvSpPr>
          <p:cNvPr id="6" name="Footer Placeholder 5"/>
          <p:cNvSpPr>
            <a:spLocks noGrp="1"/>
          </p:cNvSpPr>
          <p:nvPr>
            <p:ph type="ftr" sz="quarter" idx="4294967295"/>
          </p:nvPr>
        </p:nvSpPr>
        <p:spPr>
          <a:xfrm>
            <a:off x="251520" y="6265001"/>
            <a:ext cx="4840941" cy="365125"/>
          </a:xfrm>
          <a:prstGeom prst="rect">
            <a:avLst/>
          </a:prstGeom>
        </p:spPr>
        <p:txBody>
          <a:body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
        <p:nvSpPr>
          <p:cNvPr id="7" name="Slide Number Placeholder 6"/>
          <p:cNvSpPr>
            <a:spLocks noGrp="1"/>
          </p:cNvSpPr>
          <p:nvPr>
            <p:ph type="sldNum" sz="quarter" idx="4294967295"/>
          </p:nvPr>
        </p:nvSpPr>
        <p:spPr>
          <a:xfrm>
            <a:off x="8460432" y="6282581"/>
            <a:ext cx="990600" cy="365125"/>
          </a:xfrm>
          <a:prstGeom prst="rect">
            <a:avLst/>
          </a:prstGeom>
        </p:spPr>
        <p:txBody>
          <a:bodyPr/>
          <a:lstStyle/>
          <a:p>
            <a:fld id="{6BC531C8-02A8-7C4F-9EE4-4583514D52F4}" type="slidenum">
              <a:rPr lang="en-US" sz="2400" smtClean="0">
                <a:latin typeface="Garamond" panose="02020404030301010803" pitchFamily="18" charset="0"/>
              </a:rPr>
              <a:t>34</a:t>
            </a:fld>
            <a:endParaRPr lang="en-US" sz="2400" dirty="0">
              <a:latin typeface="Garamond" panose="02020404030301010803" pitchFamily="18" charset="0"/>
            </a:endParaRPr>
          </a:p>
        </p:txBody>
      </p:sp>
      <p:sp>
        <p:nvSpPr>
          <p:cNvPr id="10" name="Rectangle 9"/>
          <p:cNvSpPr/>
          <p:nvPr/>
        </p:nvSpPr>
        <p:spPr>
          <a:xfrm>
            <a:off x="1691680" y="1077888"/>
            <a:ext cx="5976664" cy="4832092"/>
          </a:xfrm>
          <a:prstGeom prst="rect">
            <a:avLst/>
          </a:prstGeom>
          <a:ln>
            <a:solidFill>
              <a:srgbClr val="000066"/>
            </a:solidFill>
          </a:ln>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en-US" sz="1600" dirty="0">
                <a:solidFill>
                  <a:srgbClr val="1F3864"/>
                </a:solidFill>
                <a:latin typeface="Garamond" panose="02020404030301010803" pitchFamily="18" charset="0"/>
                <a:ea typeface="Calibri" panose="020F0502020204030204" pitchFamily="34" charset="0"/>
                <a:cs typeface="Times New Roman" panose="02020603050405020304" pitchFamily="18" charset="0"/>
              </a:rPr>
              <a:t>The EVC developed the Strategic Vision Plan (SVP) for fiscal years 2015 to 2020 </a:t>
            </a:r>
            <a:r>
              <a:rPr lang="en-US" sz="1600" dirty="0">
                <a:solidFill>
                  <a:srgbClr val="1F3864"/>
                </a:solidFill>
                <a:latin typeface="Garamond" panose="02020404030301010803" pitchFamily="18" charset="0"/>
                <a:ea typeface="KaiTi" panose="02010609060101010101" pitchFamily="49" charset="-122"/>
                <a:cs typeface="Times New Roman" panose="02020603050405020304" pitchFamily="18" charset="0"/>
              </a:rPr>
              <a:t>to ensure that the ICT infrastructure are to the standard necessary to provide ubiquitous broadband services in Nigeria. </a:t>
            </a:r>
          </a:p>
          <a:p>
            <a:pPr marL="285750" indent="-285750" algn="just">
              <a:lnSpc>
                <a:spcPct val="150000"/>
              </a:lnSpc>
              <a:spcBef>
                <a:spcPts val="600"/>
              </a:spcBef>
              <a:spcAft>
                <a:spcPts val="600"/>
              </a:spcAft>
              <a:buFont typeface="Wingdings" panose="05000000000000000000" pitchFamily="2" charset="2"/>
              <a:buChar char="ü"/>
            </a:pP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Despite challenges affecting the telecoms industry, within </a:t>
            </a:r>
            <a:r>
              <a:rPr lang="en-US"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the space of two (2) years after the implementation of the SVP, </a:t>
            </a: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qu</a:t>
            </a:r>
            <a:r>
              <a:rPr lang="en-US" sz="1600" dirty="0" smtClean="0">
                <a:solidFill>
                  <a:srgbClr val="002060"/>
                </a:solidFill>
                <a:latin typeface="Garamond" panose="02020404030301010803" pitchFamily="18" charset="0"/>
              </a:rPr>
              <a:t>antitative results shows </a:t>
            </a: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that</a:t>
            </a:r>
            <a:r>
              <a:rPr lang="en-US"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 Active Mobile-Broadband Penetration has increased within the space </a:t>
            </a: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of two (2) years </a:t>
            </a:r>
            <a:r>
              <a:rPr lang="en-US"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from less than 10% in 2015 to </a:t>
            </a: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21.8% </a:t>
            </a:r>
            <a:r>
              <a:rPr lang="en-US"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in </a:t>
            </a:r>
            <a:r>
              <a:rPr lang="en-US"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2017.</a:t>
            </a:r>
          </a:p>
          <a:p>
            <a:pPr marL="285750" indent="-285750" algn="just">
              <a:lnSpc>
                <a:spcPct val="150000"/>
              </a:lnSpc>
              <a:spcBef>
                <a:spcPts val="600"/>
              </a:spcBef>
              <a:spcAft>
                <a:spcPts val="600"/>
              </a:spcAft>
              <a:buFont typeface="Wingdings" panose="05000000000000000000" pitchFamily="2" charset="2"/>
              <a:buChar char="ü"/>
              <a:tabLst>
                <a:tab pos="914400" algn="l"/>
              </a:tabLst>
            </a:pPr>
            <a:r>
              <a:rPr lang="en-GB"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The contribution </a:t>
            </a:r>
            <a:r>
              <a:rPr lang="en-GB"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of the telecommunications sector in the first quarter of 2017 is </a:t>
            </a:r>
            <a:r>
              <a:rPr lang="en-GB"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N1.452 trillion </a:t>
            </a:r>
            <a:r>
              <a:rPr lang="en-GB" sz="1600" dirty="0">
                <a:solidFill>
                  <a:srgbClr val="002060"/>
                </a:solidFill>
                <a:latin typeface="Garamond" panose="02020404030301010803" pitchFamily="18" charset="0"/>
                <a:ea typeface="KaiTi" panose="02010609060101010101" pitchFamily="49" charset="-122"/>
                <a:cs typeface="Times New Roman" panose="02020603050405020304" pitchFamily="18" charset="0"/>
              </a:rPr>
              <a:t>to the GDP, i.e. 9.16 </a:t>
            </a:r>
            <a:r>
              <a:rPr lang="en-GB" sz="1600" dirty="0" smtClean="0">
                <a:solidFill>
                  <a:srgbClr val="002060"/>
                </a:solidFill>
                <a:latin typeface="Garamond" panose="02020404030301010803" pitchFamily="18" charset="0"/>
                <a:ea typeface="KaiTi" panose="02010609060101010101" pitchFamily="49" charset="-122"/>
                <a:cs typeface="Times New Roman" panose="02020603050405020304" pitchFamily="18" charset="0"/>
              </a:rPr>
              <a:t>%. </a:t>
            </a:r>
            <a:r>
              <a:rPr lang="en-US" sz="1600" dirty="0">
                <a:solidFill>
                  <a:srgbClr val="002060"/>
                </a:solidFill>
                <a:latin typeface="Garamond" panose="02020404030301010803" pitchFamily="18" charset="0"/>
              </a:rPr>
              <a:t>T</a:t>
            </a:r>
            <a:r>
              <a:rPr lang="en-GB" sz="1600" dirty="0">
                <a:solidFill>
                  <a:srgbClr val="002060"/>
                </a:solidFill>
                <a:latin typeface="Garamond" panose="02020404030301010803" pitchFamily="18" charset="0"/>
              </a:rPr>
              <a:t>his is an increase of 0.2% compared to the First Quarter of 2016, indicating stable growth in the </a:t>
            </a:r>
            <a:r>
              <a:rPr lang="en-GB" sz="1600" dirty="0" smtClean="0">
                <a:solidFill>
                  <a:srgbClr val="002060"/>
                </a:solidFill>
                <a:latin typeface="Garamond" panose="02020404030301010803" pitchFamily="18" charset="0"/>
              </a:rPr>
              <a:t>sector.</a:t>
            </a:r>
          </a:p>
        </p:txBody>
      </p:sp>
    </p:spTree>
    <p:extLst>
      <p:ext uri="{BB962C8B-B14F-4D97-AF65-F5344CB8AC3E}">
        <p14:creationId xmlns:p14="http://schemas.microsoft.com/office/powerpoint/2010/main" val="210346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395536" y="1196752"/>
            <a:ext cx="8229600" cy="341297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Tx/>
              <a:buNone/>
            </a:pPr>
            <a:endParaRPr lang="en-GB" sz="7200" dirty="0" smtClean="0">
              <a:solidFill>
                <a:srgbClr val="000090"/>
              </a:solidFill>
              <a:latin typeface="Garamond"/>
              <a:cs typeface="Garamond"/>
            </a:endParaRPr>
          </a:p>
          <a:p>
            <a:pPr marL="0" indent="0" algn="ctr" eaLnBrk="1" hangingPunct="1">
              <a:buFontTx/>
              <a:buNone/>
            </a:pPr>
            <a:r>
              <a:rPr lang="en-GB" sz="7200" dirty="0" smtClean="0">
                <a:solidFill>
                  <a:srgbClr val="000090"/>
                </a:solidFill>
                <a:latin typeface="Garamond"/>
                <a:cs typeface="Garamond"/>
              </a:rPr>
              <a:t>THANK YOU</a:t>
            </a:r>
          </a:p>
          <a:p>
            <a:pPr marL="0" indent="0" algn="r" eaLnBrk="1" hangingPunct="1">
              <a:buFontTx/>
              <a:buNone/>
            </a:pPr>
            <a:endParaRPr lang="en-GB" sz="1600" dirty="0" smtClean="0">
              <a:solidFill>
                <a:srgbClr val="000090"/>
              </a:solidFill>
              <a:latin typeface="Garamond"/>
              <a:cs typeface="Garamond"/>
            </a:endParaRPr>
          </a:p>
          <a:p>
            <a:pPr marL="0" indent="0" algn="r" eaLnBrk="1" hangingPunct="1">
              <a:buFontTx/>
              <a:buNone/>
            </a:pPr>
            <a:endParaRPr lang="en-GB" sz="1600" dirty="0" smtClean="0">
              <a:solidFill>
                <a:srgbClr val="000090"/>
              </a:solidFill>
              <a:latin typeface="Garamond"/>
              <a:cs typeface="Garamond"/>
            </a:endParaRPr>
          </a:p>
          <a:p>
            <a:pPr marL="0" indent="0" algn="r" eaLnBrk="1" hangingPunct="1">
              <a:buFontTx/>
              <a:buNone/>
            </a:pPr>
            <a:endParaRPr lang="en-GB" sz="1600" dirty="0">
              <a:solidFill>
                <a:srgbClr val="000090"/>
              </a:solidFill>
              <a:latin typeface="Garamond"/>
              <a:cs typeface="Garamond"/>
            </a:endParaRPr>
          </a:p>
          <a:p>
            <a:pPr marL="0" indent="0" algn="r" eaLnBrk="1" hangingPunct="1">
              <a:buFontTx/>
              <a:buNone/>
            </a:pPr>
            <a:endParaRPr lang="en-GB" sz="1600" dirty="0" smtClean="0">
              <a:solidFill>
                <a:srgbClr val="000090"/>
              </a:solidFill>
              <a:latin typeface="Garamond"/>
              <a:cs typeface="Garamond"/>
            </a:endParaRPr>
          </a:p>
          <a:p>
            <a:pPr marL="0" indent="0" algn="r" eaLnBrk="1" hangingPunct="1">
              <a:buFontTx/>
              <a:buNone/>
            </a:pPr>
            <a:endParaRPr lang="en-GB" sz="1600" dirty="0">
              <a:solidFill>
                <a:srgbClr val="000090"/>
              </a:solidFill>
              <a:latin typeface="Garamond"/>
              <a:cs typeface="Garamond"/>
            </a:endParaRPr>
          </a:p>
          <a:p>
            <a:pPr marL="0" indent="0" algn="r" eaLnBrk="1" hangingPunct="1">
              <a:buFontTx/>
              <a:buNone/>
            </a:pPr>
            <a:r>
              <a:rPr lang="en-GB" sz="1800" b="1" dirty="0" smtClean="0">
                <a:solidFill>
                  <a:srgbClr val="000090"/>
                </a:solidFill>
                <a:latin typeface="Garamond"/>
                <a:cs typeface="Garamond"/>
              </a:rPr>
              <a:t>Engr. </a:t>
            </a:r>
            <a:r>
              <a:rPr lang="en-GB" sz="1800" b="1" dirty="0" err="1" smtClean="0">
                <a:solidFill>
                  <a:srgbClr val="000090"/>
                </a:solidFill>
                <a:latin typeface="Garamond"/>
                <a:cs typeface="Garamond"/>
              </a:rPr>
              <a:t>Prof.</a:t>
            </a:r>
            <a:r>
              <a:rPr lang="en-GB" sz="1800" b="1" dirty="0" smtClean="0">
                <a:solidFill>
                  <a:srgbClr val="000090"/>
                </a:solidFill>
                <a:latin typeface="Garamond"/>
                <a:cs typeface="Garamond"/>
              </a:rPr>
              <a:t> Umar Garba Danbatta, </a:t>
            </a:r>
            <a:r>
              <a:rPr lang="en-GB" sz="1400" b="1" dirty="0" smtClean="0">
                <a:solidFill>
                  <a:srgbClr val="000090"/>
                </a:solidFill>
                <a:latin typeface="Garamond"/>
                <a:cs typeface="Garamond"/>
              </a:rPr>
              <a:t>FNSE, FRAES</a:t>
            </a:r>
          </a:p>
          <a:p>
            <a:pPr marL="0" indent="0" algn="r" eaLnBrk="1" hangingPunct="1">
              <a:buFontTx/>
              <a:buNone/>
            </a:pPr>
            <a:r>
              <a:rPr lang="en-GB" sz="1200" b="1" dirty="0" err="1">
                <a:solidFill>
                  <a:srgbClr val="000090"/>
                </a:solidFill>
                <a:latin typeface="Garamond"/>
                <a:cs typeface="Garamond"/>
              </a:rPr>
              <a:t>u</a:t>
            </a:r>
            <a:r>
              <a:rPr lang="en-GB" sz="1200" b="1" dirty="0" err="1" smtClean="0">
                <a:solidFill>
                  <a:srgbClr val="000090"/>
                </a:solidFill>
                <a:latin typeface="Garamond"/>
                <a:cs typeface="Garamond"/>
              </a:rPr>
              <a:t>gdanbatta@ncc.gov.ng</a:t>
            </a:r>
            <a:endParaRPr lang="en-US" sz="1200" b="1" dirty="0" smtClean="0">
              <a:solidFill>
                <a:srgbClr val="000090"/>
              </a:solidFill>
              <a:latin typeface="Garamond"/>
              <a:cs typeface="Garamond"/>
            </a:endParaRPr>
          </a:p>
        </p:txBody>
      </p:sp>
      <p:sp>
        <p:nvSpPr>
          <p:cNvPr id="24579" name="Title 3"/>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
            </a:r>
            <a:br>
              <a:rPr lang="en-US" sz="2400" dirty="0" smtClean="0"/>
            </a:br>
            <a:endParaRPr lang="en-US" sz="2800" dirty="0" smtClean="0">
              <a:latin typeface="Bodoni MT Black" panose="02070A03080606020203" pitchFamily="18" charset="0"/>
            </a:endParaRPr>
          </a:p>
        </p:txBody>
      </p:sp>
      <p:sp>
        <p:nvSpPr>
          <p:cNvPr id="2" name="TextBox 1"/>
          <p:cNvSpPr txBox="1"/>
          <p:nvPr/>
        </p:nvSpPr>
        <p:spPr>
          <a:xfrm>
            <a:off x="8497541" y="6256413"/>
            <a:ext cx="508235" cy="461665"/>
          </a:xfrm>
          <a:prstGeom prst="rect">
            <a:avLst/>
          </a:prstGeom>
          <a:noFill/>
        </p:spPr>
        <p:txBody>
          <a:bodyPr wrap="square" rtlCol="0">
            <a:spAutoFit/>
          </a:bodyPr>
          <a:lstStyle/>
          <a:p>
            <a:r>
              <a:rPr lang="en-GB" sz="2400" dirty="0" smtClean="0">
                <a:solidFill>
                  <a:srgbClr val="000066"/>
                </a:solidFill>
                <a:latin typeface="Garamond" panose="02020404030301010803" pitchFamily="18" charset="0"/>
              </a:rPr>
              <a:t>35</a:t>
            </a:r>
            <a:endParaRPr lang="en-US" sz="2400" dirty="0">
              <a:solidFill>
                <a:srgbClr val="000066"/>
              </a:solidFill>
              <a:latin typeface="Garamond" panose="02020404030301010803" pitchFamily="18" charset="0"/>
            </a:endParaRPr>
          </a:p>
        </p:txBody>
      </p:sp>
      <p:sp>
        <p:nvSpPr>
          <p:cNvPr id="7" name="Footer Placeholder 3"/>
          <p:cNvSpPr txBox="1">
            <a:spLocks/>
          </p:cNvSpPr>
          <p:nvPr/>
        </p:nvSpPr>
        <p:spPr>
          <a:xfrm>
            <a:off x="251520" y="6256413"/>
            <a:ext cx="4840941"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tr-TR" dirty="0" smtClean="0">
                <a:latin typeface="Garamond" panose="02020404030301010803" pitchFamily="18" charset="0"/>
              </a:rPr>
              <a:t>Engr. Prof U.G. Danbatta</a:t>
            </a:r>
            <a:endParaRPr lang="en-US" dirty="0">
              <a:latin typeface="Garamond" panose="020204040303010108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1636762" y="476672"/>
            <a:ext cx="5616624"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r>
              <a:rPr lang="en-US" sz="2400" b="1" dirty="0" smtClean="0">
                <a:solidFill>
                  <a:srgbClr val="000066"/>
                </a:solidFill>
                <a:latin typeface="Garamond"/>
                <a:cs typeface="Garamond"/>
              </a:rPr>
              <a:t>THE BROADBAND ECOSYSTEM</a:t>
            </a:r>
            <a:endParaRPr lang="en-US" sz="2400" dirty="0">
              <a:solidFill>
                <a:srgbClr val="000066"/>
              </a:solidFill>
              <a:latin typeface="Garamond"/>
              <a:cs typeface="Garamond"/>
            </a:endParaRPr>
          </a:p>
        </p:txBody>
      </p:sp>
      <p:sp>
        <p:nvSpPr>
          <p:cNvPr id="6146" name="Content Placeholder 2"/>
          <p:cNvSpPr>
            <a:spLocks noGrp="1"/>
          </p:cNvSpPr>
          <p:nvPr>
            <p:ph idx="1"/>
          </p:nvPr>
        </p:nvSpPr>
        <p:spPr bwMode="auto">
          <a:xfrm>
            <a:off x="1152595" y="1295948"/>
            <a:ext cx="6584957" cy="1176098"/>
          </a:xfrm>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Autofit/>
          </a:bodyPr>
          <a:lstStyle/>
          <a:p>
            <a:pPr>
              <a:spcAft>
                <a:spcPts val="1200"/>
              </a:spcAft>
              <a:buFont typeface="Wingdings" panose="05000000000000000000" pitchFamily="2" charset="2"/>
              <a:buChar char="Ø"/>
            </a:pPr>
            <a:r>
              <a:rPr lang="en-US" sz="1600" dirty="0">
                <a:solidFill>
                  <a:srgbClr val="000066"/>
                </a:solidFill>
                <a:latin typeface="Garamond"/>
                <a:ea typeface="KaiTi" panose="02010609060101010101" pitchFamily="49" charset="-122"/>
                <a:cs typeface="Garamond"/>
              </a:rPr>
              <a:t>Broadband as defined by </a:t>
            </a:r>
            <a:r>
              <a:rPr lang="en-US" sz="1600" dirty="0" smtClean="0">
                <a:solidFill>
                  <a:srgbClr val="000066"/>
                </a:solidFill>
                <a:latin typeface="Garamond"/>
                <a:ea typeface="KaiTi" panose="02010609060101010101" pitchFamily="49" charset="-122"/>
                <a:cs typeface="Garamond"/>
              </a:rPr>
              <a:t>the World Bank is </a:t>
            </a:r>
            <a:r>
              <a:rPr lang="en-US" sz="1600" dirty="0">
                <a:solidFill>
                  <a:srgbClr val="000066"/>
                </a:solidFill>
                <a:latin typeface="Garamond"/>
                <a:ea typeface="KaiTi" panose="02010609060101010101" pitchFamily="49" charset="-122"/>
                <a:cs typeface="Garamond"/>
              </a:rPr>
              <a:t>an </a:t>
            </a:r>
            <a:r>
              <a:rPr lang="en-US" sz="1600" dirty="0" smtClean="0">
                <a:solidFill>
                  <a:srgbClr val="000066"/>
                </a:solidFill>
                <a:latin typeface="Garamond"/>
                <a:ea typeface="KaiTi" panose="02010609060101010101" pitchFamily="49" charset="-122"/>
                <a:cs typeface="Garamond"/>
              </a:rPr>
              <a:t>interconnected, multilayered ecosystem that comprises </a:t>
            </a:r>
            <a:r>
              <a:rPr lang="en-US" sz="1600" b="1" dirty="0" smtClean="0">
                <a:solidFill>
                  <a:srgbClr val="000066"/>
                </a:solidFill>
                <a:latin typeface="Garamond"/>
                <a:ea typeface="KaiTi" panose="02010609060101010101" pitchFamily="49" charset="-122"/>
                <a:cs typeface="Garamond"/>
              </a:rPr>
              <a:t>different elements </a:t>
            </a:r>
            <a:r>
              <a:rPr lang="en-US" sz="1600" dirty="0" smtClean="0">
                <a:solidFill>
                  <a:srgbClr val="000066"/>
                </a:solidFill>
                <a:latin typeface="Garamond"/>
                <a:ea typeface="KaiTi" panose="02010609060101010101" pitchFamily="49" charset="-122"/>
                <a:cs typeface="Garamond"/>
              </a:rPr>
              <a:t>that use high-speed connectivity to interact in different ways. These elements are networks, services, applications and users. </a:t>
            </a:r>
          </a:p>
          <a:p>
            <a:pPr marL="349250" lvl="1" indent="0">
              <a:spcAft>
                <a:spcPts val="1200"/>
              </a:spcAft>
              <a:buNone/>
            </a:pPr>
            <a:endParaRPr lang="en-US" sz="1600" dirty="0">
              <a:solidFill>
                <a:srgbClr val="000066"/>
              </a:solidFill>
              <a:latin typeface="Garamond"/>
              <a:ea typeface="KaiTi" panose="02010609060101010101" pitchFamily="49" charset="-122"/>
              <a:cs typeface="Garamond"/>
            </a:endParaRPr>
          </a:p>
          <a:p>
            <a:pPr marL="0" indent="0" algn="ctr">
              <a:spcAft>
                <a:spcPts val="1200"/>
              </a:spcAft>
              <a:buNone/>
            </a:pPr>
            <a:endParaRPr lang="en-US" sz="1600" dirty="0" smtClean="0">
              <a:solidFill>
                <a:srgbClr val="000066"/>
              </a:solidFill>
              <a:latin typeface="Garamond"/>
              <a:ea typeface="KaiTi" panose="02010609060101010101" pitchFamily="49" charset="-122"/>
              <a:cs typeface="Garamond"/>
            </a:endParaRPr>
          </a:p>
          <a:p>
            <a:pPr>
              <a:spcAft>
                <a:spcPts val="1200"/>
              </a:spcAft>
              <a:buFont typeface="Wingdings" panose="05000000000000000000" pitchFamily="2" charset="2"/>
              <a:buChar char="Ø"/>
            </a:pPr>
            <a:endParaRPr lang="en-US" sz="1600" dirty="0" smtClean="0">
              <a:solidFill>
                <a:srgbClr val="000066"/>
              </a:solidFill>
              <a:latin typeface="Garamond"/>
              <a:cs typeface="Garamond"/>
            </a:endParaRPr>
          </a:p>
          <a:p>
            <a:pPr>
              <a:spcAft>
                <a:spcPts val="1200"/>
              </a:spcAft>
              <a:buFont typeface="Wingdings" panose="05000000000000000000" pitchFamily="2" charset="2"/>
              <a:buChar char="Ø"/>
            </a:pPr>
            <a:endParaRPr lang="en-US" sz="1600" dirty="0">
              <a:solidFill>
                <a:srgbClr val="000066"/>
              </a:solidFill>
              <a:latin typeface="Garamond"/>
              <a:cs typeface="Garamond"/>
            </a:endParaRPr>
          </a:p>
        </p:txBody>
      </p:sp>
      <p:sp>
        <p:nvSpPr>
          <p:cNvPr id="4" name="Footer Placeholder 3"/>
          <p:cNvSpPr>
            <a:spLocks noGrp="1"/>
          </p:cNvSpPr>
          <p:nvPr>
            <p:ph type="ftr" sz="quarter" idx="4294967295"/>
          </p:nvPr>
        </p:nvSpPr>
        <p:spPr>
          <a:xfrm>
            <a:off x="251520" y="6312620"/>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37312"/>
            <a:ext cx="990600" cy="365125"/>
          </a:xfrm>
          <a:prstGeom prst="rect">
            <a:avLst/>
          </a:prstGeom>
        </p:spPr>
        <p:txBody>
          <a:bodyPr/>
          <a:lstStyle/>
          <a:p>
            <a:fld id="{6BC531C8-02A8-7C4F-9EE4-4583514D52F4}" type="slidenum">
              <a:rPr lang="en-US" sz="2400" smtClean="0"/>
              <a:t>4</a:t>
            </a:fld>
            <a:endParaRPr lang="en-US" sz="2400" dirty="0"/>
          </a:p>
        </p:txBody>
      </p:sp>
      <p:pic>
        <p:nvPicPr>
          <p:cNvPr id="8" name="Picture 7"/>
          <p:cNvPicPr>
            <a:picLocks noChangeAspect="1"/>
          </p:cNvPicPr>
          <p:nvPr/>
        </p:nvPicPr>
        <p:blipFill>
          <a:blip r:embed="rId3"/>
          <a:stretch>
            <a:fillRect/>
          </a:stretch>
        </p:blipFill>
        <p:spPr>
          <a:xfrm>
            <a:off x="4582967" y="2819369"/>
            <a:ext cx="3417490" cy="2064029"/>
          </a:xfrm>
          <a:prstGeom prst="rect">
            <a:avLst/>
          </a:prstGeom>
        </p:spPr>
      </p:pic>
      <p:sp>
        <p:nvSpPr>
          <p:cNvPr id="10" name="Content Placeholder 2"/>
          <p:cNvSpPr txBox="1">
            <a:spLocks/>
          </p:cNvSpPr>
          <p:nvPr/>
        </p:nvSpPr>
        <p:spPr bwMode="auto">
          <a:xfrm>
            <a:off x="1152595" y="2552750"/>
            <a:ext cx="3418246" cy="3759870"/>
          </a:xfrm>
          <a:prstGeom prst="rect">
            <a:avLst/>
          </a:prstGeom>
          <a:noFill/>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lvl="1">
              <a:spcAft>
                <a:spcPts val="300"/>
              </a:spcAft>
              <a:buFont typeface="Wingdings" panose="05000000000000000000" pitchFamily="2" charset="2"/>
              <a:buChar char="Ø"/>
            </a:pPr>
            <a:r>
              <a:rPr lang="en-US" sz="1500" b="1" dirty="0" smtClean="0">
                <a:solidFill>
                  <a:srgbClr val="000066"/>
                </a:solidFill>
                <a:latin typeface="Garamond"/>
                <a:ea typeface="KaiTi" panose="02010609060101010101" pitchFamily="49" charset="-122"/>
                <a:cs typeface="Garamond"/>
              </a:rPr>
              <a:t>Networks </a:t>
            </a:r>
            <a:r>
              <a:rPr lang="en-US" sz="1500" dirty="0" smtClean="0">
                <a:solidFill>
                  <a:srgbClr val="000066"/>
                </a:solidFill>
                <a:latin typeface="Garamond"/>
                <a:ea typeface="KaiTi" panose="02010609060101010101" pitchFamily="49" charset="-122"/>
                <a:cs typeface="Garamond"/>
              </a:rPr>
              <a:t>are high-speed, high-capacity communications networks,</a:t>
            </a:r>
          </a:p>
          <a:p>
            <a:pPr lvl="1">
              <a:spcAft>
                <a:spcPts val="300"/>
              </a:spcAft>
              <a:buFont typeface="Wingdings" panose="05000000000000000000" pitchFamily="2" charset="2"/>
              <a:buChar char="Ø"/>
            </a:pPr>
            <a:r>
              <a:rPr lang="en-US" sz="1500" b="1" dirty="0" smtClean="0">
                <a:solidFill>
                  <a:srgbClr val="000066"/>
                </a:solidFill>
                <a:latin typeface="Garamond"/>
                <a:ea typeface="KaiTi" panose="02010609060101010101" pitchFamily="49" charset="-122"/>
                <a:cs typeface="Garamond"/>
              </a:rPr>
              <a:t>Services </a:t>
            </a:r>
            <a:r>
              <a:rPr lang="en-US" sz="1500" dirty="0" smtClean="0">
                <a:solidFill>
                  <a:srgbClr val="000066"/>
                </a:solidFill>
                <a:latin typeface="Garamond"/>
                <a:ea typeface="KaiTi" panose="02010609060101010101" pitchFamily="49" charset="-122"/>
                <a:cs typeface="Garamond"/>
              </a:rPr>
              <a:t>are bandwidth-intensive services focused on providing high-speed data connectivity that the networks carry, </a:t>
            </a:r>
          </a:p>
          <a:p>
            <a:pPr lvl="1">
              <a:spcAft>
                <a:spcPts val="300"/>
              </a:spcAft>
              <a:buFont typeface="Wingdings" panose="05000000000000000000" pitchFamily="2" charset="2"/>
              <a:buChar char="Ø"/>
            </a:pPr>
            <a:r>
              <a:rPr lang="en-US" sz="1500" b="1" dirty="0" smtClean="0">
                <a:solidFill>
                  <a:srgbClr val="000066"/>
                </a:solidFill>
                <a:latin typeface="Garamond"/>
                <a:ea typeface="KaiTi" panose="02010609060101010101" pitchFamily="49" charset="-122"/>
                <a:cs typeface="Garamond"/>
              </a:rPr>
              <a:t>Applications </a:t>
            </a:r>
            <a:r>
              <a:rPr lang="en-US" sz="1500" dirty="0" smtClean="0">
                <a:solidFill>
                  <a:srgbClr val="000066"/>
                </a:solidFill>
                <a:latin typeface="Garamond"/>
                <a:ea typeface="KaiTi" panose="02010609060101010101" pitchFamily="49" charset="-122"/>
                <a:cs typeface="Garamond"/>
              </a:rPr>
              <a:t>are the enterprises (software's) that use broadband services to deliver information (content) to users and</a:t>
            </a:r>
          </a:p>
          <a:p>
            <a:pPr lvl="1">
              <a:spcAft>
                <a:spcPts val="300"/>
              </a:spcAft>
              <a:buFont typeface="Wingdings" panose="05000000000000000000" pitchFamily="2" charset="2"/>
              <a:buChar char="Ø"/>
            </a:pPr>
            <a:r>
              <a:rPr lang="en-GB" sz="1500" b="1" dirty="0" smtClean="0">
                <a:solidFill>
                  <a:srgbClr val="000066"/>
                </a:solidFill>
                <a:latin typeface="Garamond"/>
                <a:ea typeface="KaiTi" panose="02010609060101010101" pitchFamily="49" charset="-122"/>
                <a:cs typeface="Garamond"/>
              </a:rPr>
              <a:t>Users </a:t>
            </a:r>
            <a:r>
              <a:rPr lang="en-GB" sz="1500" dirty="0" smtClean="0">
                <a:solidFill>
                  <a:srgbClr val="000066"/>
                </a:solidFill>
                <a:latin typeface="Garamond"/>
                <a:ea typeface="KaiTi" panose="02010609060101010101" pitchFamily="49" charset="-122"/>
                <a:cs typeface="Garamond"/>
              </a:rPr>
              <a:t>have the ability to access, create and share information (content).</a:t>
            </a:r>
            <a:endParaRPr lang="en-US" sz="1500" b="1" dirty="0" smtClean="0">
              <a:solidFill>
                <a:srgbClr val="000066"/>
              </a:solidFill>
              <a:latin typeface="Garamond"/>
              <a:ea typeface="KaiTi" panose="02010609060101010101" pitchFamily="49" charset="-122"/>
              <a:cs typeface="Garamond"/>
            </a:endParaRPr>
          </a:p>
          <a:p>
            <a:pPr marL="0" indent="0" algn="ctr">
              <a:spcAft>
                <a:spcPts val="300"/>
              </a:spcAft>
              <a:buFont typeface="Wingdings 2" pitchFamily="18" charset="2"/>
              <a:buNone/>
            </a:pPr>
            <a:endParaRPr lang="en-US" sz="1500" dirty="0" smtClean="0">
              <a:solidFill>
                <a:srgbClr val="000066"/>
              </a:solidFill>
              <a:latin typeface="Garamond"/>
              <a:ea typeface="KaiTi" panose="02010609060101010101" pitchFamily="49" charset="-122"/>
              <a:cs typeface="Garamond"/>
            </a:endParaRPr>
          </a:p>
          <a:p>
            <a:pPr>
              <a:spcAft>
                <a:spcPts val="300"/>
              </a:spcAft>
              <a:buFont typeface="Wingdings" panose="05000000000000000000" pitchFamily="2" charset="2"/>
              <a:buChar char="Ø"/>
            </a:pPr>
            <a:endParaRPr lang="en-US" sz="1500" dirty="0" smtClean="0">
              <a:solidFill>
                <a:srgbClr val="000066"/>
              </a:solidFill>
              <a:latin typeface="Garamond"/>
              <a:cs typeface="Garamond"/>
            </a:endParaRPr>
          </a:p>
          <a:p>
            <a:pPr>
              <a:spcAft>
                <a:spcPts val="300"/>
              </a:spcAft>
              <a:buFont typeface="Wingdings" panose="05000000000000000000" pitchFamily="2" charset="2"/>
              <a:buChar char="Ø"/>
            </a:pPr>
            <a:endParaRPr lang="en-US" sz="1500" dirty="0">
              <a:solidFill>
                <a:srgbClr val="000066"/>
              </a:solidFill>
              <a:latin typeface="Garamond"/>
              <a:cs typeface="Garamond"/>
            </a:endParaRPr>
          </a:p>
        </p:txBody>
      </p:sp>
      <p:sp>
        <p:nvSpPr>
          <p:cNvPr id="11" name="Content Placeholder 2"/>
          <p:cNvSpPr txBox="1">
            <a:spLocks/>
          </p:cNvSpPr>
          <p:nvPr/>
        </p:nvSpPr>
        <p:spPr bwMode="auto">
          <a:xfrm>
            <a:off x="4582967" y="4883398"/>
            <a:ext cx="3261622" cy="651128"/>
          </a:xfrm>
          <a:prstGeom prst="rect">
            <a:avLst/>
          </a:prstGeom>
          <a:noFill/>
          <a:ln>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spcAft>
                <a:spcPts val="1200"/>
              </a:spcAft>
              <a:buNone/>
            </a:pPr>
            <a:r>
              <a:rPr lang="en-GB" sz="1100" b="1" dirty="0" smtClean="0">
                <a:solidFill>
                  <a:srgbClr val="000066"/>
                </a:solidFill>
                <a:latin typeface="Garamond"/>
                <a:ea typeface="KaiTi" panose="02010609060101010101" pitchFamily="49" charset="-122"/>
                <a:cs typeface="Garamond"/>
              </a:rPr>
              <a:t>Connecting the elements of broadband ecosystem </a:t>
            </a:r>
            <a:r>
              <a:rPr lang="en-GB" sz="1100" i="1" dirty="0" smtClean="0">
                <a:solidFill>
                  <a:srgbClr val="000066"/>
                </a:solidFill>
                <a:latin typeface="Garamond"/>
                <a:ea typeface="KaiTi" panose="02010609060101010101" pitchFamily="49" charset="-122"/>
                <a:cs typeface="Garamond"/>
              </a:rPr>
              <a:t>[Source: World Bank “Building broadband: Strategies and policies for the developing world”]</a:t>
            </a:r>
            <a:endParaRPr lang="en-US" sz="1100" i="1" dirty="0" smtClean="0">
              <a:solidFill>
                <a:srgbClr val="000066"/>
              </a:solidFill>
              <a:latin typeface="Garamond"/>
              <a:ea typeface="KaiTi" panose="02010609060101010101" pitchFamily="49" charset="-122"/>
              <a:cs typeface="Garamond"/>
            </a:endParaRPr>
          </a:p>
          <a:p>
            <a:pPr marL="349250" lvl="1" indent="0">
              <a:spcAft>
                <a:spcPts val="1200"/>
              </a:spcAft>
              <a:buFont typeface="Wingdings 2" pitchFamily="18" charset="2"/>
              <a:buNone/>
            </a:pPr>
            <a:endParaRPr lang="en-US" sz="1100" dirty="0" smtClean="0">
              <a:solidFill>
                <a:srgbClr val="000066"/>
              </a:solidFill>
              <a:latin typeface="Garamond"/>
              <a:ea typeface="KaiTi" panose="02010609060101010101" pitchFamily="49" charset="-122"/>
              <a:cs typeface="Garamond"/>
            </a:endParaRPr>
          </a:p>
          <a:p>
            <a:pPr marL="0" indent="0" algn="ctr">
              <a:spcAft>
                <a:spcPts val="1200"/>
              </a:spcAft>
              <a:buFont typeface="Wingdings 2" pitchFamily="18" charset="2"/>
              <a:buNone/>
            </a:pPr>
            <a:endParaRPr lang="en-US" sz="1100" dirty="0" smtClean="0">
              <a:solidFill>
                <a:srgbClr val="000066"/>
              </a:solidFill>
              <a:latin typeface="Garamond"/>
              <a:ea typeface="KaiTi" panose="02010609060101010101" pitchFamily="49" charset="-122"/>
              <a:cs typeface="Garamond"/>
            </a:endParaRPr>
          </a:p>
          <a:p>
            <a:pPr>
              <a:spcAft>
                <a:spcPts val="1200"/>
              </a:spcAft>
              <a:buFont typeface="Wingdings" panose="05000000000000000000" pitchFamily="2" charset="2"/>
              <a:buChar char="Ø"/>
            </a:pPr>
            <a:endParaRPr lang="en-US" sz="1100" dirty="0" smtClean="0">
              <a:solidFill>
                <a:srgbClr val="000066"/>
              </a:solidFill>
              <a:latin typeface="Garamond"/>
              <a:cs typeface="Garamond"/>
            </a:endParaRPr>
          </a:p>
          <a:p>
            <a:pPr>
              <a:spcAft>
                <a:spcPts val="1200"/>
              </a:spcAft>
              <a:buFont typeface="Wingdings" panose="05000000000000000000" pitchFamily="2" charset="2"/>
              <a:buChar char="Ø"/>
            </a:pPr>
            <a:endParaRPr lang="en-US" sz="1100" dirty="0">
              <a:solidFill>
                <a:srgbClr val="000066"/>
              </a:solidFill>
              <a:latin typeface="Garamond"/>
              <a:cs typeface="Garamond"/>
            </a:endParaRPr>
          </a:p>
        </p:txBody>
      </p:sp>
    </p:spTree>
    <p:extLst>
      <p:ext uri="{BB962C8B-B14F-4D97-AF65-F5344CB8AC3E}">
        <p14:creationId xmlns:p14="http://schemas.microsoft.com/office/powerpoint/2010/main" val="267215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1636762" y="391257"/>
            <a:ext cx="5616624"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r>
              <a:rPr lang="en-US" sz="2400" b="1" dirty="0" smtClean="0">
                <a:solidFill>
                  <a:srgbClr val="000066"/>
                </a:solidFill>
                <a:latin typeface="Garamond"/>
                <a:cs typeface="Garamond"/>
              </a:rPr>
              <a:t>THE BROADBAND ECOSYSTEM (CONT’D)</a:t>
            </a:r>
            <a:endParaRPr lang="en-US" sz="2400" dirty="0">
              <a:solidFill>
                <a:srgbClr val="000066"/>
              </a:solidFill>
              <a:latin typeface="Garamond"/>
              <a:cs typeface="Garamond"/>
            </a:endParaRPr>
          </a:p>
        </p:txBody>
      </p:sp>
      <p:sp>
        <p:nvSpPr>
          <p:cNvPr id="6146" name="Content Placeholder 2"/>
          <p:cNvSpPr>
            <a:spLocks noGrp="1"/>
          </p:cNvSpPr>
          <p:nvPr>
            <p:ph idx="1"/>
          </p:nvPr>
        </p:nvSpPr>
        <p:spPr bwMode="auto">
          <a:xfrm>
            <a:off x="3901064" y="2816853"/>
            <a:ext cx="3953952" cy="3565249"/>
          </a:xfrm>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rmAutofit lnSpcReduction="10000"/>
          </a:bodyPr>
          <a:lstStyle/>
          <a:p>
            <a:pPr marL="0" indent="0">
              <a:spcBef>
                <a:spcPts val="0"/>
              </a:spcBef>
              <a:spcAft>
                <a:spcPts val="1200"/>
              </a:spcAft>
              <a:buNone/>
            </a:pPr>
            <a:r>
              <a:rPr lang="en-GB" sz="1600" b="1" dirty="0" smtClean="0">
                <a:solidFill>
                  <a:srgbClr val="000066"/>
                </a:solidFill>
                <a:latin typeface="Garamond"/>
                <a:ea typeface="KaiTi" panose="02010609060101010101" pitchFamily="49" charset="-122"/>
                <a:cs typeface="Garamond"/>
              </a:rPr>
              <a:t>Demand: </a:t>
            </a:r>
          </a:p>
          <a:p>
            <a:pPr marL="0" indent="0">
              <a:spcBef>
                <a:spcPts val="600"/>
              </a:spcBef>
              <a:spcAft>
                <a:spcPts val="1200"/>
              </a:spcAft>
              <a:buNone/>
            </a:pPr>
            <a:r>
              <a:rPr lang="en-GB" sz="1600" dirty="0" smtClean="0">
                <a:solidFill>
                  <a:srgbClr val="000066"/>
                </a:solidFill>
                <a:latin typeface="Garamond"/>
                <a:ea typeface="KaiTi" panose="02010609060101010101" pitchFamily="49" charset="-122"/>
                <a:cs typeface="Garamond"/>
              </a:rPr>
              <a:t>The users today are demanding high-speed in up- and down-links for bandwidth-hungry services, while applications are demanding high-capacity networks to satisfy a larger number of users at high-speed.</a:t>
            </a:r>
          </a:p>
          <a:p>
            <a:pPr marL="0" indent="0">
              <a:spcBef>
                <a:spcPts val="600"/>
              </a:spcBef>
              <a:spcAft>
                <a:spcPts val="600"/>
              </a:spcAft>
              <a:buNone/>
            </a:pPr>
            <a:r>
              <a:rPr lang="en-GB" sz="1600" b="1" dirty="0" smtClean="0">
                <a:solidFill>
                  <a:srgbClr val="000066"/>
                </a:solidFill>
                <a:latin typeface="Garamond"/>
                <a:ea typeface="KaiTi" panose="02010609060101010101" pitchFamily="49" charset="-122"/>
                <a:cs typeface="Garamond"/>
              </a:rPr>
              <a:t>Supply:</a:t>
            </a:r>
            <a:r>
              <a:rPr lang="en-GB" sz="1600" dirty="0" smtClean="0">
                <a:solidFill>
                  <a:srgbClr val="000066"/>
                </a:solidFill>
                <a:latin typeface="Garamond"/>
                <a:ea typeface="KaiTi" panose="02010609060101010101" pitchFamily="49" charset="-122"/>
                <a:cs typeface="Garamond"/>
              </a:rPr>
              <a:t> </a:t>
            </a:r>
          </a:p>
          <a:p>
            <a:pPr marL="0" indent="0">
              <a:spcBef>
                <a:spcPts val="600"/>
              </a:spcBef>
              <a:spcAft>
                <a:spcPts val="600"/>
              </a:spcAft>
              <a:buNone/>
            </a:pPr>
            <a:r>
              <a:rPr lang="en-GB" sz="1600" dirty="0" smtClean="0">
                <a:solidFill>
                  <a:srgbClr val="000066"/>
                </a:solidFill>
                <a:latin typeface="Garamond"/>
                <a:ea typeface="KaiTi" panose="02010609060101010101" pitchFamily="49" charset="-122"/>
                <a:cs typeface="Garamond"/>
              </a:rPr>
              <a:t>The supply of broadband is driven by the number of users that are simultaneously accessing, creating and sharing content (information) and applications that requires more bandwidth.</a:t>
            </a:r>
            <a:endParaRPr lang="en-US" sz="1600" dirty="0">
              <a:solidFill>
                <a:srgbClr val="000066"/>
              </a:solidFill>
              <a:latin typeface="Garamond"/>
              <a:ea typeface="KaiTi" panose="02010609060101010101" pitchFamily="49" charset="-122"/>
              <a:cs typeface="Garamond"/>
            </a:endParaRPr>
          </a:p>
          <a:p>
            <a:pPr marL="0" indent="0" algn="ctr">
              <a:spcAft>
                <a:spcPts val="1200"/>
              </a:spcAft>
              <a:buNone/>
            </a:pPr>
            <a:endParaRPr lang="en-US" sz="1600" dirty="0" smtClean="0">
              <a:solidFill>
                <a:srgbClr val="000066"/>
              </a:solidFill>
              <a:latin typeface="Garamond"/>
              <a:ea typeface="KaiTi" panose="02010609060101010101" pitchFamily="49" charset="-122"/>
              <a:cs typeface="Garamond"/>
            </a:endParaRPr>
          </a:p>
          <a:p>
            <a:pPr>
              <a:spcAft>
                <a:spcPts val="1200"/>
              </a:spcAft>
              <a:buFont typeface="Wingdings" panose="05000000000000000000" pitchFamily="2" charset="2"/>
              <a:buChar char="Ø"/>
            </a:pPr>
            <a:endParaRPr lang="en-US" sz="1600" dirty="0" smtClean="0">
              <a:solidFill>
                <a:srgbClr val="000066"/>
              </a:solidFill>
              <a:latin typeface="Garamond"/>
              <a:cs typeface="Garamond"/>
            </a:endParaRPr>
          </a:p>
          <a:p>
            <a:pPr>
              <a:spcAft>
                <a:spcPts val="1200"/>
              </a:spcAft>
              <a:buFont typeface="Wingdings" panose="05000000000000000000" pitchFamily="2" charset="2"/>
              <a:buChar char="Ø"/>
            </a:pPr>
            <a:endParaRPr lang="en-US" sz="1600" dirty="0">
              <a:solidFill>
                <a:srgbClr val="000066"/>
              </a:solidFill>
              <a:latin typeface="Garamond"/>
              <a:cs typeface="Garamond"/>
            </a:endParaRPr>
          </a:p>
        </p:txBody>
      </p:sp>
      <p:sp>
        <p:nvSpPr>
          <p:cNvPr id="4" name="Footer Placeholder 3"/>
          <p:cNvSpPr>
            <a:spLocks noGrp="1"/>
          </p:cNvSpPr>
          <p:nvPr>
            <p:ph type="ftr" sz="quarter" idx="4294967295"/>
          </p:nvPr>
        </p:nvSpPr>
        <p:spPr>
          <a:xfrm>
            <a:off x="221947" y="6221485"/>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80608"/>
            <a:ext cx="990600" cy="365125"/>
          </a:xfrm>
          <a:prstGeom prst="rect">
            <a:avLst/>
          </a:prstGeom>
        </p:spPr>
        <p:txBody>
          <a:bodyPr/>
          <a:lstStyle/>
          <a:p>
            <a:fld id="{6BC531C8-02A8-7C4F-9EE4-4583514D52F4}" type="slidenum">
              <a:rPr lang="en-US" sz="2400" b="1" smtClean="0">
                <a:solidFill>
                  <a:srgbClr val="000066"/>
                </a:solidFill>
                <a:latin typeface="Garamond" panose="02020404030301010803" pitchFamily="18" charset="0"/>
              </a:rPr>
              <a:pPr/>
              <a:t>5</a:t>
            </a:fld>
            <a:endParaRPr lang="en-US" sz="2400" b="1" dirty="0">
              <a:solidFill>
                <a:srgbClr val="000066"/>
              </a:solidFill>
              <a:latin typeface="Garamond" panose="02020404030301010803" pitchFamily="18" charset="0"/>
            </a:endParaRPr>
          </a:p>
        </p:txBody>
      </p:sp>
      <p:sp>
        <p:nvSpPr>
          <p:cNvPr id="8" name="Content Placeholder 2"/>
          <p:cNvSpPr txBox="1">
            <a:spLocks/>
          </p:cNvSpPr>
          <p:nvPr/>
        </p:nvSpPr>
        <p:spPr bwMode="auto">
          <a:xfrm>
            <a:off x="1372633" y="1376362"/>
            <a:ext cx="3690255" cy="1329721"/>
          </a:xfrm>
          <a:prstGeom prst="rect">
            <a:avLst/>
          </a:prstGeom>
          <a:noFill/>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spcAft>
                <a:spcPts val="1200"/>
              </a:spcAft>
              <a:buFont typeface="Wingdings 2" pitchFamily="18" charset="2"/>
              <a:buNone/>
            </a:pPr>
            <a:r>
              <a:rPr lang="en-GB" sz="1600" dirty="0" smtClean="0">
                <a:solidFill>
                  <a:srgbClr val="000066"/>
                </a:solidFill>
                <a:latin typeface="Garamond"/>
                <a:ea typeface="KaiTi" panose="02010609060101010101" pitchFamily="49" charset="-122"/>
                <a:cs typeface="Garamond"/>
              </a:rPr>
              <a:t>The broadband ecosystem has two (2) major layers; i.e. supply and demand.  These layers have spurred broadband access and use through technological, business and market development. </a:t>
            </a:r>
            <a:endParaRPr lang="en-US" sz="1600" dirty="0" smtClean="0">
              <a:solidFill>
                <a:srgbClr val="000066"/>
              </a:solidFill>
              <a:latin typeface="Garamond"/>
              <a:ea typeface="KaiTi" panose="02010609060101010101" pitchFamily="49" charset="-122"/>
              <a:cs typeface="Garamond"/>
            </a:endParaRPr>
          </a:p>
          <a:p>
            <a:pPr marL="0" indent="0" algn="ctr">
              <a:spcAft>
                <a:spcPts val="1200"/>
              </a:spcAft>
              <a:buFont typeface="Wingdings 2" pitchFamily="18" charset="2"/>
              <a:buNone/>
            </a:pPr>
            <a:endParaRPr lang="en-US" sz="1600" dirty="0" smtClean="0">
              <a:solidFill>
                <a:srgbClr val="000066"/>
              </a:solidFill>
              <a:latin typeface="Garamond"/>
              <a:ea typeface="KaiTi" panose="02010609060101010101" pitchFamily="49" charset="-122"/>
              <a:cs typeface="Garamond"/>
            </a:endParaRPr>
          </a:p>
          <a:p>
            <a:pPr>
              <a:spcAft>
                <a:spcPts val="1200"/>
              </a:spcAft>
              <a:buFont typeface="Wingdings" panose="05000000000000000000" pitchFamily="2" charset="2"/>
              <a:buChar char="Ø"/>
            </a:pPr>
            <a:endParaRPr lang="en-US" sz="1600" dirty="0" smtClean="0">
              <a:solidFill>
                <a:srgbClr val="000066"/>
              </a:solidFill>
              <a:latin typeface="Garamond"/>
              <a:cs typeface="Garamond"/>
            </a:endParaRPr>
          </a:p>
          <a:p>
            <a:pPr>
              <a:spcAft>
                <a:spcPts val="1200"/>
              </a:spcAft>
              <a:buFont typeface="Wingdings" panose="05000000000000000000" pitchFamily="2" charset="2"/>
              <a:buChar char="Ø"/>
            </a:pPr>
            <a:endParaRPr lang="en-US" sz="1600" dirty="0">
              <a:solidFill>
                <a:srgbClr val="000066"/>
              </a:solidFill>
              <a:latin typeface="Garamond"/>
              <a:cs typeface="Garamond"/>
            </a:endParaRPr>
          </a:p>
        </p:txBody>
      </p:sp>
      <p:pic>
        <p:nvPicPr>
          <p:cNvPr id="6" name="Picture 5"/>
          <p:cNvPicPr>
            <a:picLocks noChangeAspect="1"/>
          </p:cNvPicPr>
          <p:nvPr/>
        </p:nvPicPr>
        <p:blipFill>
          <a:blip r:embed="rId3"/>
          <a:stretch>
            <a:fillRect/>
          </a:stretch>
        </p:blipFill>
        <p:spPr>
          <a:xfrm>
            <a:off x="5062888" y="1127790"/>
            <a:ext cx="2705100" cy="1685925"/>
          </a:xfrm>
          <a:prstGeom prst="rect">
            <a:avLst/>
          </a:prstGeom>
        </p:spPr>
      </p:pic>
      <p:pic>
        <p:nvPicPr>
          <p:cNvPr id="3078" name="Picture 6" descr="Image result for supp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558" y="3708889"/>
            <a:ext cx="2562225"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1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1636762" y="476672"/>
            <a:ext cx="5616624"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r>
              <a:rPr lang="en-US" sz="2400" b="1" dirty="0" smtClean="0">
                <a:solidFill>
                  <a:srgbClr val="000066"/>
                </a:solidFill>
                <a:latin typeface="Garamond"/>
                <a:cs typeface="Garamond"/>
              </a:rPr>
              <a:t>THE BROADBAND ECOSYSTEM (CONT’D)</a:t>
            </a:r>
            <a:endParaRPr lang="en-US" sz="2400" dirty="0">
              <a:solidFill>
                <a:srgbClr val="000066"/>
              </a:solidFill>
              <a:latin typeface="Garamond"/>
              <a:cs typeface="Garamond"/>
            </a:endParaRPr>
          </a:p>
        </p:txBody>
      </p:sp>
      <p:sp>
        <p:nvSpPr>
          <p:cNvPr id="6146" name="Content Placeholder 2"/>
          <p:cNvSpPr>
            <a:spLocks noGrp="1"/>
          </p:cNvSpPr>
          <p:nvPr>
            <p:ph idx="1"/>
          </p:nvPr>
        </p:nvSpPr>
        <p:spPr bwMode="auto">
          <a:xfrm>
            <a:off x="2178324" y="1507387"/>
            <a:ext cx="4533499" cy="4691282"/>
          </a:xfrm>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rmAutofit/>
          </a:bodyPr>
          <a:lstStyle/>
          <a:p>
            <a:pPr>
              <a:spcAft>
                <a:spcPts val="1200"/>
              </a:spcAft>
              <a:buFont typeface="Wingdings" panose="05000000000000000000" pitchFamily="2" charset="2"/>
              <a:buChar char="Ø"/>
            </a:pPr>
            <a:r>
              <a:rPr lang="en-US" sz="1600" dirty="0" smtClean="0">
                <a:solidFill>
                  <a:srgbClr val="000066"/>
                </a:solidFill>
                <a:latin typeface="Garamond"/>
                <a:ea typeface="KaiTi" panose="02010609060101010101" pitchFamily="49" charset="-122"/>
                <a:cs typeface="Garamond"/>
              </a:rPr>
              <a:t>The broadband demand and supply chains have produced better results through:</a:t>
            </a:r>
          </a:p>
          <a:p>
            <a:pPr lvl="1">
              <a:spcAft>
                <a:spcPts val="1200"/>
              </a:spcAft>
              <a:buFont typeface="Wingdings" panose="05000000000000000000" pitchFamily="2" charset="2"/>
              <a:buChar char="Ø"/>
            </a:pPr>
            <a:r>
              <a:rPr lang="en-US" sz="1600" dirty="0">
                <a:solidFill>
                  <a:srgbClr val="000066"/>
                </a:solidFill>
                <a:latin typeface="Garamond"/>
                <a:ea typeface="KaiTi" panose="02010609060101010101" pitchFamily="49" charset="-122"/>
                <a:cs typeface="Garamond"/>
              </a:rPr>
              <a:t>A</a:t>
            </a:r>
            <a:r>
              <a:rPr lang="en-US" sz="1600" dirty="0" smtClean="0">
                <a:solidFill>
                  <a:srgbClr val="000066"/>
                </a:solidFill>
                <a:latin typeface="Garamond"/>
                <a:ea typeface="KaiTi" panose="02010609060101010101" pitchFamily="49" charset="-122"/>
                <a:cs typeface="Garamond"/>
              </a:rPr>
              <a:t>ccess of high-speed networks and services by users and application providers,</a:t>
            </a:r>
          </a:p>
          <a:p>
            <a:pPr lvl="1">
              <a:spcAft>
                <a:spcPts val="1200"/>
              </a:spcAft>
              <a:buFont typeface="Wingdings" panose="05000000000000000000" pitchFamily="2" charset="2"/>
              <a:buChar char="Ø"/>
            </a:pPr>
            <a:r>
              <a:rPr lang="en-GB" sz="1600" dirty="0" smtClean="0">
                <a:solidFill>
                  <a:srgbClr val="000066"/>
                </a:solidFill>
                <a:latin typeface="Garamond"/>
                <a:ea typeface="KaiTi" panose="02010609060101010101" pitchFamily="49" charset="-122"/>
                <a:cs typeface="Garamond"/>
              </a:rPr>
              <a:t>Availability and affordability of high-quality applications that attracts more users, and</a:t>
            </a:r>
          </a:p>
          <a:p>
            <a:pPr lvl="1">
              <a:spcAft>
                <a:spcPts val="1200"/>
              </a:spcAft>
              <a:buFont typeface="Wingdings" panose="05000000000000000000" pitchFamily="2" charset="2"/>
              <a:buChar char="Ø"/>
            </a:pPr>
            <a:r>
              <a:rPr lang="en-US" sz="1600" dirty="0" smtClean="0">
                <a:solidFill>
                  <a:srgbClr val="000066"/>
                </a:solidFill>
                <a:latin typeface="Garamond"/>
                <a:ea typeface="KaiTi" panose="02010609060101010101" pitchFamily="49" charset="-122"/>
                <a:cs typeface="Garamond"/>
              </a:rPr>
              <a:t>Users and applications demand growth that drives investments and opportunities.      </a:t>
            </a:r>
            <a:endParaRPr lang="en-US" sz="1600" dirty="0">
              <a:solidFill>
                <a:srgbClr val="000066"/>
              </a:solidFill>
              <a:latin typeface="Garamond"/>
              <a:cs typeface="Garamond"/>
            </a:endParaRPr>
          </a:p>
        </p:txBody>
      </p:sp>
      <p:sp>
        <p:nvSpPr>
          <p:cNvPr id="4" name="Footer Placeholder 3"/>
          <p:cNvSpPr>
            <a:spLocks noGrp="1"/>
          </p:cNvSpPr>
          <p:nvPr>
            <p:ph type="ftr" sz="quarter" idx="4294967295"/>
          </p:nvPr>
        </p:nvSpPr>
        <p:spPr>
          <a:xfrm>
            <a:off x="179512" y="6284656"/>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84655"/>
            <a:ext cx="990600" cy="365125"/>
          </a:xfrm>
          <a:prstGeom prst="rect">
            <a:avLst/>
          </a:prstGeom>
        </p:spPr>
        <p:txBody>
          <a:bodyPr/>
          <a:lstStyle/>
          <a:p>
            <a:fld id="{6BC531C8-02A8-7C4F-9EE4-4583514D52F4}" type="slidenum">
              <a:rPr lang="en-US" sz="2400" smtClean="0">
                <a:latin typeface="Garamond" panose="02020404030301010803" pitchFamily="18" charset="0"/>
              </a:rPr>
              <a:t>6</a:t>
            </a:fld>
            <a:endParaRPr lang="en-US" sz="2400" dirty="0">
              <a:latin typeface="Garamond" panose="02020404030301010803" pitchFamily="18" charset="0"/>
            </a:endParaRPr>
          </a:p>
        </p:txBody>
      </p:sp>
      <p:pic>
        <p:nvPicPr>
          <p:cNvPr id="7" name="Picture 2" descr="Image result for demand and supply of Broadb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250" y="4228629"/>
            <a:ext cx="2499693" cy="18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78" y="482416"/>
            <a:ext cx="9143999" cy="646331"/>
          </a:xfrm>
          <a:prstGeom prst="rect">
            <a:avLst/>
          </a:prstGeom>
        </p:spPr>
        <p:txBody>
          <a:bodyPr wrap="square">
            <a:spAutoFit/>
          </a:bodyPr>
          <a:lstStyle/>
          <a:p>
            <a:pPr marR="0" lvl="0" algn="ctr">
              <a:lnSpc>
                <a:spcPct val="150000"/>
              </a:lnSpc>
              <a:spcBef>
                <a:spcPts val="1200"/>
              </a:spcBef>
              <a:spcAft>
                <a:spcPts val="1200"/>
              </a:spcAft>
            </a:pPr>
            <a:r>
              <a:rPr lang="en-GB" sz="2400" b="1" dirty="0" smtClean="0">
                <a:solidFill>
                  <a:srgbClr val="000066"/>
                </a:solidFill>
                <a:latin typeface="Garamond"/>
                <a:ea typeface="KaiTi" panose="02010609060101010101" pitchFamily="49" charset="-122"/>
                <a:cs typeface="Garamond"/>
              </a:rPr>
              <a:t>BENEFITS </a:t>
            </a:r>
            <a:r>
              <a:rPr lang="en-GB" sz="2400" b="1" dirty="0">
                <a:solidFill>
                  <a:srgbClr val="000066"/>
                </a:solidFill>
                <a:latin typeface="Garamond"/>
                <a:ea typeface="KaiTi" panose="02010609060101010101" pitchFamily="49" charset="-122"/>
                <a:cs typeface="Garamond"/>
              </a:rPr>
              <a:t>OF BROADBAND </a:t>
            </a:r>
            <a:endParaRPr lang="en-US" sz="2400" dirty="0">
              <a:solidFill>
                <a:srgbClr val="000066"/>
              </a:solidFill>
              <a:effectLst/>
              <a:latin typeface="Garamond"/>
              <a:ea typeface="MS Mincho" panose="02020609040205080304" pitchFamily="49" charset="-128"/>
              <a:cs typeface="Garamond"/>
            </a:endParaRPr>
          </a:p>
        </p:txBody>
      </p:sp>
      <p:sp>
        <p:nvSpPr>
          <p:cNvPr id="5" name="Rectangle 4"/>
          <p:cNvSpPr/>
          <p:nvPr/>
        </p:nvSpPr>
        <p:spPr>
          <a:xfrm>
            <a:off x="2566823" y="3842991"/>
            <a:ext cx="5316268" cy="1077218"/>
          </a:xfrm>
          <a:prstGeom prst="rect">
            <a:avLst/>
          </a:prstGeom>
          <a:ln>
            <a:solidFill>
              <a:schemeClr val="accent2">
                <a:shade val="80000"/>
                <a:hueOff val="0"/>
                <a:satOff val="0"/>
                <a:lumOff val="0"/>
              </a:schemeClr>
            </a:solidFill>
          </a:ln>
        </p:spPr>
        <p:txBody>
          <a:bodyPr wrap="square">
            <a:spAutoFit/>
          </a:bodyPr>
          <a:lstStyle/>
          <a:p>
            <a:pPr>
              <a:spcBef>
                <a:spcPts val="600"/>
              </a:spcBef>
              <a:spcAft>
                <a:spcPts val="600"/>
              </a:spcAft>
            </a:pPr>
            <a:r>
              <a:rPr lang="en-US" sz="1600" dirty="0" smtClean="0">
                <a:solidFill>
                  <a:srgbClr val="000066"/>
                </a:solidFill>
                <a:latin typeface="Garamond"/>
                <a:ea typeface="Times New Roman" panose="02020603050405020304" pitchFamily="18" charset="0"/>
                <a:cs typeface="Garamond"/>
              </a:rPr>
              <a:t>The Organization for Economic Co-operation and Development (OECD) identifies </a:t>
            </a:r>
            <a:r>
              <a:rPr lang="en-US" sz="1600" dirty="0">
                <a:solidFill>
                  <a:srgbClr val="000066"/>
                </a:solidFill>
                <a:latin typeface="Garamond"/>
                <a:ea typeface="Times New Roman" panose="02020603050405020304" pitchFamily="18" charset="0"/>
                <a:cs typeface="Garamond"/>
              </a:rPr>
              <a:t>b</a:t>
            </a:r>
            <a:r>
              <a:rPr lang="en-US" sz="1600" dirty="0" smtClean="0">
                <a:solidFill>
                  <a:srgbClr val="000066"/>
                </a:solidFill>
                <a:latin typeface="Garamond"/>
                <a:ea typeface="Times New Roman" panose="02020603050405020304" pitchFamily="18" charset="0"/>
                <a:cs typeface="Garamond"/>
              </a:rPr>
              <a:t>roadband as a general purpose, enabling technology for structural changes in the economy, and consider it networks as integral part of the economy. </a:t>
            </a:r>
            <a:endParaRPr lang="en-US" sz="1600" dirty="0">
              <a:solidFill>
                <a:srgbClr val="000066"/>
              </a:solidFill>
              <a:latin typeface="Garamond"/>
              <a:cs typeface="Garamond"/>
            </a:endParaRPr>
          </a:p>
        </p:txBody>
      </p:sp>
      <p:sp>
        <p:nvSpPr>
          <p:cNvPr id="6" name="Rectangle 5"/>
          <p:cNvSpPr/>
          <p:nvPr/>
        </p:nvSpPr>
        <p:spPr>
          <a:xfrm>
            <a:off x="3310539" y="1227752"/>
            <a:ext cx="4505175" cy="1077218"/>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ITU identifies three (3) benefits of broadband; faster speeds than previous technologies, economic gains, and enhances existing internet applications, while paving the way for new solutions.</a:t>
            </a:r>
            <a:endParaRPr lang="en-US" sz="1600" dirty="0">
              <a:solidFill>
                <a:srgbClr val="000066"/>
              </a:solidFill>
              <a:latin typeface="Garamond"/>
              <a:cs typeface="Garamond"/>
            </a:endParaRPr>
          </a:p>
        </p:txBody>
      </p:sp>
      <p:sp>
        <p:nvSpPr>
          <p:cNvPr id="8" name="Rectangle 7"/>
          <p:cNvSpPr/>
          <p:nvPr/>
        </p:nvSpPr>
        <p:spPr>
          <a:xfrm>
            <a:off x="1023374" y="2478119"/>
            <a:ext cx="5165413" cy="1323439"/>
          </a:xfrm>
          <a:prstGeom prst="rect">
            <a:avLst/>
          </a:prstGeom>
          <a:ln>
            <a:solidFill>
              <a:schemeClr val="accent2">
                <a:shade val="80000"/>
                <a:hueOff val="0"/>
                <a:satOff val="0"/>
                <a:lumOff val="0"/>
              </a:schemeClr>
            </a:solidFill>
          </a:ln>
        </p:spPr>
        <p:txBody>
          <a:bodyPr wrap="square">
            <a:spAutoFit/>
          </a:bodyPr>
          <a:lstStyle/>
          <a:p>
            <a:r>
              <a:rPr lang="en-GB" sz="1600" dirty="0" smtClean="0">
                <a:solidFill>
                  <a:srgbClr val="000066"/>
                </a:solidFill>
                <a:latin typeface="Garamond"/>
                <a:cs typeface="Garamond"/>
              </a:rPr>
              <a:t>World Bank recognizes broadband as “a powerful tool for the delivery of essential services such as education and health, offers increased opportunities for women’s empowerment, environmental sustainability, and continued to enhanced government transparency and accountability”.</a:t>
            </a:r>
            <a:endParaRPr lang="en-US" sz="1600" dirty="0">
              <a:solidFill>
                <a:srgbClr val="000066"/>
              </a:solidFill>
              <a:latin typeface="Garamond"/>
              <a:cs typeface="Garamond"/>
            </a:endParaRPr>
          </a:p>
        </p:txBody>
      </p:sp>
      <p:sp>
        <p:nvSpPr>
          <p:cNvPr id="3" name="Footer Placeholder 2"/>
          <p:cNvSpPr>
            <a:spLocks noGrp="1"/>
          </p:cNvSpPr>
          <p:nvPr>
            <p:ph type="ftr" sz="quarter" idx="4294967295"/>
          </p:nvPr>
        </p:nvSpPr>
        <p:spPr>
          <a:xfrm>
            <a:off x="251520" y="6275650"/>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7" name="Slide Number Placeholder 6"/>
          <p:cNvSpPr>
            <a:spLocks noGrp="1"/>
          </p:cNvSpPr>
          <p:nvPr>
            <p:ph type="sldNum" sz="quarter" idx="4294967295"/>
          </p:nvPr>
        </p:nvSpPr>
        <p:spPr>
          <a:xfrm>
            <a:off x="8648700" y="6275649"/>
            <a:ext cx="990600" cy="365125"/>
          </a:xfrm>
          <a:prstGeom prst="rect">
            <a:avLst/>
          </a:prstGeom>
        </p:spPr>
        <p:txBody>
          <a:bodyPr/>
          <a:lstStyle/>
          <a:p>
            <a:fld id="{6BC531C8-02A8-7C4F-9EE4-4583514D52F4}" type="slidenum">
              <a:rPr lang="en-US" sz="2400" smtClean="0">
                <a:latin typeface="Garamond" panose="02020404030301010803" pitchFamily="18" charset="0"/>
              </a:rPr>
              <a:t>7</a:t>
            </a:fld>
            <a:endParaRPr lang="en-US" sz="2400" dirty="0">
              <a:latin typeface="Garamond" panose="02020404030301010803" pitchFamily="18" charset="0"/>
            </a:endParaRPr>
          </a:p>
        </p:txBody>
      </p:sp>
      <p:sp>
        <p:nvSpPr>
          <p:cNvPr id="16" name="AutoShape 4" descr="Image result for oecd"/>
          <p:cNvSpPr>
            <a:spLocks noChangeAspect="1" noChangeArrowheads="1"/>
          </p:cNvSpPr>
          <p:nvPr/>
        </p:nvSpPr>
        <p:spPr bwMode="auto">
          <a:xfrm>
            <a:off x="63500" y="-822325"/>
            <a:ext cx="21050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75" y="1149612"/>
            <a:ext cx="2137233" cy="109380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931" y="2405342"/>
            <a:ext cx="1261899" cy="1184881"/>
          </a:xfrm>
          <a:prstGeom prst="rect">
            <a:avLst/>
          </a:prstGeom>
        </p:spPr>
      </p:pic>
      <p:pic>
        <p:nvPicPr>
          <p:cNvPr id="22" name="Picture 21"/>
          <p:cNvPicPr>
            <a:picLocks noChangeAspect="1"/>
          </p:cNvPicPr>
          <p:nvPr/>
        </p:nvPicPr>
        <p:blipFill>
          <a:blip r:embed="rId4"/>
          <a:stretch>
            <a:fillRect/>
          </a:stretch>
        </p:blipFill>
        <p:spPr>
          <a:xfrm>
            <a:off x="1023374" y="4340435"/>
            <a:ext cx="1375925" cy="424668"/>
          </a:xfrm>
          <a:prstGeom prst="rect">
            <a:avLst/>
          </a:prstGeom>
        </p:spPr>
      </p:pic>
      <p:sp>
        <p:nvSpPr>
          <p:cNvPr id="2" name="Rectangle 1"/>
          <p:cNvSpPr/>
          <p:nvPr/>
        </p:nvSpPr>
        <p:spPr>
          <a:xfrm>
            <a:off x="971854" y="5010330"/>
            <a:ext cx="4608258" cy="1077218"/>
          </a:xfrm>
          <a:prstGeom prst="rect">
            <a:avLst/>
          </a:prstGeom>
          <a:ln>
            <a:solidFill>
              <a:schemeClr val="accent2">
                <a:shade val="80000"/>
                <a:hueOff val="0"/>
                <a:satOff val="0"/>
                <a:lumOff val="0"/>
              </a:schemeClr>
            </a:solidFill>
          </a:ln>
        </p:spPr>
        <p:txBody>
          <a:bodyPr wrap="square">
            <a:spAutoFit/>
          </a:bodyPr>
          <a:lstStyle/>
          <a:p>
            <a:r>
              <a:rPr lang="en-US" sz="1600" dirty="0" smtClean="0">
                <a:solidFill>
                  <a:srgbClr val="000066"/>
                </a:solidFill>
                <a:latin typeface="Garamond" panose="02020404030301010803" pitchFamily="18" charset="0"/>
                <a:ea typeface="Calibri" panose="020F0502020204030204" pitchFamily="34" charset="0"/>
                <a:cs typeface="Times New Roman" panose="02020603050405020304" pitchFamily="18" charset="0"/>
              </a:rPr>
              <a:t>According to UNESCO and ITU, “The </a:t>
            </a:r>
            <a:r>
              <a:rPr lang="en-US" sz="1600" dirty="0">
                <a:solidFill>
                  <a:srgbClr val="000066"/>
                </a:solidFill>
                <a:latin typeface="Garamond" panose="02020404030301010803" pitchFamily="18" charset="0"/>
                <a:ea typeface="Calibri" panose="020F0502020204030204" pitchFamily="34" charset="0"/>
                <a:cs typeface="Times New Roman" panose="02020603050405020304" pitchFamily="18" charset="0"/>
              </a:rPr>
              <a:t>real power of broadband lies in its potential to improve development outcomes in the developing world on the basis of human rights, social inclusion and poverty </a:t>
            </a:r>
            <a:r>
              <a:rPr lang="en-US" sz="1600" dirty="0" smtClean="0">
                <a:solidFill>
                  <a:srgbClr val="000066"/>
                </a:solidFill>
                <a:latin typeface="Garamond" panose="02020404030301010803" pitchFamily="18" charset="0"/>
                <a:ea typeface="Calibri" panose="020F0502020204030204" pitchFamily="34" charset="0"/>
                <a:cs typeface="Times New Roman" panose="02020603050405020304" pitchFamily="18" charset="0"/>
              </a:rPr>
              <a:t>eradication”.</a:t>
            </a:r>
            <a:endParaRPr lang="en-US" sz="1600" dirty="0">
              <a:solidFill>
                <a:srgbClr val="000066"/>
              </a:solidFill>
              <a:latin typeface="Garamond" panose="02020404030301010803" pitchFamily="18" charset="0"/>
            </a:endParaRPr>
          </a:p>
        </p:txBody>
      </p:sp>
      <p:pic>
        <p:nvPicPr>
          <p:cNvPr id="11" name="Picture 10"/>
          <p:cNvPicPr>
            <a:picLocks noChangeAspect="1"/>
          </p:cNvPicPr>
          <p:nvPr/>
        </p:nvPicPr>
        <p:blipFill>
          <a:blip r:embed="rId5"/>
          <a:stretch>
            <a:fillRect/>
          </a:stretch>
        </p:blipFill>
        <p:spPr>
          <a:xfrm>
            <a:off x="5690052" y="4961766"/>
            <a:ext cx="1247687" cy="1156654"/>
          </a:xfrm>
          <a:prstGeom prst="rect">
            <a:avLst/>
          </a:prstGeom>
        </p:spPr>
      </p:pic>
      <p:pic>
        <p:nvPicPr>
          <p:cNvPr id="13" name="Picture 12"/>
          <p:cNvPicPr>
            <a:picLocks noChangeAspect="1"/>
          </p:cNvPicPr>
          <p:nvPr/>
        </p:nvPicPr>
        <p:blipFill>
          <a:blip r:embed="rId6"/>
          <a:stretch>
            <a:fillRect/>
          </a:stretch>
        </p:blipFill>
        <p:spPr>
          <a:xfrm>
            <a:off x="6861727" y="4977031"/>
            <a:ext cx="1003103" cy="1126125"/>
          </a:xfrm>
          <a:prstGeom prst="rect">
            <a:avLst/>
          </a:prstGeom>
        </p:spPr>
      </p:pic>
    </p:spTree>
    <p:extLst>
      <p:ext uri="{BB962C8B-B14F-4D97-AF65-F5344CB8AC3E}">
        <p14:creationId xmlns:p14="http://schemas.microsoft.com/office/powerpoint/2010/main" val="398514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bwMode="auto">
          <a:xfrm>
            <a:off x="1170971" y="186109"/>
            <a:ext cx="6336704" cy="7658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smtClean="0">
                <a:solidFill>
                  <a:srgbClr val="000090"/>
                </a:solidFill>
                <a:latin typeface="Garamond"/>
                <a:cs typeface="Garamond"/>
              </a:rPr>
              <a:t/>
            </a:r>
            <a:br>
              <a:rPr lang="en-US" sz="1800" b="1" dirty="0" smtClean="0">
                <a:solidFill>
                  <a:srgbClr val="000090"/>
                </a:solidFill>
                <a:latin typeface="Garamond"/>
                <a:cs typeface="Garamond"/>
              </a:rPr>
            </a:br>
            <a:r>
              <a:rPr lang="en-US" sz="2400" b="1" dirty="0" smtClean="0">
                <a:solidFill>
                  <a:srgbClr val="000090"/>
                </a:solidFill>
                <a:latin typeface="Garamond"/>
                <a:cs typeface="Garamond"/>
              </a:rPr>
              <a:t>BROADBAND IMPORTANCE</a:t>
            </a:r>
          </a:p>
        </p:txBody>
      </p:sp>
      <p:sp>
        <p:nvSpPr>
          <p:cNvPr id="6146" name="Content Placeholder 2"/>
          <p:cNvSpPr>
            <a:spLocks noGrp="1"/>
          </p:cNvSpPr>
          <p:nvPr>
            <p:ph idx="1"/>
          </p:nvPr>
        </p:nvSpPr>
        <p:spPr bwMode="auto">
          <a:xfrm>
            <a:off x="1443789" y="1346496"/>
            <a:ext cx="4321743" cy="4900300"/>
          </a:xfrm>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rmAutofit/>
          </a:bodyPr>
          <a:lstStyle/>
          <a:p>
            <a:pPr>
              <a:spcBef>
                <a:spcPts val="600"/>
              </a:spcBef>
              <a:spcAft>
                <a:spcPts val="600"/>
              </a:spcAft>
              <a:buFont typeface="Wingdings" panose="05000000000000000000" pitchFamily="2" charset="2"/>
              <a:buChar char="v"/>
            </a:pPr>
            <a:r>
              <a:rPr lang="en-US" sz="1600" dirty="0" smtClean="0">
                <a:solidFill>
                  <a:srgbClr val="000066"/>
                </a:solidFill>
                <a:latin typeface="Garamond"/>
                <a:ea typeface="KaiTi" panose="02010609060101010101" pitchFamily="49" charset="-122"/>
                <a:cs typeface="Garamond"/>
              </a:rPr>
              <a:t>Over the years, broadband has emerged as a powerful general-purpose technology that has driven widespread changes in the Information and Communications Technology (ICT) sector and influenced innovation across other sectors such as education, transportation, health, financial services and government.</a:t>
            </a:r>
          </a:p>
          <a:p>
            <a:pPr>
              <a:spcBef>
                <a:spcPts val="600"/>
              </a:spcBef>
              <a:spcAft>
                <a:spcPts val="600"/>
              </a:spcAft>
              <a:buFont typeface="Wingdings" panose="05000000000000000000" pitchFamily="2" charset="2"/>
              <a:buChar char="v"/>
            </a:pPr>
            <a:r>
              <a:rPr lang="en-US" sz="1600" dirty="0" smtClean="0">
                <a:solidFill>
                  <a:srgbClr val="000066"/>
                </a:solidFill>
                <a:latin typeface="Garamond"/>
                <a:ea typeface="KaiTi" panose="02010609060101010101" pitchFamily="49" charset="-122"/>
                <a:cs typeface="Garamond"/>
              </a:rPr>
              <a:t>Essentially, broadband has made access to information better, which makes work more efficient, thereby expanding productivity &amp; competition, improves quality of service provision &amp; delivery and enhanced government transparency &amp; accountability. </a:t>
            </a:r>
            <a:endParaRPr lang="en-GB" sz="1600" dirty="0" smtClean="0">
              <a:solidFill>
                <a:srgbClr val="000066"/>
              </a:solidFill>
              <a:latin typeface="Garamond"/>
              <a:cs typeface="Garamond"/>
            </a:endParaRPr>
          </a:p>
          <a:p>
            <a:pPr>
              <a:spcBef>
                <a:spcPts val="600"/>
              </a:spcBef>
              <a:spcAft>
                <a:spcPts val="600"/>
              </a:spcAft>
              <a:buFont typeface="Wingdings" panose="05000000000000000000" pitchFamily="2" charset="2"/>
              <a:buChar char="v"/>
            </a:pPr>
            <a:r>
              <a:rPr lang="en-US" sz="1600" dirty="0" smtClean="0">
                <a:solidFill>
                  <a:srgbClr val="000066"/>
                </a:solidFill>
                <a:latin typeface="Garamond"/>
                <a:ea typeface="KaiTi" panose="02010609060101010101" pitchFamily="49" charset="-122"/>
                <a:cs typeface="Garamond"/>
              </a:rPr>
              <a:t>The ITU identifies broadband networks as networks that offer conceivably the ultimate opportunity to make rapid and solid advances in global social and economic transformation and development. </a:t>
            </a:r>
          </a:p>
        </p:txBody>
      </p:sp>
      <p:sp>
        <p:nvSpPr>
          <p:cNvPr id="4" name="Footer Placeholder 3"/>
          <p:cNvSpPr>
            <a:spLocks noGrp="1"/>
          </p:cNvSpPr>
          <p:nvPr>
            <p:ph type="ftr" sz="quarter" idx="4294967295"/>
          </p:nvPr>
        </p:nvSpPr>
        <p:spPr>
          <a:xfrm>
            <a:off x="179512" y="6295598"/>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75518"/>
            <a:ext cx="990600" cy="365125"/>
          </a:xfrm>
          <a:prstGeom prst="rect">
            <a:avLst/>
          </a:prstGeom>
        </p:spPr>
        <p:txBody>
          <a:bodyPr/>
          <a:lstStyle/>
          <a:p>
            <a:fld id="{6BC531C8-02A8-7C4F-9EE4-4583514D52F4}" type="slidenum">
              <a:rPr lang="en-US" sz="2400" smtClean="0">
                <a:latin typeface="Garamond" panose="02020404030301010803" pitchFamily="18" charset="0"/>
              </a:rPr>
              <a:t>8</a:t>
            </a:fld>
            <a:endParaRPr lang="en-US" sz="2400" dirty="0">
              <a:latin typeface="Garamond" panose="02020404030301010803" pitchFamily="18" charset="0"/>
            </a:endParaRPr>
          </a:p>
        </p:txBody>
      </p:sp>
      <p:pic>
        <p:nvPicPr>
          <p:cNvPr id="3" name="Picture 2"/>
          <p:cNvPicPr>
            <a:picLocks noChangeAspect="1"/>
          </p:cNvPicPr>
          <p:nvPr/>
        </p:nvPicPr>
        <p:blipFill>
          <a:blip r:embed="rId3"/>
          <a:stretch>
            <a:fillRect/>
          </a:stretch>
        </p:blipFill>
        <p:spPr>
          <a:xfrm>
            <a:off x="6101149" y="1389698"/>
            <a:ext cx="1668368" cy="1584950"/>
          </a:xfrm>
          <a:prstGeom prst="rect">
            <a:avLst/>
          </a:prstGeom>
        </p:spPr>
      </p:pic>
      <p:pic>
        <p:nvPicPr>
          <p:cNvPr id="6" name="Picture 5"/>
          <p:cNvPicPr>
            <a:picLocks noChangeAspect="1"/>
          </p:cNvPicPr>
          <p:nvPr/>
        </p:nvPicPr>
        <p:blipFill>
          <a:blip r:embed="rId4"/>
          <a:stretch>
            <a:fillRect/>
          </a:stretch>
        </p:blipFill>
        <p:spPr>
          <a:xfrm>
            <a:off x="6282276" y="3301942"/>
            <a:ext cx="1600000" cy="11954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389" y="4935104"/>
            <a:ext cx="1893887" cy="1311692"/>
          </a:xfrm>
          <a:prstGeom prst="rect">
            <a:avLst/>
          </a:prstGeom>
        </p:spPr>
      </p:pic>
    </p:spTree>
    <p:extLst>
      <p:ext uri="{BB962C8B-B14F-4D97-AF65-F5344CB8AC3E}">
        <p14:creationId xmlns:p14="http://schemas.microsoft.com/office/powerpoint/2010/main" val="159509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bwMode="auto">
          <a:xfrm>
            <a:off x="1170971" y="1244254"/>
            <a:ext cx="6193597" cy="2803545"/>
          </a:xfrm>
          <a:noFill/>
          <a:ln/>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rmAutofit/>
          </a:bodyPr>
          <a:lstStyle/>
          <a:p>
            <a:pPr>
              <a:spcAft>
                <a:spcPts val="1200"/>
              </a:spcAft>
              <a:buFont typeface="Wingdings" panose="05000000000000000000" pitchFamily="2" charset="2"/>
              <a:buChar char="v"/>
            </a:pPr>
            <a:r>
              <a:rPr lang="en-GB" sz="1600" dirty="0">
                <a:solidFill>
                  <a:srgbClr val="000066"/>
                </a:solidFill>
                <a:latin typeface="Garamond"/>
                <a:ea typeface="KaiTi" panose="02010609060101010101" pitchFamily="49" charset="-122"/>
                <a:cs typeface="Garamond"/>
              </a:rPr>
              <a:t>Broadband as an ecosystem is the appropriate tool for use in ICT for </a:t>
            </a:r>
            <a:r>
              <a:rPr lang="en-GB" sz="1600" dirty="0" smtClean="0">
                <a:solidFill>
                  <a:srgbClr val="000066"/>
                </a:solidFill>
                <a:latin typeface="Garamond"/>
                <a:ea typeface="KaiTi" panose="02010609060101010101" pitchFamily="49" charset="-122"/>
                <a:cs typeface="Garamond"/>
              </a:rPr>
              <a:t>Development </a:t>
            </a:r>
            <a:r>
              <a:rPr lang="en-GB" sz="1600" dirty="0">
                <a:solidFill>
                  <a:srgbClr val="000066"/>
                </a:solidFill>
                <a:latin typeface="Garamond"/>
                <a:ea typeface="KaiTi" panose="02010609060101010101" pitchFamily="49" charset="-122"/>
                <a:cs typeface="Garamond"/>
              </a:rPr>
              <a:t>(ICT4D), which </a:t>
            </a:r>
            <a:r>
              <a:rPr lang="en-GB" sz="1600" dirty="0" smtClean="0">
                <a:solidFill>
                  <a:srgbClr val="000066"/>
                </a:solidFill>
                <a:latin typeface="Garamond"/>
                <a:ea typeface="KaiTi" panose="02010609060101010101" pitchFamily="49" charset="-122"/>
                <a:cs typeface="Garamond"/>
              </a:rPr>
              <a:t>focuses on </a:t>
            </a:r>
            <a:r>
              <a:rPr lang="en-GB" sz="1600" dirty="0">
                <a:solidFill>
                  <a:srgbClr val="000066"/>
                </a:solidFill>
                <a:latin typeface="Garamond"/>
                <a:ea typeface="KaiTi" panose="02010609060101010101" pitchFamily="49" charset="-122"/>
                <a:cs typeface="Garamond"/>
              </a:rPr>
              <a:t>bridging the digital </a:t>
            </a:r>
            <a:r>
              <a:rPr lang="en-GB" sz="1600" dirty="0" smtClean="0">
                <a:solidFill>
                  <a:srgbClr val="000066"/>
                </a:solidFill>
                <a:latin typeface="Garamond"/>
                <a:ea typeface="KaiTi" panose="02010609060101010101" pitchFamily="49" charset="-122"/>
                <a:cs typeface="Garamond"/>
              </a:rPr>
              <a:t>divide. </a:t>
            </a:r>
            <a:r>
              <a:rPr lang="en-GB" sz="1600" dirty="0">
                <a:solidFill>
                  <a:srgbClr val="000066"/>
                </a:solidFill>
                <a:latin typeface="Garamond"/>
                <a:ea typeface="KaiTi" panose="02010609060101010101" pitchFamily="49" charset="-122"/>
                <a:cs typeface="Garamond"/>
              </a:rPr>
              <a:t>Largely, broadband ensures access to up-to-date communications technologies at the requisite speed and capacity. Areas </a:t>
            </a:r>
            <a:r>
              <a:rPr lang="en-GB" sz="1600" dirty="0" smtClean="0">
                <a:solidFill>
                  <a:srgbClr val="000066"/>
                </a:solidFill>
                <a:latin typeface="Garamond"/>
                <a:ea typeface="KaiTi" panose="02010609060101010101" pitchFamily="49" charset="-122"/>
                <a:cs typeface="Garamond"/>
              </a:rPr>
              <a:t>where </a:t>
            </a:r>
            <a:r>
              <a:rPr lang="en-GB" sz="1600" dirty="0">
                <a:solidFill>
                  <a:srgbClr val="000066"/>
                </a:solidFill>
                <a:latin typeface="Garamond"/>
                <a:ea typeface="KaiTi" panose="02010609060101010101" pitchFamily="49" charset="-122"/>
                <a:cs typeface="Garamond"/>
              </a:rPr>
              <a:t>broadband is applicable to ICT4D include;</a:t>
            </a:r>
          </a:p>
          <a:p>
            <a:pPr lvl="1">
              <a:spcAft>
                <a:spcPts val="1200"/>
              </a:spcAft>
              <a:buFont typeface="Wingdings" panose="05000000000000000000" pitchFamily="2" charset="2"/>
              <a:buChar char="v"/>
            </a:pPr>
            <a:r>
              <a:rPr lang="en-GB" sz="1600" dirty="0">
                <a:solidFill>
                  <a:srgbClr val="000066"/>
                </a:solidFill>
                <a:latin typeface="Garamond"/>
                <a:ea typeface="KaiTi" panose="02010609060101010101" pitchFamily="49" charset="-122"/>
                <a:cs typeface="Garamond"/>
              </a:rPr>
              <a:t>Promote digital literacy to aid distance learning,</a:t>
            </a:r>
          </a:p>
          <a:p>
            <a:pPr lvl="1">
              <a:spcAft>
                <a:spcPts val="1200"/>
              </a:spcAft>
              <a:buFont typeface="Wingdings" panose="05000000000000000000" pitchFamily="2" charset="2"/>
              <a:buChar char="v"/>
            </a:pPr>
            <a:r>
              <a:rPr lang="en-GB" sz="1600" dirty="0">
                <a:solidFill>
                  <a:srgbClr val="000066"/>
                </a:solidFill>
                <a:latin typeface="Garamond"/>
                <a:ea typeface="KaiTi" panose="02010609060101010101" pitchFamily="49" charset="-122"/>
                <a:cs typeface="Garamond"/>
              </a:rPr>
              <a:t>Development of local content, and</a:t>
            </a:r>
          </a:p>
          <a:p>
            <a:pPr lvl="1">
              <a:spcAft>
                <a:spcPts val="1200"/>
              </a:spcAft>
              <a:buFont typeface="Wingdings" panose="05000000000000000000" pitchFamily="2" charset="2"/>
              <a:buChar char="v"/>
            </a:pPr>
            <a:r>
              <a:rPr lang="en-GB" sz="1600" dirty="0">
                <a:solidFill>
                  <a:srgbClr val="000066"/>
                </a:solidFill>
                <a:latin typeface="Garamond"/>
                <a:ea typeface="KaiTi" panose="02010609060101010101" pitchFamily="49" charset="-122"/>
                <a:cs typeface="Garamond"/>
              </a:rPr>
              <a:t>Establishing and enabling digital economy</a:t>
            </a:r>
            <a:r>
              <a:rPr lang="en-GB" sz="1600" dirty="0" smtClean="0">
                <a:solidFill>
                  <a:srgbClr val="000066"/>
                </a:solidFill>
                <a:latin typeface="Garamond"/>
                <a:ea typeface="KaiTi" panose="02010609060101010101" pitchFamily="49" charset="-122"/>
                <a:cs typeface="Garamond"/>
              </a:rPr>
              <a:t>.</a:t>
            </a:r>
            <a:endParaRPr lang="en-GB" sz="1600" dirty="0">
              <a:solidFill>
                <a:srgbClr val="000066"/>
              </a:solidFill>
              <a:latin typeface="Garamond"/>
              <a:cs typeface="Garamond"/>
            </a:endParaRPr>
          </a:p>
        </p:txBody>
      </p:sp>
      <p:sp>
        <p:nvSpPr>
          <p:cNvPr id="4" name="Footer Placeholder 3"/>
          <p:cNvSpPr>
            <a:spLocks noGrp="1"/>
          </p:cNvSpPr>
          <p:nvPr>
            <p:ph type="ftr" sz="quarter" idx="4294967295"/>
          </p:nvPr>
        </p:nvSpPr>
        <p:spPr>
          <a:xfrm>
            <a:off x="251520" y="6285478"/>
            <a:ext cx="4840941" cy="365125"/>
          </a:xfrm>
          <a:prstGeom prst="rect">
            <a:avLst/>
          </a:prstGeom>
        </p:spPr>
        <p:txBody>
          <a:bodyPr/>
          <a:lstStyle/>
          <a:p>
            <a:r>
              <a:rPr lang="tr-TR" sz="1600" dirty="0" smtClean="0">
                <a:solidFill>
                  <a:srgbClr val="000066"/>
                </a:solidFill>
                <a:latin typeface="Garamond" panose="02020404030301010803" pitchFamily="18" charset="0"/>
              </a:rPr>
              <a:t>Engr. Prof U.G. Danbatta</a:t>
            </a:r>
            <a:endParaRPr lang="en-US" sz="1600" dirty="0">
              <a:solidFill>
                <a:srgbClr val="000066"/>
              </a:solidFill>
              <a:latin typeface="Garamond" panose="02020404030301010803" pitchFamily="18" charset="0"/>
            </a:endParaRPr>
          </a:p>
        </p:txBody>
      </p:sp>
      <p:sp>
        <p:nvSpPr>
          <p:cNvPr id="5" name="Slide Number Placeholder 4"/>
          <p:cNvSpPr>
            <a:spLocks noGrp="1"/>
          </p:cNvSpPr>
          <p:nvPr>
            <p:ph type="sldNum" sz="quarter" idx="4294967295"/>
          </p:nvPr>
        </p:nvSpPr>
        <p:spPr>
          <a:xfrm>
            <a:off x="8648700" y="6285477"/>
            <a:ext cx="990600" cy="365125"/>
          </a:xfrm>
          <a:prstGeom prst="rect">
            <a:avLst/>
          </a:prstGeom>
        </p:spPr>
        <p:txBody>
          <a:bodyPr/>
          <a:lstStyle/>
          <a:p>
            <a:fld id="{6BC531C8-02A8-7C4F-9EE4-4583514D52F4}" type="slidenum">
              <a:rPr lang="en-US" sz="2400" smtClean="0">
                <a:solidFill>
                  <a:srgbClr val="000066"/>
                </a:solidFill>
                <a:latin typeface="Garamond" panose="02020404030301010803" pitchFamily="18" charset="0"/>
              </a:rPr>
              <a:pPr/>
              <a:t>9</a:t>
            </a:fld>
            <a:endParaRPr lang="en-US" sz="2400" dirty="0">
              <a:solidFill>
                <a:srgbClr val="000066"/>
              </a:solidFill>
              <a:latin typeface="Garamond" panose="02020404030301010803" pitchFamily="18" charset="0"/>
            </a:endParaRPr>
          </a:p>
        </p:txBody>
      </p:sp>
      <p:pic>
        <p:nvPicPr>
          <p:cNvPr id="2050"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227" y="4142175"/>
            <a:ext cx="3440773" cy="203480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706605" y="4156300"/>
            <a:ext cx="2627697" cy="2266276"/>
          </a:xfrm>
          <a:prstGeom prst="rect">
            <a:avLst/>
          </a:prstGeom>
          <a:noFill/>
          <a:extLst>
            <a:ext uri="{909E8E84-426E-40dd-AFC4-6F175D3DCCD1}">
              <a14:hiddenFill xmlns=""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a:spcBef>
                <a:spcPts val="600"/>
              </a:spcBef>
              <a:spcAft>
                <a:spcPts val="600"/>
              </a:spcAft>
              <a:buFont typeface="Wingdings" panose="05000000000000000000" pitchFamily="2" charset="2"/>
              <a:buChar char="v"/>
            </a:pPr>
            <a:r>
              <a:rPr lang="en-US" sz="1600" dirty="0" smtClean="0">
                <a:solidFill>
                  <a:srgbClr val="000066"/>
                </a:solidFill>
                <a:latin typeface="Garamond"/>
                <a:ea typeface="KaiTi" panose="02010609060101010101" pitchFamily="49" charset="-122"/>
                <a:cs typeface="Garamond"/>
              </a:rPr>
              <a:t>Therefore, broadband networks need to be considered as basic critical infrastructure, like water, railways, roads and power networks. </a:t>
            </a:r>
          </a:p>
        </p:txBody>
      </p:sp>
      <p:sp>
        <p:nvSpPr>
          <p:cNvPr id="12" name="Title 3"/>
          <p:cNvSpPr>
            <a:spLocks noGrp="1"/>
          </p:cNvSpPr>
          <p:nvPr>
            <p:ph type="title"/>
          </p:nvPr>
        </p:nvSpPr>
        <p:spPr bwMode="auto">
          <a:xfrm>
            <a:off x="1170971" y="186109"/>
            <a:ext cx="6336704" cy="7658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b="1" dirty="0" smtClean="0">
                <a:solidFill>
                  <a:srgbClr val="000090"/>
                </a:solidFill>
                <a:latin typeface="Garamond"/>
                <a:cs typeface="Garamond"/>
              </a:rPr>
              <a:t/>
            </a:r>
            <a:br>
              <a:rPr lang="en-US" sz="1800" b="1" dirty="0" smtClean="0">
                <a:solidFill>
                  <a:srgbClr val="000090"/>
                </a:solidFill>
                <a:latin typeface="Garamond"/>
                <a:cs typeface="Garamond"/>
              </a:rPr>
            </a:br>
            <a:r>
              <a:rPr lang="en-US" sz="2400" b="1" dirty="0" smtClean="0">
                <a:solidFill>
                  <a:srgbClr val="000090"/>
                </a:solidFill>
                <a:latin typeface="Garamond"/>
                <a:cs typeface="Garamond"/>
              </a:rPr>
              <a:t>BROADBAND IMPORTANCE </a:t>
            </a:r>
            <a:br>
              <a:rPr lang="en-US" sz="2400" b="1" dirty="0" smtClean="0">
                <a:solidFill>
                  <a:srgbClr val="000090"/>
                </a:solidFill>
                <a:latin typeface="Garamond"/>
                <a:cs typeface="Garamond"/>
              </a:rPr>
            </a:br>
            <a:r>
              <a:rPr lang="en-US" sz="2400" b="1" dirty="0" smtClean="0">
                <a:solidFill>
                  <a:srgbClr val="000090"/>
                </a:solidFill>
                <a:latin typeface="Garamond"/>
                <a:cs typeface="Garamond"/>
              </a:rPr>
              <a:t>(CONT’D)</a:t>
            </a:r>
          </a:p>
        </p:txBody>
      </p:sp>
    </p:spTree>
    <p:extLst>
      <p:ext uri="{BB962C8B-B14F-4D97-AF65-F5344CB8AC3E}">
        <p14:creationId xmlns:p14="http://schemas.microsoft.com/office/powerpoint/2010/main" val="365969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C REVENUE GENERATION BY NCC.pot [Compatibility Mode]" id="{8488B26B-446F-44D1-95DE-42C1BDC6A8A2}" vid="{5CA37DE0-183D-461E-8BC5-309892655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9DDBA143565E44BDA8C9D31E1CFB40" ma:contentTypeVersion="1" ma:contentTypeDescription="Create a new document." ma:contentTypeScope="" ma:versionID="de73f21add5f7260fdc1aa292e889ce3">
  <xsd:schema xmlns:xsd="http://www.w3.org/2001/XMLSchema" xmlns:p="http://schemas.microsoft.com/office/2006/metadata/properties" xmlns:ns1="http://schemas.microsoft.com/sharepoint/v3" targetNamespace="http://schemas.microsoft.com/office/2006/metadata/properties" ma:root="true" ma:fieldsID="005e4fa0c7aaa53e48954f31cd1acd4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7441F4A-BEC4-4C1A-B7CD-995F71FE82F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07E47F8C-D712-42CB-88B1-6AEC70DFE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NCC REVENUE GENERATION BY NCC</Template>
  <TotalTime>14096</TotalTime>
  <Words>3294</Words>
  <Application>Microsoft Office PowerPoint</Application>
  <PresentationFormat>On-screen Show (4:3)</PresentationFormat>
  <Paragraphs>399</Paragraphs>
  <Slides>35</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Batang</vt:lpstr>
      <vt:lpstr>KaiTi</vt:lpstr>
      <vt:lpstr>MS Mincho</vt:lpstr>
      <vt:lpstr>Andalus</vt:lpstr>
      <vt:lpstr>Arial</vt:lpstr>
      <vt:lpstr>Bodoni MT Black</vt:lpstr>
      <vt:lpstr>Calibri</vt:lpstr>
      <vt:lpstr>Courier New</vt:lpstr>
      <vt:lpstr>Garamond</vt:lpstr>
      <vt:lpstr>Tahoma</vt:lpstr>
      <vt:lpstr>Times New Roman</vt:lpstr>
      <vt:lpstr>Wingdings</vt:lpstr>
      <vt:lpstr>Wingdings 2</vt:lpstr>
      <vt:lpstr>Office Theme</vt:lpstr>
      <vt:lpstr>FACILITATING BROADBAND PENETRATION FOR SOCIAL AND ECONOMIC TRANSFORMATION  BY  ENGR. PROF. U.G. DANBATTA, FNSE, FRAES Executive Vice Chairman/Chief Executive Officer  Nigerian Communications Commission     PRESENTATION AT THE FORMAL INAUGURATION OF THE NIGERIAN SOCIETY OF ENGINEERS (NSE), KABUGA BRANCH KANO ON 4TH NOV., 2017.</vt:lpstr>
      <vt:lpstr>OUTLINE</vt:lpstr>
      <vt:lpstr>INTRODUCTION</vt:lpstr>
      <vt:lpstr>THE BROADBAND ECOSYSTEM</vt:lpstr>
      <vt:lpstr>THE BROADBAND ECOSYSTEM (CONT’D)</vt:lpstr>
      <vt:lpstr>THE BROADBAND ECOSYSTEM (CONT’D)</vt:lpstr>
      <vt:lpstr>PowerPoint Presentation</vt:lpstr>
      <vt:lpstr> BROADBAND IMPORTANCE</vt:lpstr>
      <vt:lpstr> BROADBAND IMPORTANCE  (CONT’D)</vt:lpstr>
      <vt:lpstr>PowerPoint Presentation</vt:lpstr>
      <vt:lpstr>PowerPoint Presentation</vt:lpstr>
      <vt:lpstr>PowerPoint Presentation</vt:lpstr>
      <vt:lpstr>ROLE OF GOVERNMENT </vt:lpstr>
      <vt:lpstr>NIGERIA’S BROADBAND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SCORECARDS</vt:lpstr>
      <vt:lpstr> BROADBAND PENETRATON</vt:lpstr>
      <vt:lpstr> INTERNET PENETRATON</vt:lpstr>
      <vt:lpstr>PowerPoint Presentation</vt:lpstr>
      <vt:lpstr>PowerPoint Presentation</vt:lpstr>
      <vt:lpstr>CONCLUSIONS</vt:lpstr>
      <vt:lpstr>CONCLUSIONS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GENERATION FOR THE FEDERAL REPUBLIC OF NIGERIA BY THE NIGERIAN COMMUNICATIONS COMMISSION  A   PRESENTATION TO THE COMMITTEE ON FINANCE AND REVENUE AT THE NATIONAL CONFERENCE 2014</dc:title>
  <dc:creator>Yakubu Gontor</dc:creator>
  <cp:lastModifiedBy>Olutosin Oduneye</cp:lastModifiedBy>
  <cp:revision>322</cp:revision>
  <cp:lastPrinted>2016-06-29T09:14:49Z</cp:lastPrinted>
  <dcterms:created xsi:type="dcterms:W3CDTF">2014-04-25T15:56:15Z</dcterms:created>
  <dcterms:modified xsi:type="dcterms:W3CDTF">2017-12-12T09:19:09Z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