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1"/>
    <p:sldMasterId id="2147483674" r:id="rId2"/>
  </p:sldMasterIdLst>
  <p:notesMasterIdLst>
    <p:notesMasterId r:id="rId43"/>
  </p:notesMasterIdLst>
  <p:handoutMasterIdLst>
    <p:handoutMasterId r:id="rId44"/>
  </p:handoutMasterIdLst>
  <p:sldIdLst>
    <p:sldId id="256" r:id="rId3"/>
    <p:sldId id="278" r:id="rId4"/>
    <p:sldId id="330" r:id="rId5"/>
    <p:sldId id="265" r:id="rId6"/>
    <p:sldId id="331" r:id="rId7"/>
    <p:sldId id="322" r:id="rId8"/>
    <p:sldId id="332" r:id="rId9"/>
    <p:sldId id="318" r:id="rId10"/>
    <p:sldId id="333" r:id="rId11"/>
    <p:sldId id="308" r:id="rId12"/>
    <p:sldId id="287" r:id="rId13"/>
    <p:sldId id="288" r:id="rId14"/>
    <p:sldId id="289" r:id="rId15"/>
    <p:sldId id="307" r:id="rId16"/>
    <p:sldId id="281" r:id="rId17"/>
    <p:sldId id="334" r:id="rId18"/>
    <p:sldId id="335" r:id="rId19"/>
    <p:sldId id="338" r:id="rId20"/>
    <p:sldId id="336" r:id="rId21"/>
    <p:sldId id="339" r:id="rId22"/>
    <p:sldId id="337" r:id="rId23"/>
    <p:sldId id="342" r:id="rId24"/>
    <p:sldId id="343" r:id="rId25"/>
    <p:sldId id="328" r:id="rId26"/>
    <p:sldId id="312" r:id="rId27"/>
    <p:sldId id="313" r:id="rId28"/>
    <p:sldId id="340" r:id="rId29"/>
    <p:sldId id="341" r:id="rId30"/>
    <p:sldId id="323" r:id="rId31"/>
    <p:sldId id="283" r:id="rId32"/>
    <p:sldId id="284" r:id="rId33"/>
    <p:sldId id="285" r:id="rId34"/>
    <p:sldId id="290" r:id="rId35"/>
    <p:sldId id="271" r:id="rId36"/>
    <p:sldId id="300" r:id="rId37"/>
    <p:sldId id="301" r:id="rId38"/>
    <p:sldId id="302" r:id="rId39"/>
    <p:sldId id="303" r:id="rId40"/>
    <p:sldId id="279" r:id="rId41"/>
    <p:sldId id="276" r:id="rId42"/>
  </p:sldIdLst>
  <p:sldSz cx="12192000" cy="6858000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3D9"/>
    <a:srgbClr val="2C55A0"/>
    <a:srgbClr val="006600"/>
    <a:srgbClr val="D9E0EE"/>
    <a:srgbClr val="F2F4F9"/>
    <a:srgbClr val="548235"/>
    <a:srgbClr val="339933"/>
    <a:srgbClr val="0000CC"/>
    <a:srgbClr val="0080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25" autoAdjust="0"/>
    <p:restoredTop sz="94660"/>
  </p:normalViewPr>
  <p:slideViewPr>
    <p:cSldViewPr>
      <p:cViewPr varScale="1">
        <p:scale>
          <a:sx n="84" d="100"/>
          <a:sy n="84" d="100"/>
        </p:scale>
        <p:origin x="654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052149219052536"/>
          <c:y val="4.4861391929187228E-2"/>
          <c:w val="0.85669162256357301"/>
          <c:h val="0.904835943201479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Highest measured (v/m)</c:v>
                </c:pt>
              </c:strCache>
            </c:strRef>
          </c:tx>
          <c:invertIfNegative val="0"/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2.2000000000000002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Min Ref Level by ICNIRP (v/m)</c:v>
                </c:pt>
              </c:strCache>
            </c:strRef>
          </c:tx>
          <c:invertIfNegative val="0"/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0</c:v>
                </c:pt>
                <c:pt idx="1">
                  <c:v>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88756840"/>
        <c:axId val="288760368"/>
      </c:barChart>
      <c:catAx>
        <c:axId val="288756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88760368"/>
        <c:crosses val="autoZero"/>
        <c:auto val="1"/>
        <c:lblAlgn val="ctr"/>
        <c:lblOffset val="100"/>
        <c:noMultiLvlLbl val="0"/>
      </c:catAx>
      <c:valAx>
        <c:axId val="2887603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8875684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600" baseline="0">
                <a:latin typeface="+mn-lt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 baseline="0">
                <a:latin typeface="+mn-lt"/>
              </a:defRPr>
            </a:pPr>
            <a:endParaRPr lang="en-US"/>
          </a:p>
        </c:txPr>
      </c:legendEntry>
      <c:layout>
        <c:manualLayout>
          <c:xMode val="edge"/>
          <c:yMode val="edge"/>
          <c:x val="0.11391322969942808"/>
          <c:y val="5.488001499812524E-2"/>
          <c:w val="0.87066337456854181"/>
          <c:h val="0.12238282714660667"/>
        </c:manualLayout>
      </c:layout>
      <c:overlay val="1"/>
      <c:spPr>
        <a:noFill/>
        <a:ln>
          <a:noFill/>
        </a:ln>
      </c:spPr>
      <c:txPr>
        <a:bodyPr/>
        <a:lstStyle/>
        <a:p>
          <a:pPr>
            <a:defRPr sz="1600">
              <a:latin typeface="+mn-lt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6C69C2-CA27-4D68-B92A-7D2561E98CC4}" type="doc">
      <dgm:prSet loTypeId="urn:microsoft.com/office/officeart/2005/8/layout/radial3" loCatId="cycle" qsTypeId="urn:microsoft.com/office/officeart/2005/8/quickstyle/simple2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A5DFAB02-AF2B-46EC-A096-C3356E008E7E}">
      <dgm:prSet phldrT="[Text]"/>
      <dgm:spPr/>
      <dgm:t>
        <a:bodyPr/>
        <a:lstStyle/>
        <a:p>
          <a:r>
            <a:rPr lang="en-US" b="1" dirty="0" smtClean="0"/>
            <a:t>Strategies</a:t>
          </a:r>
          <a:endParaRPr lang="en-US" b="1" dirty="0"/>
        </a:p>
      </dgm:t>
    </dgm:pt>
    <dgm:pt modelId="{661CA0F8-EE14-4500-BDCE-4724720BEE00}" type="parTrans" cxnId="{588E9D78-059D-43A2-8BC2-EEC6A1A5D6AE}">
      <dgm:prSet/>
      <dgm:spPr/>
      <dgm:t>
        <a:bodyPr/>
        <a:lstStyle/>
        <a:p>
          <a:endParaRPr lang="en-US"/>
        </a:p>
      </dgm:t>
    </dgm:pt>
    <dgm:pt modelId="{5BB335FB-3EEE-422E-9C77-C469B8650BB2}" type="sibTrans" cxnId="{588E9D78-059D-43A2-8BC2-EEC6A1A5D6AE}">
      <dgm:prSet/>
      <dgm:spPr/>
      <dgm:t>
        <a:bodyPr/>
        <a:lstStyle/>
        <a:p>
          <a:endParaRPr lang="en-US"/>
        </a:p>
      </dgm:t>
    </dgm:pt>
    <dgm:pt modelId="{88CD8B5F-19B7-43CF-824B-1E604D8B1BEB}">
      <dgm:prSet phldrT="[Text]" custT="1"/>
      <dgm:spPr/>
      <dgm:t>
        <a:bodyPr/>
        <a:lstStyle/>
        <a:p>
          <a:r>
            <a:rPr lang="en-US" sz="1500" b="1" dirty="0" smtClean="0"/>
            <a:t>Practical Field Measurement of EMF</a:t>
          </a:r>
          <a:endParaRPr lang="en-US" sz="1500" b="1" dirty="0"/>
        </a:p>
      </dgm:t>
    </dgm:pt>
    <dgm:pt modelId="{EE731DA2-513C-418E-A8F2-A6D5E40352E5}" type="parTrans" cxnId="{FE0C7648-1619-41CD-A206-D1EB1643C6F8}">
      <dgm:prSet/>
      <dgm:spPr/>
      <dgm:t>
        <a:bodyPr/>
        <a:lstStyle/>
        <a:p>
          <a:endParaRPr lang="en-US"/>
        </a:p>
      </dgm:t>
    </dgm:pt>
    <dgm:pt modelId="{571D4F6B-9600-474C-BEB9-C02572EF5FF6}" type="sibTrans" cxnId="{FE0C7648-1619-41CD-A206-D1EB1643C6F8}">
      <dgm:prSet/>
      <dgm:spPr/>
      <dgm:t>
        <a:bodyPr/>
        <a:lstStyle/>
        <a:p>
          <a:endParaRPr lang="en-US"/>
        </a:p>
      </dgm:t>
    </dgm:pt>
    <dgm:pt modelId="{0FCE4393-A766-4E1E-9F60-D80B5DC77912}">
      <dgm:prSet phldrT="[Text]" custT="1"/>
      <dgm:spPr/>
      <dgm:t>
        <a:bodyPr/>
        <a:lstStyle/>
        <a:p>
          <a:r>
            <a:rPr lang="en-US" sz="1500" b="1" dirty="0" smtClean="0"/>
            <a:t>BTS Site Approvals</a:t>
          </a:r>
        </a:p>
      </dgm:t>
    </dgm:pt>
    <dgm:pt modelId="{05122898-973A-4613-8FE6-B5FB13B00D07}" type="parTrans" cxnId="{DBBD8D2E-EDF3-4A46-A8CD-D83F8377E8F8}">
      <dgm:prSet/>
      <dgm:spPr/>
      <dgm:t>
        <a:bodyPr/>
        <a:lstStyle/>
        <a:p>
          <a:endParaRPr lang="en-US"/>
        </a:p>
      </dgm:t>
    </dgm:pt>
    <dgm:pt modelId="{3E165B96-E746-4BE9-918B-606757A3F727}" type="sibTrans" cxnId="{DBBD8D2E-EDF3-4A46-A8CD-D83F8377E8F8}">
      <dgm:prSet/>
      <dgm:spPr/>
      <dgm:t>
        <a:bodyPr/>
        <a:lstStyle/>
        <a:p>
          <a:endParaRPr lang="en-US"/>
        </a:p>
      </dgm:t>
    </dgm:pt>
    <dgm:pt modelId="{6F082B27-17DF-4594-B124-BDD7B0CC28C0}">
      <dgm:prSet phldrT="[Text]" custT="1"/>
      <dgm:spPr/>
      <dgm:t>
        <a:bodyPr/>
        <a:lstStyle/>
        <a:p>
          <a:r>
            <a:rPr lang="en-US" sz="1500" b="1" dirty="0" smtClean="0"/>
            <a:t>Results of expert studies by WHO, ICNIRP, GSMA, etc.</a:t>
          </a:r>
          <a:endParaRPr lang="en-US" sz="1500" b="1" dirty="0"/>
        </a:p>
      </dgm:t>
    </dgm:pt>
    <dgm:pt modelId="{FC38FF53-2177-42FA-92F4-760723DA6BFA}" type="parTrans" cxnId="{E0AD0B21-A83A-45C6-9DAE-C081D84BDEFB}">
      <dgm:prSet/>
      <dgm:spPr/>
      <dgm:t>
        <a:bodyPr/>
        <a:lstStyle/>
        <a:p>
          <a:endParaRPr lang="en-US"/>
        </a:p>
      </dgm:t>
    </dgm:pt>
    <dgm:pt modelId="{6C8CB0EC-4882-4596-B2FD-91C50F9ADDCA}" type="sibTrans" cxnId="{E0AD0B21-A83A-45C6-9DAE-C081D84BDEFB}">
      <dgm:prSet/>
      <dgm:spPr/>
      <dgm:t>
        <a:bodyPr/>
        <a:lstStyle/>
        <a:p>
          <a:endParaRPr lang="en-US"/>
        </a:p>
      </dgm:t>
    </dgm:pt>
    <dgm:pt modelId="{499B549E-6E9E-4F2D-910B-1B0FE974F4B8}">
      <dgm:prSet custT="1"/>
      <dgm:spPr/>
      <dgm:t>
        <a:bodyPr/>
        <a:lstStyle/>
        <a:p>
          <a:r>
            <a:rPr lang="en-US" sz="1500" b="1" dirty="0" smtClean="0"/>
            <a:t>Equipment Type Approval</a:t>
          </a:r>
          <a:endParaRPr lang="en-US" sz="1500" b="1" dirty="0"/>
        </a:p>
      </dgm:t>
    </dgm:pt>
    <dgm:pt modelId="{56DCCCA8-CE6B-4115-BACB-CB96303AD619}" type="parTrans" cxnId="{D4396EDA-B174-4C1B-B7CE-488539A5BA83}">
      <dgm:prSet/>
      <dgm:spPr/>
      <dgm:t>
        <a:bodyPr/>
        <a:lstStyle/>
        <a:p>
          <a:endParaRPr lang="en-US"/>
        </a:p>
      </dgm:t>
    </dgm:pt>
    <dgm:pt modelId="{6F9CB0E1-3E16-4243-9975-263039522F96}" type="sibTrans" cxnId="{D4396EDA-B174-4C1B-B7CE-488539A5BA83}">
      <dgm:prSet/>
      <dgm:spPr/>
      <dgm:t>
        <a:bodyPr/>
        <a:lstStyle/>
        <a:p>
          <a:endParaRPr lang="en-US"/>
        </a:p>
      </dgm:t>
    </dgm:pt>
    <dgm:pt modelId="{8CE579D4-3399-453A-B94C-55092C12BB41}" type="pres">
      <dgm:prSet presAssocID="{C56C69C2-CA27-4D68-B92A-7D2561E98CC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DB5753-A118-4E67-AA55-A90B3CBA50E6}" type="pres">
      <dgm:prSet presAssocID="{C56C69C2-CA27-4D68-B92A-7D2561E98CC4}" presName="radial" presStyleCnt="0">
        <dgm:presLayoutVars>
          <dgm:animLvl val="ctr"/>
        </dgm:presLayoutVars>
      </dgm:prSet>
      <dgm:spPr/>
    </dgm:pt>
    <dgm:pt modelId="{A3BFC471-B7F3-4D64-95DB-846C2EFDD1BA}" type="pres">
      <dgm:prSet presAssocID="{A5DFAB02-AF2B-46EC-A096-C3356E008E7E}" presName="centerShape" presStyleLbl="vennNode1" presStyleIdx="0" presStyleCnt="5" custScaleX="87540" custScaleY="87665"/>
      <dgm:spPr/>
      <dgm:t>
        <a:bodyPr/>
        <a:lstStyle/>
        <a:p>
          <a:endParaRPr lang="en-US"/>
        </a:p>
      </dgm:t>
    </dgm:pt>
    <dgm:pt modelId="{37EC36FC-20DA-41DE-9548-60991409AC7B}" type="pres">
      <dgm:prSet presAssocID="{88CD8B5F-19B7-43CF-824B-1E604D8B1BEB}" presName="node" presStyleLbl="vennNode1" presStyleIdx="1" presStyleCnt="5" custScaleX="243915" custScaleY="1184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31B537-BA5A-4BF2-9BFF-B8D796727259}" type="pres">
      <dgm:prSet presAssocID="{0FCE4393-A766-4E1E-9F60-D80B5DC77912}" presName="node" presStyleLbl="vennNode1" presStyleIdx="2" presStyleCnt="5" custScaleX="218459" custScaleY="144823" custRadScaleRad="1360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1A8F2F-F30B-4965-90AE-FBD77D0B69A6}" type="pres">
      <dgm:prSet presAssocID="{499B549E-6E9E-4F2D-910B-1B0FE974F4B8}" presName="node" presStyleLbl="vennNode1" presStyleIdx="3" presStyleCnt="5" custScaleX="234623" custScaleY="111601" custRadScaleRad="96033" custRadScaleInc="-23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101966-5314-44D8-8105-D91A8E2E5681}" type="pres">
      <dgm:prSet presAssocID="{6F082B27-17DF-4594-B124-BDD7B0CC28C0}" presName="node" presStyleLbl="vennNode1" presStyleIdx="4" presStyleCnt="5" custScaleX="227528" custScaleY="143598" custRadScaleRad="140449" custRadScaleInc="-2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0C7648-1619-41CD-A206-D1EB1643C6F8}" srcId="{A5DFAB02-AF2B-46EC-A096-C3356E008E7E}" destId="{88CD8B5F-19B7-43CF-824B-1E604D8B1BEB}" srcOrd="0" destOrd="0" parTransId="{EE731DA2-513C-418E-A8F2-A6D5E40352E5}" sibTransId="{571D4F6B-9600-474C-BEB9-C02572EF5FF6}"/>
    <dgm:cxn modelId="{8747FD96-79C5-47B6-84E4-C9532F005CBD}" type="presOf" srcId="{6F082B27-17DF-4594-B124-BDD7B0CC28C0}" destId="{7C101966-5314-44D8-8105-D91A8E2E5681}" srcOrd="0" destOrd="0" presId="urn:microsoft.com/office/officeart/2005/8/layout/radial3"/>
    <dgm:cxn modelId="{AB527525-1A8C-48CD-B1AD-C3D7D6BAC90B}" type="presOf" srcId="{499B549E-6E9E-4F2D-910B-1B0FE974F4B8}" destId="{EB1A8F2F-F30B-4965-90AE-FBD77D0B69A6}" srcOrd="0" destOrd="0" presId="urn:microsoft.com/office/officeart/2005/8/layout/radial3"/>
    <dgm:cxn modelId="{8FF817A8-BB1F-4893-B168-395A569DBC25}" type="presOf" srcId="{A5DFAB02-AF2B-46EC-A096-C3356E008E7E}" destId="{A3BFC471-B7F3-4D64-95DB-846C2EFDD1BA}" srcOrd="0" destOrd="0" presId="urn:microsoft.com/office/officeart/2005/8/layout/radial3"/>
    <dgm:cxn modelId="{588E9D78-059D-43A2-8BC2-EEC6A1A5D6AE}" srcId="{C56C69C2-CA27-4D68-B92A-7D2561E98CC4}" destId="{A5DFAB02-AF2B-46EC-A096-C3356E008E7E}" srcOrd="0" destOrd="0" parTransId="{661CA0F8-EE14-4500-BDCE-4724720BEE00}" sibTransId="{5BB335FB-3EEE-422E-9C77-C469B8650BB2}"/>
    <dgm:cxn modelId="{DBBD8D2E-EDF3-4A46-A8CD-D83F8377E8F8}" srcId="{A5DFAB02-AF2B-46EC-A096-C3356E008E7E}" destId="{0FCE4393-A766-4E1E-9F60-D80B5DC77912}" srcOrd="1" destOrd="0" parTransId="{05122898-973A-4613-8FE6-B5FB13B00D07}" sibTransId="{3E165B96-E746-4BE9-918B-606757A3F727}"/>
    <dgm:cxn modelId="{E0AD0B21-A83A-45C6-9DAE-C081D84BDEFB}" srcId="{A5DFAB02-AF2B-46EC-A096-C3356E008E7E}" destId="{6F082B27-17DF-4594-B124-BDD7B0CC28C0}" srcOrd="3" destOrd="0" parTransId="{FC38FF53-2177-42FA-92F4-760723DA6BFA}" sibTransId="{6C8CB0EC-4882-4596-B2FD-91C50F9ADDCA}"/>
    <dgm:cxn modelId="{0E9BEBA6-983E-4D60-B9F3-D704979E17A4}" type="presOf" srcId="{0FCE4393-A766-4E1E-9F60-D80B5DC77912}" destId="{E731B537-BA5A-4BF2-9BFF-B8D796727259}" srcOrd="0" destOrd="0" presId="urn:microsoft.com/office/officeart/2005/8/layout/radial3"/>
    <dgm:cxn modelId="{D4396EDA-B174-4C1B-B7CE-488539A5BA83}" srcId="{A5DFAB02-AF2B-46EC-A096-C3356E008E7E}" destId="{499B549E-6E9E-4F2D-910B-1B0FE974F4B8}" srcOrd="2" destOrd="0" parTransId="{56DCCCA8-CE6B-4115-BACB-CB96303AD619}" sibTransId="{6F9CB0E1-3E16-4243-9975-263039522F96}"/>
    <dgm:cxn modelId="{17A550C3-C21E-43DE-9599-1A6A66BB4F09}" type="presOf" srcId="{88CD8B5F-19B7-43CF-824B-1E604D8B1BEB}" destId="{37EC36FC-20DA-41DE-9548-60991409AC7B}" srcOrd="0" destOrd="0" presId="urn:microsoft.com/office/officeart/2005/8/layout/radial3"/>
    <dgm:cxn modelId="{B13332C0-3CD7-4305-949A-97DF407D057C}" type="presOf" srcId="{C56C69C2-CA27-4D68-B92A-7D2561E98CC4}" destId="{8CE579D4-3399-453A-B94C-55092C12BB41}" srcOrd="0" destOrd="0" presId="urn:microsoft.com/office/officeart/2005/8/layout/radial3"/>
    <dgm:cxn modelId="{75A75898-3BAD-47C2-8DBE-6FEC39FEB1D6}" type="presParOf" srcId="{8CE579D4-3399-453A-B94C-55092C12BB41}" destId="{C5DB5753-A118-4E67-AA55-A90B3CBA50E6}" srcOrd="0" destOrd="0" presId="urn:microsoft.com/office/officeart/2005/8/layout/radial3"/>
    <dgm:cxn modelId="{44B6F6F5-958E-420A-B086-2836129F716E}" type="presParOf" srcId="{C5DB5753-A118-4E67-AA55-A90B3CBA50E6}" destId="{A3BFC471-B7F3-4D64-95DB-846C2EFDD1BA}" srcOrd="0" destOrd="0" presId="urn:microsoft.com/office/officeart/2005/8/layout/radial3"/>
    <dgm:cxn modelId="{3155E587-E724-4EE2-9DAD-A75146ECB127}" type="presParOf" srcId="{C5DB5753-A118-4E67-AA55-A90B3CBA50E6}" destId="{37EC36FC-20DA-41DE-9548-60991409AC7B}" srcOrd="1" destOrd="0" presId="urn:microsoft.com/office/officeart/2005/8/layout/radial3"/>
    <dgm:cxn modelId="{E398CEB4-959A-44BE-9031-8799CB1E2B2D}" type="presParOf" srcId="{C5DB5753-A118-4E67-AA55-A90B3CBA50E6}" destId="{E731B537-BA5A-4BF2-9BFF-B8D796727259}" srcOrd="2" destOrd="0" presId="urn:microsoft.com/office/officeart/2005/8/layout/radial3"/>
    <dgm:cxn modelId="{E1317D04-F38D-4074-A0B2-98185D241ADB}" type="presParOf" srcId="{C5DB5753-A118-4E67-AA55-A90B3CBA50E6}" destId="{EB1A8F2F-F30B-4965-90AE-FBD77D0B69A6}" srcOrd="3" destOrd="0" presId="urn:microsoft.com/office/officeart/2005/8/layout/radial3"/>
    <dgm:cxn modelId="{AD4A2C5C-2F5A-4C6B-A725-3BBD70ADE270}" type="presParOf" srcId="{C5DB5753-A118-4E67-AA55-A90B3CBA50E6}" destId="{7C101966-5314-44D8-8105-D91A8E2E5681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D17288-49C8-445F-B216-614AF67E05D5}" type="datetimeFigureOut">
              <a:rPr lang="en-US" smtClean="0"/>
              <a:pPr/>
              <a:t>8/21/2017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FF348-B645-4346-A717-B68365A471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816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2D8E1-963C-4E91-9BF9-673A479A50DF}" type="datetimeFigureOut">
              <a:rPr lang="en-US" smtClean="0"/>
              <a:pPr/>
              <a:t>8/21/2017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6C7E1-ABCF-44C4-B1A6-36D9E0CC5A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600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6C7E1-ABCF-44C4-B1A6-36D9E0CC5AB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744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6C7E1-ABCF-44C4-B1A6-36D9E0CC5AB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360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6C7E1-ABCF-44C4-B1A6-36D9E0CC5AB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783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6C7E1-ABCF-44C4-B1A6-36D9E0CC5AB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771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69FF-9138-4BF6-97B1-117BDAAEE273}" type="datetime1">
              <a:rPr lang="en-US" smtClean="0"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Effects of Telecoms Infrastructure on Human Health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9FAE2-DD14-4057-BA97-CAEAD76F7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283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B2AB9-F318-40FA-9CBB-8B28B4BF2B9F}" type="datetime1">
              <a:rPr lang="en-US" smtClean="0"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Effects of Telecoms Infrastructure on Human Health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9FAE2-DD14-4057-BA97-CAEAD76F7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090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C6E86-8624-4844-911F-322D1F335750}" type="datetime1">
              <a:rPr lang="en-US" smtClean="0"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Effects of Telecoms Infrastructure on Human Health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9FAE2-DD14-4057-BA97-CAEAD76F7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244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>
                <a:solidFill>
                  <a:srgbClr val="3C76A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7808" y="6309322"/>
            <a:ext cx="2743200" cy="365125"/>
          </a:xfrm>
        </p:spPr>
        <p:txBody>
          <a:bodyPr/>
          <a:lstStyle/>
          <a:p>
            <a:fld id="{959BCD27-1B85-4806-8D8B-DBAD3C0F6E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015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Effects of Telecoms Infrastructure on Human Health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BCD27-1B85-4806-8D8B-DBAD3C0F6E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265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89A2CB2-2812-48A0-9610-2C3C88447626}" type="datetime1">
              <a:rPr lang="en-US" smtClean="0"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Effects of Telecoms Infrastructure on Human Health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BCD27-1B85-4806-8D8B-DBAD3C0F6E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01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Effects of Telecoms Infrastructure on Human Health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BCD27-1B85-4806-8D8B-DBAD3C0F6E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031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07D7099-9063-4F00-A07C-3805A18627EF}" type="datetime1">
              <a:rPr lang="en-US" smtClean="0"/>
              <a:t>8/21/2017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Effects of Telecoms Infrastructure on Human Health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BCD27-1B85-4806-8D8B-DBAD3C0F6E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32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Effects of Telecoms Infrastructure on Human Health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BCD27-1B85-4806-8D8B-DBAD3C0F6E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5895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Effects of Telecoms Infrastructure on Human Health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BCD27-1B85-4806-8D8B-DBAD3C0F6E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869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Effects of Telecoms Infrastructure on Human Health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BCD27-1B85-4806-8D8B-DBAD3C0F6E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265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2B2C3-41E0-4537-9F73-6C57ECAE2829}" type="datetime1">
              <a:rPr lang="en-US" smtClean="0"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Effects of Telecoms Infrastructure on Human Health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9FAE2-DD14-4057-BA97-CAEAD76F7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7397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Effects of Telecoms Infrastructure on Human Health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BCD27-1B85-4806-8D8B-DBAD3C0F6E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6979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Effects of Telecoms Infrastructure on Human Health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BCD27-1B85-4806-8D8B-DBAD3C0F6E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348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Effects of Telecoms Infrastructure on Human Health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BCD27-1B85-4806-8D8B-DBAD3C0F6E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6022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Effects of Telecoms Infrastructure on Human Health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BCD27-1B85-4806-8D8B-DBAD3C0F6E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665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Effects of Telecoms Infrastructure on Human Health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BCD27-1B85-4806-8D8B-DBAD3C0F6E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916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0C6C-63BE-4A94-BE46-68AA88959624}" type="datetime1">
              <a:rPr lang="en-US" smtClean="0"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Effects of Telecoms Infrastructure on Human Health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9FAE2-DD14-4057-BA97-CAEAD76F7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64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3C0F-EA27-48F1-9F47-FAAE1A583359}" type="datetime1">
              <a:rPr lang="en-US" smtClean="0"/>
              <a:t>8/21/2017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Effects of Telecoms Infrastructure on Human Health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9FAE2-DD14-4057-BA97-CAEAD76F7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518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74621-C249-4AA5-83F3-6BD54FDF1E38}" type="datetime1">
              <a:rPr lang="en-US" smtClean="0"/>
              <a:t>8/21/2017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Effects of Telecoms Infrastructure on Human Health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9FAE2-DD14-4057-BA97-CAEAD76F7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12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655A0-FCFB-4F3D-B478-0DFB726DF813}" type="datetime1">
              <a:rPr lang="en-US" smtClean="0"/>
              <a:t>8/21/2017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Effects of Telecoms Infrastructure on Human Health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9FAE2-DD14-4057-BA97-CAEAD76F7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812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1DE0-BA21-4461-B1E8-9B2062A0992D}" type="datetime1">
              <a:rPr lang="en-US" smtClean="0"/>
              <a:t>8/21/2017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Effects of Telecoms Infrastructure on Human Health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9FAE2-DD14-4057-BA97-CAEAD76F7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607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28404-EA50-4F71-8FFE-BAA06338EB1A}" type="datetime1">
              <a:rPr lang="en-US" smtClean="0"/>
              <a:t>8/21/2017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Effects of Telecoms Infrastructure on Human Health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9FAE2-DD14-4057-BA97-CAEAD76F7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85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68A83-67F7-4EEB-838F-095DC35F6F09}" type="datetime1">
              <a:rPr lang="en-US" smtClean="0"/>
              <a:t>8/21/2017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Effects of Telecoms Infrastructure on Human Health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9FAE2-DD14-4057-BA97-CAEAD76F7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893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E2C3D-EBAA-4772-A0F9-A389F015D1AA}" type="datetime1">
              <a:rPr lang="en-US" smtClean="0"/>
              <a:t>8/21/2017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Effects of Telecoms Infrastructure on Human Health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9FAE2-DD14-4057-BA97-CAEAD76F7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02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9067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067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95800" y="63457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BCD27-1B85-4806-8D8B-DBAD3C0F6E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5" y="5643098"/>
            <a:ext cx="1595491" cy="106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817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60" r:id="rId12"/>
    <p:sldLayoutId id="2147483661" r:id="rId13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rgbClr val="2C55A0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Gadugi" panose="020B0502040204020203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dugi" panose="020B0502040204020203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Gadugi" panose="020B0502040204020203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Gadugi" panose="020B0502040204020203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Gadugi" panose="020B0502040204020203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43000"/>
            <a:ext cx="9220200" cy="1295399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ea typeface="Tahoma" pitchFamily="34" charset="0"/>
                <a:cs typeface="Tahoma" pitchFamily="34" charset="0"/>
              </a:rPr>
              <a:t>HEALTH IMPLICATION OF THE MOUNTING OF TELECOMMUNICATIONS MAST </a:t>
            </a:r>
            <a:br>
              <a:rPr lang="en-US" sz="4000" dirty="0" smtClean="0">
                <a:ea typeface="Tahoma" pitchFamily="34" charset="0"/>
                <a:cs typeface="Tahoma" pitchFamily="34" charset="0"/>
              </a:rPr>
            </a:br>
            <a:r>
              <a:rPr lang="en-US" sz="4000" dirty="0" smtClean="0">
                <a:ea typeface="Tahoma" pitchFamily="34" charset="0"/>
                <a:cs typeface="Tahoma" pitchFamily="34" charset="0"/>
              </a:rPr>
              <a:t>CLOSE TO BUILDINGS</a:t>
            </a:r>
            <a:endParaRPr lang="en-US" sz="3600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2590800"/>
            <a:ext cx="8153400" cy="2741930"/>
          </a:xfrm>
        </p:spPr>
        <p:txBody>
          <a:bodyPr>
            <a:normAutofit fontScale="77500" lnSpcReduction="20000"/>
          </a:bodyPr>
          <a:lstStyle/>
          <a:p>
            <a:r>
              <a:rPr lang="en-US" sz="3400" b="1" dirty="0">
                <a:ea typeface="Tahoma" pitchFamily="34" charset="0"/>
                <a:cs typeface="Tahoma" pitchFamily="34" charset="0"/>
              </a:rPr>
              <a:t>Presentation to the </a:t>
            </a:r>
            <a:r>
              <a:rPr lang="en-US" sz="3400" b="1" dirty="0" smtClean="0">
                <a:ea typeface="Tahoma" pitchFamily="34" charset="0"/>
                <a:cs typeface="Tahoma" pitchFamily="34" charset="0"/>
              </a:rPr>
              <a:t>House </a:t>
            </a:r>
            <a:r>
              <a:rPr lang="en-US" sz="3400" b="1" dirty="0">
                <a:ea typeface="Tahoma" pitchFamily="34" charset="0"/>
                <a:cs typeface="Tahoma" pitchFamily="34" charset="0"/>
              </a:rPr>
              <a:t>of Representatives </a:t>
            </a:r>
            <a:r>
              <a:rPr lang="en-US" sz="3400" b="1" dirty="0" smtClean="0">
                <a:ea typeface="Tahoma" pitchFamily="34" charset="0"/>
                <a:cs typeface="Tahoma" pitchFamily="34" charset="0"/>
              </a:rPr>
              <a:t/>
            </a:r>
            <a:br>
              <a:rPr lang="en-US" sz="3400" b="1" dirty="0" smtClean="0">
                <a:ea typeface="Tahoma" pitchFamily="34" charset="0"/>
                <a:cs typeface="Tahoma" pitchFamily="34" charset="0"/>
              </a:rPr>
            </a:br>
            <a:r>
              <a:rPr lang="en-US" sz="3400" b="1" dirty="0" smtClean="0">
                <a:ea typeface="Tahoma" pitchFamily="34" charset="0"/>
                <a:cs typeface="Tahoma" pitchFamily="34" charset="0"/>
              </a:rPr>
              <a:t>Ad-Hoc </a:t>
            </a:r>
            <a:r>
              <a:rPr lang="en-US" sz="3400" b="1" dirty="0">
                <a:ea typeface="Tahoma" pitchFamily="34" charset="0"/>
                <a:cs typeface="Tahoma" pitchFamily="34" charset="0"/>
              </a:rPr>
              <a:t>Committee to Investigate the </a:t>
            </a:r>
            <a:r>
              <a:rPr lang="en-US" sz="3400" b="1" dirty="0" smtClean="0">
                <a:ea typeface="Tahoma" pitchFamily="34" charset="0"/>
                <a:cs typeface="Tahoma" pitchFamily="34" charset="0"/>
              </a:rPr>
              <a:t>Health </a:t>
            </a:r>
            <a:r>
              <a:rPr lang="en-US" sz="3400" b="1" dirty="0">
                <a:ea typeface="Tahoma" pitchFamily="34" charset="0"/>
                <a:cs typeface="Tahoma" pitchFamily="34" charset="0"/>
              </a:rPr>
              <a:t>Implication </a:t>
            </a:r>
            <a:r>
              <a:rPr lang="en-US" sz="3400" b="1" dirty="0" smtClean="0">
                <a:ea typeface="Tahoma" pitchFamily="34" charset="0"/>
                <a:cs typeface="Tahoma" pitchFamily="34" charset="0"/>
              </a:rPr>
              <a:t>of </a:t>
            </a:r>
            <a:r>
              <a:rPr lang="en-US" sz="3400" b="1" dirty="0">
                <a:ea typeface="Tahoma" pitchFamily="34" charset="0"/>
                <a:cs typeface="Tahoma" pitchFamily="34" charset="0"/>
              </a:rPr>
              <a:t>the Mounting of </a:t>
            </a:r>
            <a:r>
              <a:rPr lang="en-US" sz="3400" b="1" dirty="0" smtClean="0">
                <a:ea typeface="Tahoma" pitchFamily="34" charset="0"/>
                <a:cs typeface="Tahoma" pitchFamily="34" charset="0"/>
              </a:rPr>
              <a:t/>
            </a:r>
            <a:br>
              <a:rPr lang="en-US" sz="3400" b="1" dirty="0" smtClean="0">
                <a:ea typeface="Tahoma" pitchFamily="34" charset="0"/>
                <a:cs typeface="Tahoma" pitchFamily="34" charset="0"/>
              </a:rPr>
            </a:br>
            <a:r>
              <a:rPr lang="en-US" sz="3400" b="1" dirty="0" smtClean="0">
                <a:ea typeface="Tahoma" pitchFamily="34" charset="0"/>
                <a:cs typeface="Tahoma" pitchFamily="34" charset="0"/>
              </a:rPr>
              <a:t>Telecommunications </a:t>
            </a:r>
            <a:r>
              <a:rPr lang="en-US" sz="3400" b="1" dirty="0">
                <a:ea typeface="Tahoma" pitchFamily="34" charset="0"/>
                <a:cs typeface="Tahoma" pitchFamily="34" charset="0"/>
              </a:rPr>
              <a:t>Mast </a:t>
            </a:r>
            <a:r>
              <a:rPr lang="en-US" sz="3400" b="1" dirty="0" smtClean="0">
                <a:ea typeface="Tahoma" pitchFamily="34" charset="0"/>
                <a:cs typeface="Tahoma" pitchFamily="34" charset="0"/>
              </a:rPr>
              <a:t>Close </a:t>
            </a:r>
            <a:r>
              <a:rPr lang="en-US" sz="3400" b="1" dirty="0">
                <a:ea typeface="Tahoma" pitchFamily="34" charset="0"/>
                <a:cs typeface="Tahoma" pitchFamily="34" charset="0"/>
              </a:rPr>
              <a:t>to </a:t>
            </a:r>
            <a:r>
              <a:rPr lang="en-US" sz="3400" b="1" dirty="0" smtClean="0">
                <a:ea typeface="Tahoma" pitchFamily="34" charset="0"/>
                <a:cs typeface="Tahoma" pitchFamily="34" charset="0"/>
              </a:rPr>
              <a:t>Buildings</a:t>
            </a:r>
          </a:p>
          <a:p>
            <a:endParaRPr lang="en-US" sz="3400" b="1" dirty="0">
              <a:ea typeface="Tahoma" pitchFamily="34" charset="0"/>
              <a:cs typeface="Tahoma" pitchFamily="34" charset="0"/>
            </a:endParaRPr>
          </a:p>
          <a:p>
            <a:r>
              <a:rPr lang="en-US" sz="2600" b="1" dirty="0" smtClean="0">
                <a:ea typeface="Tahoma" pitchFamily="34" charset="0"/>
                <a:cs typeface="Tahoma" pitchFamily="34" charset="0"/>
              </a:rPr>
              <a:t>By</a:t>
            </a:r>
          </a:p>
          <a:p>
            <a:endParaRPr lang="en-US" sz="2100" dirty="0">
              <a:ea typeface="Tahoma" pitchFamily="34" charset="0"/>
              <a:cs typeface="Tahoma" pitchFamily="34" charset="0"/>
            </a:endParaRPr>
          </a:p>
          <a:p>
            <a:r>
              <a:rPr lang="en-US" sz="4100" b="1" dirty="0" smtClean="0">
                <a:solidFill>
                  <a:srgbClr val="2C55A0"/>
                </a:solidFill>
                <a:latin typeface="+mn-lt"/>
                <a:ea typeface="Tahoma" pitchFamily="34" charset="0"/>
                <a:cs typeface="Tahoma" pitchFamily="34" charset="0"/>
              </a:rPr>
              <a:t>Nigerian Communications Commission (NCC)</a:t>
            </a:r>
          </a:p>
          <a:p>
            <a:endParaRPr lang="en-US" b="1" i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ELECTROMAGNETIC FIELDS </a:t>
            </a:r>
            <a:r>
              <a:rPr lang="en-US" sz="3600" dirty="0"/>
              <a:t>(EMF</a:t>
            </a:r>
            <a:r>
              <a:rPr lang="en-US" sz="3600" dirty="0" smtClean="0"/>
              <a:t>)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3000"/>
            <a:ext cx="90678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2C55A0"/>
                </a:solidFill>
                <a:latin typeface="Gadugi" panose="020B0502040204020203" pitchFamily="34" charset="0"/>
              </a:rPr>
              <a:t>What is an Electromagnetic Field (EMF)?</a:t>
            </a:r>
          </a:p>
          <a:p>
            <a:pPr marL="361950" indent="-361950"/>
            <a:r>
              <a:rPr lang="en-US" sz="2400" dirty="0" smtClean="0">
                <a:latin typeface="Gadugi" panose="020B0502040204020203" pitchFamily="34" charset="0"/>
              </a:rPr>
              <a:t>An </a:t>
            </a:r>
            <a:r>
              <a:rPr lang="en-US" sz="2400" dirty="0">
                <a:latin typeface="Gadugi" panose="020B0502040204020203" pitchFamily="34" charset="0"/>
              </a:rPr>
              <a:t>electromagnetic field consists of waves of electric and magnetic energy moving </a:t>
            </a:r>
            <a:r>
              <a:rPr lang="en-US" sz="2800" dirty="0">
                <a:latin typeface="Gadugi" panose="020B0502040204020203" pitchFamily="34" charset="0"/>
              </a:rPr>
              <a:t>together</a:t>
            </a:r>
            <a:r>
              <a:rPr lang="en-US" sz="2400" dirty="0">
                <a:latin typeface="Gadugi" panose="020B0502040204020203" pitchFamily="34" charset="0"/>
              </a:rPr>
              <a:t> through space. Often the term "electromagnetic field" or EMF is used to indicate the presence of electromagnetic radiation.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BCD27-1B85-4806-8D8B-DBAD3C0F6E02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165477"/>
            <a:ext cx="762000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688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2237"/>
            <a:ext cx="9067800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TYPES OF RADIATION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9067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Gadugi" panose="020B0502040204020203" pitchFamily="34" charset="0"/>
              </a:rPr>
              <a:t>There are two (2) types of Radiation</a:t>
            </a:r>
          </a:p>
          <a:p>
            <a:r>
              <a:rPr lang="en-US" sz="2400" b="1" dirty="0" smtClean="0">
                <a:solidFill>
                  <a:srgbClr val="2C55A0"/>
                </a:solidFill>
                <a:latin typeface="Gadugi" panose="020B0502040204020203" pitchFamily="34" charset="0"/>
              </a:rPr>
              <a:t>Ionizing radiation </a:t>
            </a:r>
          </a:p>
          <a:p>
            <a:r>
              <a:rPr lang="en-US" sz="2400" b="1" dirty="0" smtClean="0">
                <a:solidFill>
                  <a:srgbClr val="2C55A0"/>
                </a:solidFill>
                <a:latin typeface="Gadugi" panose="020B0502040204020203" pitchFamily="34" charset="0"/>
              </a:rPr>
              <a:t>Non-ionizing Radiation </a:t>
            </a:r>
            <a:endParaRPr lang="en-US" sz="2400" b="1" dirty="0">
              <a:solidFill>
                <a:srgbClr val="2C55A0"/>
              </a:solidFill>
              <a:latin typeface="Gadugi" panose="020B0502040204020203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BCD27-1B85-4806-8D8B-DBAD3C0F6E0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5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695" y="86050"/>
            <a:ext cx="9067800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IONIZING RADIATION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1695" y="1371600"/>
            <a:ext cx="8196105" cy="4351338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Ionizing radiation </a:t>
            </a:r>
            <a:r>
              <a:rPr lang="en-US" sz="2400" dirty="0" smtClean="0"/>
              <a:t>carries large amount of energy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which </a:t>
            </a:r>
            <a:r>
              <a:rPr lang="en-US" sz="2400" dirty="0"/>
              <a:t>is enough to ionize atoms and molecules,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and </a:t>
            </a:r>
            <a:r>
              <a:rPr lang="en-US" sz="2400" dirty="0"/>
              <a:t>break chemical </a:t>
            </a:r>
            <a:r>
              <a:rPr lang="en-US" sz="2400" dirty="0" smtClean="0"/>
              <a:t>bonds.</a:t>
            </a:r>
          </a:p>
          <a:p>
            <a:pPr marL="0" indent="0">
              <a:buNone/>
            </a:pPr>
            <a:endParaRPr lang="en-US" sz="500" dirty="0" smtClean="0"/>
          </a:p>
          <a:p>
            <a:r>
              <a:rPr lang="en-US" sz="2400" dirty="0"/>
              <a:t>A common source of ionizing radiation is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radioactive </a:t>
            </a:r>
            <a:r>
              <a:rPr lang="en-US" sz="2400" dirty="0"/>
              <a:t>materials that emit </a:t>
            </a:r>
            <a:r>
              <a:rPr lang="en-US" sz="2400" dirty="0" smtClean="0"/>
              <a:t>α (Alpha), β Beta), </a:t>
            </a:r>
            <a:br>
              <a:rPr lang="en-US" sz="2400" dirty="0" smtClean="0"/>
            </a:br>
            <a:r>
              <a:rPr lang="en-US" sz="2400" dirty="0" smtClean="0"/>
              <a:t>or γ (Gamma) radiation.</a:t>
            </a:r>
            <a:br>
              <a:rPr lang="en-US" sz="2400" dirty="0" smtClean="0"/>
            </a:br>
            <a:endParaRPr lang="en-US" sz="500" dirty="0" smtClean="0"/>
          </a:p>
          <a:p>
            <a:endParaRPr lang="en-US" sz="500" dirty="0"/>
          </a:p>
          <a:p>
            <a:r>
              <a:rPr lang="en-US" sz="2400" dirty="0" smtClean="0"/>
              <a:t>Other </a:t>
            </a:r>
            <a:r>
              <a:rPr lang="en-US" sz="2400" dirty="0"/>
              <a:t>sources include X-rays from medical </a:t>
            </a:r>
            <a:r>
              <a:rPr lang="en-US" sz="2400" dirty="0" smtClean="0"/>
              <a:t>radiography.</a:t>
            </a:r>
          </a:p>
          <a:p>
            <a:endParaRPr lang="en-US" sz="2400" dirty="0"/>
          </a:p>
          <a:p>
            <a:r>
              <a:rPr lang="en-US" sz="2400" dirty="0"/>
              <a:t>In general, ionizing radiation is harmful and potentially lethal to living beings but can have health benefits in radiation therapy for the treatment of cancer </a:t>
            </a:r>
            <a:r>
              <a:rPr lang="en-US" sz="2400" dirty="0" smtClean="0"/>
              <a:t>and some thyroid diseases.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BCD27-1B85-4806-8D8B-DBAD3C0F6E02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389150"/>
            <a:ext cx="2417080" cy="212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91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8437"/>
            <a:ext cx="9067800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NON-IONIZING RADIATION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9067800" cy="4351338"/>
          </a:xfrm>
        </p:spPr>
        <p:txBody>
          <a:bodyPr/>
          <a:lstStyle/>
          <a:p>
            <a:r>
              <a:rPr lang="en-US" sz="2400" dirty="0"/>
              <a:t>The lower-energy, longer-wavelength part of the spectrum including visible light, infrared light, microwaves, and radio waves is non-ionizing; its main effect when interacting with tissue is </a:t>
            </a:r>
            <a:r>
              <a:rPr lang="en-US" sz="2400" dirty="0" smtClean="0"/>
              <a:t>heating.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This type of radiation only damages cells if the intensity is high enough to cause excessive </a:t>
            </a:r>
            <a:r>
              <a:rPr lang="en-US" sz="2400" dirty="0" smtClean="0"/>
              <a:t>heating.</a:t>
            </a:r>
            <a:endParaRPr lang="en-US" sz="2400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BCD27-1B85-4806-8D8B-DBAD3C0F6E0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22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BCD27-1B85-4806-8D8B-DBAD3C0F6E0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" y="1295400"/>
            <a:ext cx="9201150" cy="4038996"/>
          </a:xfr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871695" y="86050"/>
            <a:ext cx="9067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rgbClr val="2C55A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THE ELECTROMAGNETIC SPECTRUM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4459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901" y="431694"/>
            <a:ext cx="8763000" cy="914400"/>
          </a:xfrm>
        </p:spPr>
        <p:txBody>
          <a:bodyPr>
            <a:noAutofit/>
          </a:bodyPr>
          <a:lstStyle/>
          <a:p>
            <a:r>
              <a:rPr lang="en-US" sz="3600" dirty="0" smtClean="0">
                <a:ea typeface="Tahoma" panose="020B0604030504040204" pitchFamily="34" charset="0"/>
                <a:cs typeface="Tahoma" panose="020B0604030504040204" pitchFamily="34" charset="0"/>
              </a:rPr>
              <a:t>COMMON SOURCES OF EMF EXPOSURE</a:t>
            </a:r>
            <a:endParaRPr lang="en-US" sz="36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738" y="1346094"/>
            <a:ext cx="9829800" cy="4525963"/>
          </a:xfrm>
        </p:spPr>
        <p:txBody>
          <a:bodyPr anchor="t"/>
          <a:lstStyle/>
          <a:p>
            <a:pPr marL="0" indent="0">
              <a:buNone/>
            </a:pPr>
            <a:r>
              <a:rPr lang="en-US" sz="2000" b="1" dirty="0">
                <a:latin typeface="Gadugi" panose="020B0502040204020203" pitchFamily="34" charset="0"/>
              </a:rPr>
              <a:t>FM/AM Radio </a:t>
            </a:r>
            <a:r>
              <a:rPr lang="en-US" sz="2000" b="1" dirty="0" smtClean="0">
                <a:latin typeface="Gadugi" panose="020B0502040204020203" pitchFamily="34" charset="0"/>
              </a:rPr>
              <a:t>Stations | TV transmissions | Wireless Networks | Mobile Phones</a:t>
            </a:r>
            <a:endParaRPr lang="en-US" sz="2000" b="1" dirty="0">
              <a:latin typeface="Gadugi" panose="020B0502040204020203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BCD27-1B85-4806-8D8B-DBAD3C0F6E02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079124"/>
              </p:ext>
            </p:extLst>
          </p:nvPr>
        </p:nvGraphicFramePr>
        <p:xfrm>
          <a:off x="819778" y="1981201"/>
          <a:ext cx="8991600" cy="24629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4145"/>
                <a:gridCol w="1906656"/>
                <a:gridCol w="3523621"/>
                <a:gridCol w="2877178"/>
              </a:tblGrid>
              <a:tr h="37183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adugi" panose="020B0502040204020203" pitchFamily="34" charset="0"/>
                        </a:rPr>
                        <a:t>S/N</a:t>
                      </a:r>
                      <a:endParaRPr lang="en-US" sz="2000" dirty="0">
                        <a:solidFill>
                          <a:schemeClr val="bg1"/>
                        </a:solidFill>
                        <a:latin typeface="Gadugi" panose="020B0502040204020203" pitchFamily="34" charset="0"/>
                      </a:endParaRPr>
                    </a:p>
                  </a:txBody>
                  <a:tcPr>
                    <a:solidFill>
                      <a:srgbClr val="2C55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adugi" panose="020B0502040204020203" pitchFamily="34" charset="0"/>
                        </a:rPr>
                        <a:t>EMF Source</a:t>
                      </a:r>
                      <a:endParaRPr lang="en-US" sz="2000" dirty="0">
                        <a:solidFill>
                          <a:schemeClr val="bg1"/>
                        </a:solidFill>
                        <a:latin typeface="Gadugi" panose="020B0502040204020203" pitchFamily="34" charset="0"/>
                      </a:endParaRPr>
                    </a:p>
                  </a:txBody>
                  <a:tcPr>
                    <a:solidFill>
                      <a:srgbClr val="2C55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adugi" panose="020B0502040204020203" pitchFamily="34" charset="0"/>
                        </a:rPr>
                        <a:t>Operating Frequency</a:t>
                      </a:r>
                      <a:endParaRPr lang="en-US" sz="2000" dirty="0">
                        <a:solidFill>
                          <a:schemeClr val="bg1"/>
                        </a:solidFill>
                        <a:latin typeface="Gadugi" panose="020B0502040204020203" pitchFamily="34" charset="0"/>
                      </a:endParaRPr>
                    </a:p>
                  </a:txBody>
                  <a:tcPr>
                    <a:solidFill>
                      <a:srgbClr val="2C55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adugi" panose="020B0502040204020203" pitchFamily="34" charset="0"/>
                        </a:rPr>
                        <a:t>Radiated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Gadugi" panose="020B0502040204020203" pitchFamily="34" charset="0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adugi" panose="020B0502040204020203" pitchFamily="34" charset="0"/>
                        </a:rPr>
                        <a:t>Power</a:t>
                      </a:r>
                      <a:endParaRPr lang="en-US" sz="2000" dirty="0">
                        <a:solidFill>
                          <a:schemeClr val="bg1"/>
                        </a:solidFill>
                        <a:latin typeface="Gadugi" panose="020B0502040204020203" pitchFamily="34" charset="0"/>
                      </a:endParaRPr>
                    </a:p>
                  </a:txBody>
                  <a:tcPr>
                    <a:solidFill>
                      <a:srgbClr val="2C55A0"/>
                    </a:solidFill>
                  </a:tcPr>
                </a:tc>
              </a:tr>
              <a:tr h="37183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Gadugi" panose="020B0502040204020203" pitchFamily="34" charset="0"/>
                        </a:rPr>
                        <a:t>1</a:t>
                      </a:r>
                      <a:endParaRPr lang="en-US" sz="1800" dirty="0">
                        <a:latin typeface="Gadugi" panose="020B0502040204020203" pitchFamily="34" charset="0"/>
                      </a:endParaRPr>
                    </a:p>
                  </a:txBody>
                  <a:tcPr>
                    <a:solidFill>
                      <a:srgbClr val="D9E0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Gadugi" panose="020B0502040204020203" pitchFamily="34" charset="0"/>
                        </a:rPr>
                        <a:t>AM/FM Stations</a:t>
                      </a:r>
                      <a:endParaRPr lang="en-US" sz="1800" dirty="0">
                        <a:latin typeface="Gadugi" panose="020B0502040204020203" pitchFamily="34" charset="0"/>
                      </a:endParaRPr>
                    </a:p>
                  </a:txBody>
                  <a:tcPr>
                    <a:solidFill>
                      <a:srgbClr val="D9E0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Gadugi" panose="020B0502040204020203" pitchFamily="34" charset="0"/>
                        </a:rPr>
                        <a:t>540 KHz – 108 MHz</a:t>
                      </a:r>
                      <a:endParaRPr lang="en-US" sz="1800" dirty="0">
                        <a:latin typeface="Gadugi" panose="020B0502040204020203" pitchFamily="34" charset="0"/>
                      </a:endParaRPr>
                    </a:p>
                  </a:txBody>
                  <a:tcPr>
                    <a:solidFill>
                      <a:srgbClr val="D9E0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Gadugi" panose="020B0502040204020203" pitchFamily="34" charset="0"/>
                        </a:rPr>
                        <a:t>1,000 -  30,000 watt</a:t>
                      </a:r>
                      <a:endParaRPr lang="en-US" sz="1800" dirty="0">
                        <a:latin typeface="Gadugi" panose="020B0502040204020203" pitchFamily="34" charset="0"/>
                      </a:endParaRPr>
                    </a:p>
                  </a:txBody>
                  <a:tcPr>
                    <a:solidFill>
                      <a:srgbClr val="D9E0EE"/>
                    </a:solidFill>
                  </a:tcPr>
                </a:tc>
              </a:tr>
              <a:tr h="37183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Gadugi" panose="020B0502040204020203" pitchFamily="34" charset="0"/>
                        </a:rPr>
                        <a:t>2</a:t>
                      </a:r>
                      <a:endParaRPr lang="en-US" sz="1800" dirty="0">
                        <a:latin typeface="Gadugi" panose="020B0502040204020203" pitchFamily="34" charset="0"/>
                      </a:endParaRPr>
                    </a:p>
                  </a:txBody>
                  <a:tcPr>
                    <a:solidFill>
                      <a:srgbClr val="F2F4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Gadugi" panose="020B0502040204020203" pitchFamily="34" charset="0"/>
                        </a:rPr>
                        <a:t>TV Stations</a:t>
                      </a:r>
                      <a:endParaRPr lang="en-US" sz="1800" dirty="0">
                        <a:latin typeface="Gadugi" panose="020B0502040204020203" pitchFamily="34" charset="0"/>
                      </a:endParaRPr>
                    </a:p>
                  </a:txBody>
                  <a:tcPr>
                    <a:solidFill>
                      <a:srgbClr val="F2F4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Gadugi" panose="020B0502040204020203" pitchFamily="34" charset="0"/>
                        </a:rPr>
                        <a:t>48 MHz –</a:t>
                      </a:r>
                      <a:r>
                        <a:rPr lang="en-US" sz="1800" baseline="0" dirty="0" smtClean="0">
                          <a:latin typeface="Gadugi" panose="020B0502040204020203" pitchFamily="34" charset="0"/>
                        </a:rPr>
                        <a:t> 814 MHz</a:t>
                      </a:r>
                      <a:endParaRPr lang="en-US" sz="1800" dirty="0">
                        <a:latin typeface="Gadugi" panose="020B0502040204020203" pitchFamily="34" charset="0"/>
                      </a:endParaRPr>
                    </a:p>
                  </a:txBody>
                  <a:tcPr>
                    <a:solidFill>
                      <a:srgbClr val="F2F4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Gadugi" panose="020B0502040204020203" pitchFamily="34" charset="0"/>
                        </a:rPr>
                        <a:t>10,000 -  500,000 watt</a:t>
                      </a:r>
                      <a:endParaRPr lang="en-US" sz="1800" dirty="0">
                        <a:latin typeface="Gadugi" panose="020B0502040204020203" pitchFamily="34" charset="0"/>
                      </a:endParaRPr>
                    </a:p>
                  </a:txBody>
                  <a:tcPr>
                    <a:solidFill>
                      <a:srgbClr val="F2F4F9"/>
                    </a:solidFill>
                  </a:tcPr>
                </a:tc>
              </a:tr>
              <a:tr h="37183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Gadugi" panose="020B0502040204020203" pitchFamily="34" charset="0"/>
                        </a:rPr>
                        <a:t>3</a:t>
                      </a:r>
                      <a:endParaRPr lang="en-US" sz="1800" dirty="0">
                        <a:latin typeface="Gadugi" panose="020B0502040204020203" pitchFamily="34" charset="0"/>
                      </a:endParaRPr>
                    </a:p>
                  </a:txBody>
                  <a:tcPr>
                    <a:solidFill>
                      <a:srgbClr val="D9E0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Gadugi" panose="020B0502040204020203" pitchFamily="34" charset="0"/>
                        </a:rPr>
                        <a:t>Wi-Fi</a:t>
                      </a:r>
                      <a:endParaRPr lang="en-US" sz="1800" dirty="0">
                        <a:latin typeface="Gadugi" panose="020B0502040204020203" pitchFamily="34" charset="0"/>
                      </a:endParaRPr>
                    </a:p>
                  </a:txBody>
                  <a:tcPr>
                    <a:solidFill>
                      <a:srgbClr val="D9E0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Gadugi" panose="020B0502040204020203" pitchFamily="34" charset="0"/>
                        </a:rPr>
                        <a:t>2.4 – 2.5 GHz</a:t>
                      </a:r>
                      <a:endParaRPr lang="en-US" sz="1800" dirty="0">
                        <a:latin typeface="Gadugi" panose="020B0502040204020203" pitchFamily="34" charset="0"/>
                      </a:endParaRPr>
                    </a:p>
                  </a:txBody>
                  <a:tcPr>
                    <a:solidFill>
                      <a:srgbClr val="D9E0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Gadugi" panose="020B0502040204020203" pitchFamily="34" charset="0"/>
                        </a:rPr>
                        <a:t>0.010 – 0.10 watt</a:t>
                      </a:r>
                      <a:endParaRPr lang="en-US" sz="1800" dirty="0">
                        <a:latin typeface="Gadugi" panose="020B0502040204020203" pitchFamily="34" charset="0"/>
                      </a:endParaRPr>
                    </a:p>
                  </a:txBody>
                  <a:tcPr>
                    <a:solidFill>
                      <a:srgbClr val="D9E0EE"/>
                    </a:solidFill>
                  </a:tcPr>
                </a:tc>
              </a:tr>
              <a:tr h="37183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Gadugi" panose="020B0502040204020203" pitchFamily="34" charset="0"/>
                        </a:rPr>
                        <a:t>4</a:t>
                      </a:r>
                      <a:endParaRPr lang="en-US" sz="1800" dirty="0">
                        <a:latin typeface="Gadugi" panose="020B0502040204020203" pitchFamily="34" charset="0"/>
                      </a:endParaRPr>
                    </a:p>
                  </a:txBody>
                  <a:tcPr>
                    <a:solidFill>
                      <a:srgbClr val="F2F4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Gadugi" panose="020B0502040204020203" pitchFamily="34" charset="0"/>
                        </a:rPr>
                        <a:t>BTSs/Node-B</a:t>
                      </a:r>
                      <a:endParaRPr lang="en-US" sz="1800" dirty="0">
                        <a:latin typeface="Gadugi" panose="020B0502040204020203" pitchFamily="34" charset="0"/>
                      </a:endParaRPr>
                    </a:p>
                  </a:txBody>
                  <a:tcPr>
                    <a:solidFill>
                      <a:srgbClr val="F2F4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Gadugi" panose="020B0502040204020203" pitchFamily="34" charset="0"/>
                        </a:rPr>
                        <a:t>800, 900, 1800, 2100, 2300 MHz</a:t>
                      </a:r>
                      <a:endParaRPr lang="en-US" sz="1800" dirty="0">
                        <a:latin typeface="Gadugi" panose="020B0502040204020203" pitchFamily="34" charset="0"/>
                      </a:endParaRPr>
                    </a:p>
                  </a:txBody>
                  <a:tcPr>
                    <a:solidFill>
                      <a:srgbClr val="F2F4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Gadugi" panose="020B0502040204020203" pitchFamily="34" charset="0"/>
                        </a:rPr>
                        <a:t>20 watt</a:t>
                      </a:r>
                      <a:endParaRPr lang="en-US" sz="1800" dirty="0">
                        <a:latin typeface="Gadugi" panose="020B0502040204020203" pitchFamily="34" charset="0"/>
                      </a:endParaRPr>
                    </a:p>
                  </a:txBody>
                  <a:tcPr>
                    <a:solidFill>
                      <a:srgbClr val="F2F4F9"/>
                    </a:solidFill>
                  </a:tcPr>
                </a:tc>
              </a:tr>
              <a:tr h="57939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Gadugi" panose="020B0502040204020203" pitchFamily="34" charset="0"/>
                        </a:rPr>
                        <a:t>5</a:t>
                      </a:r>
                      <a:endParaRPr lang="en-US" sz="1800" dirty="0">
                        <a:latin typeface="Gadugi" panose="020B0502040204020203" pitchFamily="34" charset="0"/>
                      </a:endParaRPr>
                    </a:p>
                  </a:txBody>
                  <a:tcPr>
                    <a:solidFill>
                      <a:srgbClr val="D9E0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Gadugi" panose="020B0502040204020203" pitchFamily="34" charset="0"/>
                        </a:rPr>
                        <a:t>Mobile Phones</a:t>
                      </a:r>
                      <a:endParaRPr lang="en-US" sz="1800" dirty="0">
                        <a:latin typeface="Gadugi" panose="020B0502040204020203" pitchFamily="34" charset="0"/>
                      </a:endParaRPr>
                    </a:p>
                  </a:txBody>
                  <a:tcPr>
                    <a:solidFill>
                      <a:srgbClr val="D9E0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Gadugi" panose="020B0502040204020203" pitchFamily="34" charset="0"/>
                        </a:rPr>
                        <a:t>GSM-1800 / CDMA GSM-900</a:t>
                      </a:r>
                      <a:endParaRPr lang="en-US" sz="1800" dirty="0">
                        <a:latin typeface="Gadugi" panose="020B0502040204020203" pitchFamily="34" charset="0"/>
                      </a:endParaRPr>
                    </a:p>
                  </a:txBody>
                  <a:tcPr>
                    <a:solidFill>
                      <a:srgbClr val="D9E0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Gadugi" panose="020B0502040204020203" pitchFamily="34" charset="0"/>
                        </a:rPr>
                        <a:t>1 watt</a:t>
                      </a:r>
                    </a:p>
                  </a:txBody>
                  <a:tcPr>
                    <a:solidFill>
                      <a:srgbClr val="D9E0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996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569511" y="990600"/>
            <a:ext cx="3107889" cy="16390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ICNIRP</a:t>
            </a:r>
            <a:r>
              <a:rPr lang="en-US" altLang="zh-CN" sz="3600" dirty="0"/>
              <a:t> </a:t>
            </a:r>
            <a:r>
              <a:rPr lang="en-US" altLang="zh-CN" sz="3600" dirty="0" smtClean="0"/>
              <a:t>GUIDELINES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BCD27-1B85-4806-8D8B-DBAD3C0F6E02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066800"/>
            <a:ext cx="2775823" cy="143155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84654" y="1713344"/>
            <a:ext cx="91975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Gadugi" panose="020B0502040204020203" pitchFamily="34" charset="0"/>
              </a:rPr>
              <a:t>ICNIRP - International Commission on </a:t>
            </a:r>
            <a:r>
              <a:rPr lang="en-US" altLang="zh-CN" sz="2400" dirty="0" smtClean="0">
                <a:latin typeface="Gadugi" panose="020B0502040204020203" pitchFamily="34" charset="0"/>
              </a:rPr>
              <a:t/>
            </a:r>
            <a:br>
              <a:rPr lang="en-US" altLang="zh-CN" sz="2400" dirty="0" smtClean="0">
                <a:latin typeface="Gadugi" panose="020B0502040204020203" pitchFamily="34" charset="0"/>
              </a:rPr>
            </a:br>
            <a:r>
              <a:rPr lang="en-US" altLang="zh-CN" sz="2400" dirty="0" smtClean="0">
                <a:latin typeface="Gadugi" panose="020B0502040204020203" pitchFamily="34" charset="0"/>
              </a:rPr>
              <a:t>Non-Ionizing </a:t>
            </a:r>
            <a:r>
              <a:rPr lang="en-US" altLang="zh-CN" sz="2400" dirty="0">
                <a:latin typeface="Gadugi" panose="020B0502040204020203" pitchFamily="34" charset="0"/>
              </a:rPr>
              <a:t>Radiation Protection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1200" dirty="0">
              <a:latin typeface="Gadug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Gadugi" panose="020B0502040204020203" pitchFamily="34" charset="0"/>
              </a:rPr>
              <a:t>ICNIRP issues guidelines on the basis of the current scientific knowledge. Based on established biological and heath effects, it provides estimation for occupational and general public exposure.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1200" dirty="0">
              <a:latin typeface="Gadug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2C55A0"/>
                </a:solidFill>
                <a:latin typeface="Gadugi" panose="020B0502040204020203" pitchFamily="34" charset="0"/>
              </a:rPr>
              <a:t>Most countries (EU, India, Nigeria, etc.) draw on ICNIRP guideline for their own national standards. </a:t>
            </a:r>
            <a:endParaRPr lang="zh-CN" altLang="en-US" sz="2400" b="1" dirty="0">
              <a:solidFill>
                <a:srgbClr val="2C55A0"/>
              </a:solidFill>
              <a:latin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028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/>
              <a:t>SUMMARY FOR </a:t>
            </a:r>
            <a:r>
              <a:rPr lang="en-US" altLang="zh-CN" sz="4000" dirty="0" smtClean="0"/>
              <a:t>ICNIRP</a:t>
            </a:r>
            <a:r>
              <a:rPr lang="en-US" altLang="zh-CN" sz="3600" dirty="0" smtClean="0"/>
              <a:t> GUIDELINE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BCD27-1B85-4806-8D8B-DBAD3C0F6E02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119202"/>
              </p:ext>
            </p:extLst>
          </p:nvPr>
        </p:nvGraphicFramePr>
        <p:xfrm>
          <a:off x="838200" y="1600200"/>
          <a:ext cx="9067799" cy="25755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23393"/>
                <a:gridCol w="2398096"/>
                <a:gridCol w="2173274"/>
                <a:gridCol w="2473036"/>
              </a:tblGrid>
              <a:tr h="371831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Gadugi" panose="020B0502040204020203" pitchFamily="34" charset="0"/>
                      </a:endParaRPr>
                    </a:p>
                  </a:txBody>
                  <a:tcPr>
                    <a:solidFill>
                      <a:srgbClr val="2C55A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adugi" panose="020B0502040204020203" pitchFamily="34" charset="0"/>
                        </a:rPr>
                        <a:t>Mobile Phone/Base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Gadugi" panose="020B0502040204020203" pitchFamily="34" charset="0"/>
                        </a:rPr>
                        <a:t> Station</a:t>
                      </a:r>
                      <a:br>
                        <a:rPr lang="en-US" sz="2000" baseline="0" dirty="0" smtClean="0">
                          <a:solidFill>
                            <a:schemeClr val="bg1"/>
                          </a:solidFill>
                          <a:latin typeface="Gadugi" panose="020B0502040204020203" pitchFamily="34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latin typeface="Gadugi" panose="020B0502040204020203" pitchFamily="34" charset="0"/>
                        </a:rPr>
                        <a:t>[Unit Power Density (W/m</a:t>
                      </a:r>
                      <a:r>
                        <a:rPr lang="en-US" sz="1800" baseline="30000" dirty="0" smtClean="0">
                          <a:solidFill>
                            <a:schemeClr val="bg1"/>
                          </a:solidFill>
                          <a:latin typeface="Gadugi" panose="020B0502040204020203" pitchFamily="34" charset="0"/>
                        </a:rPr>
                        <a:t>2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latin typeface="Gadugi" panose="020B0502040204020203" pitchFamily="34" charset="0"/>
                        </a:rPr>
                        <a:t>)]</a:t>
                      </a:r>
                      <a:endParaRPr lang="en-US" sz="2000" dirty="0">
                        <a:solidFill>
                          <a:schemeClr val="bg1"/>
                        </a:solidFill>
                        <a:latin typeface="Gadugi" panose="020B0502040204020203" pitchFamily="34" charset="0"/>
                      </a:endParaRPr>
                    </a:p>
                  </a:txBody>
                  <a:tcPr>
                    <a:solidFill>
                      <a:srgbClr val="2C55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Gadugi" panose="020B0502040204020203" pitchFamily="34" charset="0"/>
                      </a:endParaRPr>
                    </a:p>
                  </a:txBody>
                  <a:tcPr>
                    <a:solidFill>
                      <a:srgbClr val="2C55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Gadugi" panose="020B0502040204020203" pitchFamily="34" charset="0"/>
                      </a:endParaRPr>
                    </a:p>
                  </a:txBody>
                  <a:tcPr>
                    <a:solidFill>
                      <a:srgbClr val="2C55A0"/>
                    </a:solidFill>
                  </a:tcPr>
                </a:tc>
              </a:tr>
              <a:tr h="624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Gadugi" panose="020B0502040204020203" pitchFamily="34" charset="0"/>
                        </a:rPr>
                        <a:t>Frequency</a:t>
                      </a:r>
                    </a:p>
                  </a:txBody>
                  <a:tcPr anchor="ctr">
                    <a:solidFill>
                      <a:srgbClr val="D9E0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Gadugi" panose="020B0502040204020203" pitchFamily="34" charset="0"/>
                        </a:rPr>
                        <a:t>GSM</a:t>
                      </a:r>
                      <a:r>
                        <a:rPr lang="en-US" sz="1800" b="1" baseline="0" dirty="0" smtClean="0">
                          <a:latin typeface="Gadugi" panose="020B0502040204020203" pitchFamily="34" charset="0"/>
                        </a:rPr>
                        <a:t> 900MHz</a:t>
                      </a:r>
                      <a:endParaRPr lang="en-US" sz="1800" b="1" dirty="0">
                        <a:latin typeface="Gadugi" panose="020B0502040204020203" pitchFamily="34" charset="0"/>
                      </a:endParaRPr>
                    </a:p>
                  </a:txBody>
                  <a:tcPr anchor="ctr">
                    <a:solidFill>
                      <a:srgbClr val="D9E0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Gadugi" panose="020B0502040204020203" pitchFamily="34" charset="0"/>
                        </a:rPr>
                        <a:t>GSM 1800MHz</a:t>
                      </a:r>
                      <a:endParaRPr lang="en-US" sz="1800" b="1" dirty="0">
                        <a:latin typeface="Gadugi" panose="020B0502040204020203" pitchFamily="34" charset="0"/>
                      </a:endParaRPr>
                    </a:p>
                  </a:txBody>
                  <a:tcPr anchor="ctr">
                    <a:solidFill>
                      <a:srgbClr val="D9E0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Gadugi" panose="020B0502040204020203" pitchFamily="34" charset="0"/>
                        </a:rPr>
                        <a:t>WCDMA</a:t>
                      </a:r>
                      <a:r>
                        <a:rPr lang="en-US" sz="1800" b="1" baseline="0" dirty="0" smtClean="0">
                          <a:latin typeface="Gadugi" panose="020B0502040204020203" pitchFamily="34" charset="0"/>
                        </a:rPr>
                        <a:t> 2100MHz</a:t>
                      </a:r>
                      <a:endParaRPr lang="en-US" sz="1800" b="1" dirty="0">
                        <a:latin typeface="Gadugi" panose="020B0502040204020203" pitchFamily="34" charset="0"/>
                      </a:endParaRPr>
                    </a:p>
                  </a:txBody>
                  <a:tcPr anchor="ctr">
                    <a:solidFill>
                      <a:srgbClr val="D9E0EE"/>
                    </a:solidFill>
                  </a:tcPr>
                </a:tc>
              </a:tr>
              <a:tr h="371831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Gadugi" panose="020B0502040204020203" pitchFamily="34" charset="0"/>
                        </a:rPr>
                        <a:t>Public Exposure Limits</a:t>
                      </a:r>
                      <a:endParaRPr lang="en-US" sz="1800" dirty="0">
                        <a:latin typeface="Gadugi" panose="020B0502040204020203" pitchFamily="34" charset="0"/>
                      </a:endParaRPr>
                    </a:p>
                  </a:txBody>
                  <a:tcPr>
                    <a:solidFill>
                      <a:srgbClr val="F2F4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Gadugi" panose="020B0502040204020203" pitchFamily="34" charset="0"/>
                        </a:rPr>
                        <a:t>4.5</a:t>
                      </a:r>
                      <a:endParaRPr lang="en-US" sz="1800" dirty="0">
                        <a:latin typeface="Gadugi" panose="020B0502040204020203" pitchFamily="34" charset="0"/>
                      </a:endParaRPr>
                    </a:p>
                  </a:txBody>
                  <a:tcPr anchor="ctr">
                    <a:solidFill>
                      <a:srgbClr val="F2F4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Gadugi" panose="020B0502040204020203" pitchFamily="34" charset="0"/>
                        </a:rPr>
                        <a:t>9.0</a:t>
                      </a:r>
                      <a:endParaRPr lang="en-US" sz="1800" dirty="0">
                        <a:latin typeface="Gadugi" panose="020B0502040204020203" pitchFamily="34" charset="0"/>
                      </a:endParaRPr>
                    </a:p>
                  </a:txBody>
                  <a:tcPr anchor="ctr">
                    <a:solidFill>
                      <a:srgbClr val="F2F4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Gadugi" panose="020B0502040204020203" pitchFamily="34" charset="0"/>
                        </a:rPr>
                        <a:t>10.0</a:t>
                      </a:r>
                      <a:endParaRPr lang="en-US" sz="1800" dirty="0">
                        <a:latin typeface="Gadugi" panose="020B0502040204020203" pitchFamily="34" charset="0"/>
                      </a:endParaRPr>
                    </a:p>
                  </a:txBody>
                  <a:tcPr anchor="ctr">
                    <a:solidFill>
                      <a:srgbClr val="F2F4F9"/>
                    </a:solidFill>
                  </a:tcPr>
                </a:tc>
              </a:tr>
              <a:tr h="371831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Gadugi" panose="020B0502040204020203" pitchFamily="34" charset="0"/>
                        </a:rPr>
                        <a:t>Occupational</a:t>
                      </a:r>
                      <a:r>
                        <a:rPr lang="en-US" sz="1800" baseline="0" dirty="0" smtClean="0">
                          <a:latin typeface="Gadugi" panose="020B0502040204020203" pitchFamily="34" charset="0"/>
                        </a:rPr>
                        <a:t> Exposure Limits</a:t>
                      </a:r>
                      <a:endParaRPr lang="en-US" sz="1800" dirty="0">
                        <a:latin typeface="Gadugi" panose="020B0502040204020203" pitchFamily="34" charset="0"/>
                      </a:endParaRPr>
                    </a:p>
                  </a:txBody>
                  <a:tcPr>
                    <a:solidFill>
                      <a:srgbClr val="D9E0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Gadugi" panose="020B0502040204020203" pitchFamily="34" charset="0"/>
                        </a:rPr>
                        <a:t>22.5</a:t>
                      </a:r>
                      <a:endParaRPr lang="en-US" sz="1800" dirty="0">
                        <a:latin typeface="Gadugi" panose="020B0502040204020203" pitchFamily="34" charset="0"/>
                      </a:endParaRPr>
                    </a:p>
                  </a:txBody>
                  <a:tcPr anchor="ctr">
                    <a:solidFill>
                      <a:srgbClr val="D9E0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Gadugi" panose="020B0502040204020203" pitchFamily="34" charset="0"/>
                        </a:rPr>
                        <a:t>45.0</a:t>
                      </a:r>
                      <a:endParaRPr lang="en-US" sz="1800" dirty="0">
                        <a:latin typeface="Gadugi" panose="020B0502040204020203" pitchFamily="34" charset="0"/>
                      </a:endParaRPr>
                    </a:p>
                  </a:txBody>
                  <a:tcPr anchor="ctr">
                    <a:solidFill>
                      <a:srgbClr val="D9E0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Gadugi" panose="020B0502040204020203" pitchFamily="34" charset="0"/>
                        </a:rPr>
                        <a:t>50.0</a:t>
                      </a:r>
                      <a:endParaRPr lang="en-US" sz="1800" dirty="0">
                        <a:latin typeface="Gadugi" panose="020B0502040204020203" pitchFamily="34" charset="0"/>
                      </a:endParaRPr>
                    </a:p>
                  </a:txBody>
                  <a:tcPr anchor="ctr">
                    <a:solidFill>
                      <a:srgbClr val="D9E0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5794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5785724" y="1978635"/>
            <a:ext cx="4038600" cy="22050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81408" y="2015571"/>
            <a:ext cx="3266132" cy="22050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9067800" cy="98896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MAST SETBACK FROM DOMICILE BUILDINGS</a:t>
            </a:r>
            <a:endParaRPr lang="en-US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695" y="3196376"/>
            <a:ext cx="895722" cy="89572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BCD27-1B85-4806-8D8B-DBAD3C0F6E02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616" y="2037819"/>
            <a:ext cx="1161826" cy="1993369"/>
          </a:xfrm>
          <a:prstGeom prst="rect">
            <a:avLst/>
          </a:prstGeom>
        </p:spPr>
      </p:pic>
      <p:pic>
        <p:nvPicPr>
          <p:cNvPr id="8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593" y="3219078"/>
            <a:ext cx="895722" cy="8957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127" y="2121431"/>
            <a:ext cx="1161826" cy="199336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1151" y="4214837"/>
            <a:ext cx="407996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Gadugi" panose="020B0502040204020203" pitchFamily="34" charset="0"/>
              </a:rPr>
              <a:t>From </a:t>
            </a:r>
            <a:r>
              <a:rPr lang="en-US" sz="2400" b="1" dirty="0">
                <a:latin typeface="Gadugi" panose="020B0502040204020203" pitchFamily="34" charset="0"/>
              </a:rPr>
              <a:t>2001 </a:t>
            </a:r>
            <a:r>
              <a:rPr lang="en-US" sz="2400" b="1" dirty="0" smtClean="0">
                <a:latin typeface="Gadugi" panose="020B0502040204020203" pitchFamily="34" charset="0"/>
              </a:rPr>
              <a:t>– January </a:t>
            </a:r>
            <a:r>
              <a:rPr lang="en-US" sz="2400" b="1" dirty="0">
                <a:latin typeface="Gadugi" panose="020B0502040204020203" pitchFamily="34" charset="0"/>
              </a:rPr>
              <a:t>2014 </a:t>
            </a:r>
            <a:endParaRPr lang="en-US" sz="2400" b="1" dirty="0" smtClean="0">
              <a:latin typeface="Gadugi" panose="020B0502040204020203" pitchFamily="34" charset="0"/>
            </a:endParaRPr>
          </a:p>
          <a:p>
            <a:pPr algn="ctr"/>
            <a:r>
              <a:rPr lang="en-US" sz="2400" b="1" dirty="0" smtClean="0">
                <a:solidFill>
                  <a:srgbClr val="2C55A0"/>
                </a:solidFill>
                <a:latin typeface="Gadugi" panose="020B0502040204020203" pitchFamily="34" charset="0"/>
              </a:rPr>
              <a:t>5 </a:t>
            </a:r>
            <a:r>
              <a:rPr lang="en-US" sz="2400" b="1" dirty="0" err="1" smtClean="0">
                <a:solidFill>
                  <a:srgbClr val="2C55A0"/>
                </a:solidFill>
                <a:latin typeface="Gadugi" panose="020B0502040204020203" pitchFamily="34" charset="0"/>
              </a:rPr>
              <a:t>metre</a:t>
            </a:r>
            <a:r>
              <a:rPr lang="en-US" sz="2400" b="1" dirty="0" smtClean="0">
                <a:solidFill>
                  <a:srgbClr val="2C55A0"/>
                </a:solidFill>
                <a:latin typeface="Gadugi" panose="020B0502040204020203" pitchFamily="34" charset="0"/>
              </a:rPr>
              <a:t> </a:t>
            </a:r>
            <a:r>
              <a:rPr lang="en-US" sz="2400" b="1" dirty="0">
                <a:solidFill>
                  <a:srgbClr val="2C55A0"/>
                </a:solidFill>
                <a:latin typeface="Gadugi" panose="020B0502040204020203" pitchFamily="34" charset="0"/>
              </a:rPr>
              <a:t>S</a:t>
            </a:r>
            <a:r>
              <a:rPr lang="en-US" sz="2400" b="1" dirty="0" smtClean="0">
                <a:solidFill>
                  <a:srgbClr val="2C55A0"/>
                </a:solidFill>
                <a:latin typeface="Gadugi" panose="020B0502040204020203" pitchFamily="34" charset="0"/>
              </a:rPr>
              <a:t>etback </a:t>
            </a:r>
          </a:p>
          <a:p>
            <a:pPr algn="ctr"/>
            <a:r>
              <a:rPr lang="en-US" sz="2400" dirty="0" smtClean="0">
                <a:latin typeface="Gadugi" panose="020B0502040204020203" pitchFamily="34" charset="0"/>
              </a:rPr>
              <a:t>(NCC </a:t>
            </a:r>
            <a:r>
              <a:rPr lang="en-US" sz="2400" dirty="0">
                <a:latin typeface="Gadugi" panose="020B0502040204020203" pitchFamily="34" charset="0"/>
              </a:rPr>
              <a:t>Regulation)</a:t>
            </a:r>
          </a:p>
          <a:p>
            <a:endParaRPr lang="en-US" dirty="0">
              <a:latin typeface="Gadugi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80107" y="4206899"/>
            <a:ext cx="430803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Gadugi" panose="020B0502040204020203" pitchFamily="34" charset="0"/>
              </a:rPr>
              <a:t>From January 2014 Onwards</a:t>
            </a:r>
          </a:p>
          <a:p>
            <a:pPr algn="ctr"/>
            <a:r>
              <a:rPr lang="en-US" sz="2400" b="1" dirty="0" smtClean="0">
                <a:solidFill>
                  <a:srgbClr val="2C55A0"/>
                </a:solidFill>
                <a:latin typeface="Gadugi" panose="020B0502040204020203" pitchFamily="34" charset="0"/>
              </a:rPr>
              <a:t>10 </a:t>
            </a:r>
            <a:r>
              <a:rPr lang="en-US" sz="2400" b="1" dirty="0" err="1" smtClean="0">
                <a:solidFill>
                  <a:srgbClr val="2C55A0"/>
                </a:solidFill>
                <a:latin typeface="Gadugi" panose="020B0502040204020203" pitchFamily="34" charset="0"/>
              </a:rPr>
              <a:t>metre</a:t>
            </a:r>
            <a:r>
              <a:rPr lang="en-US" sz="2400" b="1" dirty="0" smtClean="0">
                <a:solidFill>
                  <a:srgbClr val="2C55A0"/>
                </a:solidFill>
                <a:latin typeface="Gadugi" panose="020B0502040204020203" pitchFamily="34" charset="0"/>
              </a:rPr>
              <a:t> </a:t>
            </a:r>
            <a:r>
              <a:rPr lang="en-US" sz="2400" b="1" dirty="0">
                <a:solidFill>
                  <a:srgbClr val="2C55A0"/>
                </a:solidFill>
                <a:latin typeface="Gadugi" panose="020B0502040204020203" pitchFamily="34" charset="0"/>
              </a:rPr>
              <a:t>S</a:t>
            </a:r>
            <a:r>
              <a:rPr lang="en-US" sz="2400" b="1" dirty="0" smtClean="0">
                <a:solidFill>
                  <a:srgbClr val="2C55A0"/>
                </a:solidFill>
                <a:latin typeface="Gadugi" panose="020B0502040204020203" pitchFamily="34" charset="0"/>
              </a:rPr>
              <a:t>etback </a:t>
            </a:r>
          </a:p>
          <a:p>
            <a:pPr algn="ctr"/>
            <a:r>
              <a:rPr lang="en-US" sz="2400" dirty="0" smtClean="0">
                <a:latin typeface="Gadugi" panose="020B0502040204020203" pitchFamily="34" charset="0"/>
              </a:rPr>
              <a:t>(NESREA </a:t>
            </a:r>
            <a:r>
              <a:rPr lang="en-US" sz="2400" dirty="0">
                <a:latin typeface="Gadugi" panose="020B0502040204020203" pitchFamily="34" charset="0"/>
              </a:rPr>
              <a:t>Regulation)</a:t>
            </a:r>
          </a:p>
          <a:p>
            <a:endParaRPr lang="en-US" dirty="0">
              <a:latin typeface="Gadugi" panose="020B0502040204020203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700206" y="4004918"/>
            <a:ext cx="2093587" cy="0"/>
          </a:xfrm>
          <a:prstGeom prst="straightConnector1">
            <a:avLst/>
          </a:prstGeom>
          <a:ln w="25400">
            <a:solidFill>
              <a:srgbClr val="0066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994215" y="3939698"/>
            <a:ext cx="1153799" cy="0"/>
          </a:xfrm>
          <a:prstGeom prst="straightConnector1">
            <a:avLst/>
          </a:prstGeom>
          <a:ln w="25400">
            <a:solidFill>
              <a:srgbClr val="0066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301695" y="3482498"/>
            <a:ext cx="585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5m</a:t>
            </a:r>
            <a:endParaRPr 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374140" y="3559002"/>
            <a:ext cx="745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10m</a:t>
            </a:r>
            <a:endParaRPr lang="en-US" sz="2400" b="1" dirty="0"/>
          </a:p>
        </p:txBody>
      </p:sp>
      <p:sp>
        <p:nvSpPr>
          <p:cNvPr id="23" name="Right Arrow 22"/>
          <p:cNvSpPr/>
          <p:nvPr/>
        </p:nvSpPr>
        <p:spPr>
          <a:xfrm>
            <a:off x="4445618" y="2816374"/>
            <a:ext cx="1234489" cy="606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137" y="2117090"/>
            <a:ext cx="1083359" cy="85471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679" y="2163350"/>
            <a:ext cx="1087442" cy="72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85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A TYPICAL COMPLIANCE BOUNDARY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9067800" cy="4351338"/>
          </a:xfrm>
        </p:spPr>
        <p:txBody>
          <a:bodyPr/>
          <a:lstStyle/>
          <a:p>
            <a:r>
              <a:rPr lang="en-US" altLang="zh-CN" sz="2400" dirty="0">
                <a:latin typeface="Gadugi" panose="020B0502040204020203" pitchFamily="34" charset="0"/>
              </a:rPr>
              <a:t>For a typical base station and antenna (output power is 20W, antenna gain is 15dBi) and considering general public, the area outside about 4m diameter around antenna is safe. </a:t>
            </a:r>
            <a:endParaRPr lang="zh-CN" altLang="en-US" sz="2400" dirty="0">
              <a:latin typeface="Gadugi" panose="020B0502040204020203" pitchFamily="34" charset="0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BCD27-1B85-4806-8D8B-DBAD3C0F6E02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734032" y="2895600"/>
            <a:ext cx="8171968" cy="2664836"/>
            <a:chOff x="89" y="1258"/>
            <a:chExt cx="5527" cy="2253"/>
          </a:xfrm>
        </p:grpSpPr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2256" y="1824"/>
              <a:ext cx="2256" cy="1536"/>
            </a:xfrm>
            <a:prstGeom prst="can">
              <a:avLst>
                <a:gd name="adj" fmla="val 25000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2256" y="1536"/>
              <a:ext cx="0" cy="384"/>
            </a:xfrm>
            <a:prstGeom prst="line">
              <a:avLst/>
            </a:prstGeom>
            <a:noFill/>
            <a:ln w="25400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4512" y="1536"/>
              <a:ext cx="0" cy="384"/>
            </a:xfrm>
            <a:prstGeom prst="line">
              <a:avLst/>
            </a:prstGeom>
            <a:noFill/>
            <a:ln w="25400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2256" y="1632"/>
              <a:ext cx="2256" cy="0"/>
            </a:xfrm>
            <a:prstGeom prst="line">
              <a:avLst/>
            </a:prstGeom>
            <a:noFill/>
            <a:ln w="25400">
              <a:solidFill>
                <a:schemeClr val="accent1">
                  <a:lumMod val="60000"/>
                  <a:lumOff val="40000"/>
                </a:schemeClr>
              </a:solidFill>
              <a:round/>
              <a:headEnd type="stealth" w="med" len="lg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3025" y="1258"/>
              <a:ext cx="719" cy="3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400" b="1" dirty="0">
                  <a:solidFill>
                    <a:srgbClr val="000000"/>
                  </a:solidFill>
                  <a:ea typeface="宋体" panose="02010600030101010101" pitchFamily="2" charset="-122"/>
                </a:rPr>
                <a:t>4 m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89" y="2778"/>
              <a:ext cx="1580" cy="7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600" b="1" dirty="0">
                  <a:solidFill>
                    <a:srgbClr val="2C55A0"/>
                  </a:solidFill>
                  <a:latin typeface="Gadugi" panose="020B0502040204020203" pitchFamily="34" charset="0"/>
                  <a:ea typeface="宋体" panose="02010600030101010101" pitchFamily="2" charset="-122"/>
                </a:rPr>
                <a:t>Compliance </a:t>
              </a:r>
              <a:r>
                <a:rPr lang="en-US" altLang="zh-CN" sz="1600" b="1" dirty="0" smtClean="0">
                  <a:solidFill>
                    <a:srgbClr val="2C55A0"/>
                  </a:solidFill>
                  <a:latin typeface="Gadugi" panose="020B0502040204020203" pitchFamily="34" charset="0"/>
                  <a:ea typeface="宋体" panose="02010600030101010101" pitchFamily="2" charset="-122"/>
                </a:rPr>
                <a:t>bound</a:t>
              </a:r>
            </a:p>
            <a:p>
              <a:r>
                <a:rPr lang="en-US" altLang="zh-CN" sz="1600" b="1" dirty="0" smtClean="0">
                  <a:solidFill>
                    <a:srgbClr val="2C55A0"/>
                  </a:solidFill>
                  <a:latin typeface="Gadugi" panose="020B0502040204020203" pitchFamily="34" charset="0"/>
                  <a:ea typeface="宋体" panose="02010600030101010101" pitchFamily="2" charset="-122"/>
                </a:rPr>
                <a:t>according </a:t>
              </a:r>
              <a:r>
                <a:rPr lang="en-US" altLang="zh-CN" sz="1600" b="1" dirty="0">
                  <a:solidFill>
                    <a:srgbClr val="2C55A0"/>
                  </a:solidFill>
                  <a:latin typeface="Gadugi" panose="020B0502040204020203" pitchFamily="34" charset="0"/>
                  <a:ea typeface="宋体" panose="02010600030101010101" pitchFamily="2" charset="-122"/>
                </a:rPr>
                <a:t>to ICNIRP </a:t>
              </a:r>
              <a:endParaRPr lang="en-US" altLang="zh-CN" sz="1600" b="1" dirty="0" smtClean="0">
                <a:solidFill>
                  <a:srgbClr val="2C55A0"/>
                </a:solidFill>
                <a:latin typeface="Gadugi" panose="020B0502040204020203" pitchFamily="34" charset="0"/>
                <a:ea typeface="宋体" panose="02010600030101010101" pitchFamily="2" charset="-122"/>
              </a:endParaRPr>
            </a:p>
            <a:p>
              <a:r>
                <a:rPr lang="en-US" altLang="zh-CN" sz="1600" b="1" dirty="0" smtClean="0">
                  <a:solidFill>
                    <a:srgbClr val="2C55A0"/>
                  </a:solidFill>
                  <a:latin typeface="Gadugi" panose="020B0502040204020203" pitchFamily="34" charset="0"/>
                  <a:ea typeface="宋体" panose="02010600030101010101" pitchFamily="2" charset="-122"/>
                </a:rPr>
                <a:t>power </a:t>
              </a:r>
              <a:r>
                <a:rPr lang="en-US" altLang="zh-CN" sz="1600" b="1" dirty="0">
                  <a:solidFill>
                    <a:srgbClr val="2C55A0"/>
                  </a:solidFill>
                  <a:latin typeface="Gadugi" panose="020B0502040204020203" pitchFamily="34" charset="0"/>
                  <a:ea typeface="宋体" panose="02010600030101010101" pitchFamily="2" charset="-122"/>
                </a:rPr>
                <a:t>density </a:t>
              </a:r>
              <a:r>
                <a:rPr lang="en-US" altLang="zh-CN" sz="1600" b="1" dirty="0" smtClean="0">
                  <a:solidFill>
                    <a:srgbClr val="2C55A0"/>
                  </a:solidFill>
                  <a:latin typeface="Gadugi" panose="020B0502040204020203" pitchFamily="34" charset="0"/>
                  <a:ea typeface="宋体" panose="02010600030101010101" pitchFamily="2" charset="-122"/>
                </a:rPr>
                <a:t>Limit</a:t>
              </a:r>
              <a:endParaRPr lang="en-US" altLang="zh-CN" sz="1600" b="1" baseline="30000" dirty="0">
                <a:solidFill>
                  <a:srgbClr val="2C55A0"/>
                </a:solidFill>
                <a:latin typeface="Gadugi" panose="020B0502040204020203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 flipV="1">
              <a:off x="1545" y="2736"/>
              <a:ext cx="711" cy="335"/>
            </a:xfrm>
            <a:prstGeom prst="line">
              <a:avLst/>
            </a:prstGeom>
            <a:noFill/>
            <a:ln w="22225">
              <a:solidFill>
                <a:srgbClr val="C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2256" y="2544"/>
              <a:ext cx="2112" cy="38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4352" y="2210"/>
              <a:ext cx="96" cy="1200"/>
              <a:chOff x="4760" y="2584"/>
              <a:chExt cx="96" cy="720"/>
            </a:xfrm>
          </p:grpSpPr>
          <p:sp>
            <p:nvSpPr>
              <p:cNvPr id="21" name="Line 14"/>
              <p:cNvSpPr>
                <a:spLocks noChangeShapeType="1"/>
              </p:cNvSpPr>
              <p:nvPr/>
            </p:nvSpPr>
            <p:spPr bwMode="auto">
              <a:xfrm>
                <a:off x="4826" y="2968"/>
                <a:ext cx="0" cy="3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" name="AutoShape 15"/>
              <p:cNvSpPr>
                <a:spLocks noChangeArrowheads="1"/>
              </p:cNvSpPr>
              <p:nvPr/>
            </p:nvSpPr>
            <p:spPr bwMode="auto">
              <a:xfrm>
                <a:off x="4760" y="2584"/>
                <a:ext cx="96" cy="432"/>
              </a:xfrm>
              <a:prstGeom prst="cube">
                <a:avLst>
                  <a:gd name="adj" fmla="val 59375"/>
                </a:avLst>
              </a:prstGeom>
              <a:solidFill>
                <a:schemeClr val="bg1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 flipH="1" flipV="1">
              <a:off x="3072" y="2496"/>
              <a:ext cx="1200" cy="225"/>
            </a:xfrm>
            <a:prstGeom prst="line">
              <a:avLst/>
            </a:prstGeom>
            <a:noFill/>
            <a:ln w="25400" cap="rnd">
              <a:solidFill>
                <a:srgbClr val="0000FF"/>
              </a:solidFill>
              <a:prstDash val="sysDot"/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 flipH="1">
              <a:off x="2304" y="2721"/>
              <a:ext cx="1968" cy="144"/>
            </a:xfrm>
            <a:prstGeom prst="line">
              <a:avLst/>
            </a:prstGeom>
            <a:noFill/>
            <a:ln w="25400" cap="rnd">
              <a:solidFill>
                <a:srgbClr val="0000FF"/>
              </a:solidFill>
              <a:prstDash val="sysDot"/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>
              <a:off x="3360" y="1728"/>
              <a:ext cx="0" cy="960"/>
            </a:xfrm>
            <a:prstGeom prst="line">
              <a:avLst/>
            </a:prstGeom>
            <a:noFill/>
            <a:ln w="254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>
              <a:off x="3360" y="2928"/>
              <a:ext cx="0" cy="576"/>
            </a:xfrm>
            <a:prstGeom prst="line">
              <a:avLst/>
            </a:prstGeom>
            <a:noFill/>
            <a:ln w="254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4559" y="2496"/>
              <a:ext cx="1057" cy="10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>
                  <a:solidFill>
                    <a:srgbClr val="000000"/>
                  </a:solidFill>
                  <a:latin typeface="Gadugi" panose="020B0502040204020203" pitchFamily="34" charset="0"/>
                  <a:ea typeface="宋体" panose="02010600030101010101" pitchFamily="2" charset="-122"/>
                </a:rPr>
                <a:t>A typically configured base station antenna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4762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096"/>
            <a:ext cx="9067800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ea typeface="Tahoma" pitchFamily="34" charset="0"/>
                <a:cs typeface="Tahoma" pitchFamily="34" charset="0"/>
              </a:rPr>
              <a:t>OBJECTIVES OF THIS PRESENTATION</a:t>
            </a:r>
            <a:endParaRPr lang="en-US" sz="3600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9200"/>
            <a:ext cx="914400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Gadugi" panose="020B0502040204020203" pitchFamily="34" charset="0"/>
                <a:ea typeface="Tahoma" pitchFamily="34" charset="0"/>
                <a:cs typeface="Tahoma" pitchFamily="34" charset="0"/>
              </a:rPr>
              <a:t>To </a:t>
            </a:r>
            <a:r>
              <a:rPr lang="en-US" sz="2400" dirty="0" smtClean="0">
                <a:ea typeface="Tahoma" pitchFamily="34" charset="0"/>
                <a:cs typeface="Tahoma" pitchFamily="34" charset="0"/>
              </a:rPr>
              <a:t>provide information to the</a:t>
            </a:r>
            <a:r>
              <a:rPr lang="en-US" sz="2400" dirty="0" smtClean="0">
                <a:latin typeface="Gadugi" panose="020B0502040204020203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Gadugi" panose="020B0502040204020203" pitchFamily="34" charset="0"/>
                <a:ea typeface="Tahoma" pitchFamily="34" charset="0"/>
                <a:cs typeface="Tahoma" pitchFamily="34" charset="0"/>
              </a:rPr>
              <a:t>Honourable</a:t>
            </a:r>
            <a:r>
              <a:rPr lang="en-US" sz="2400" dirty="0" smtClean="0">
                <a:latin typeface="Gadugi" panose="020B0502040204020203" pitchFamily="34" charset="0"/>
                <a:ea typeface="Tahoma" pitchFamily="34" charset="0"/>
                <a:cs typeface="Tahoma" pitchFamily="34" charset="0"/>
              </a:rPr>
              <a:t> Members on the </a:t>
            </a:r>
            <a:r>
              <a:rPr lang="en-US" sz="2400" dirty="0" smtClean="0">
                <a:ea typeface="Tahoma" pitchFamily="34" charset="0"/>
                <a:cs typeface="Tahoma" pitchFamily="34" charset="0"/>
              </a:rPr>
              <a:t>safety</a:t>
            </a:r>
            <a:r>
              <a:rPr lang="en-US" sz="2400" dirty="0" smtClean="0">
                <a:latin typeface="Gadugi" panose="020B0502040204020203" pitchFamily="34" charset="0"/>
                <a:ea typeface="Tahoma" pitchFamily="34" charset="0"/>
                <a:cs typeface="Tahoma" pitchFamily="34" charset="0"/>
              </a:rPr>
              <a:t> of telecommunications (telecoms) infrastructure.</a:t>
            </a:r>
          </a:p>
          <a:p>
            <a:endParaRPr lang="en-US" sz="2400" dirty="0" smtClean="0">
              <a:latin typeface="Gadugi" panose="020B0502040204020203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400" dirty="0" smtClean="0">
                <a:latin typeface="Gadugi" panose="020B0502040204020203" pitchFamily="34" charset="0"/>
                <a:ea typeface="Tahoma" pitchFamily="34" charset="0"/>
                <a:cs typeface="Tahoma" pitchFamily="34" charset="0"/>
              </a:rPr>
              <a:t>To allay any health concerns and misconceptions on radiation from telecoms masts.</a:t>
            </a:r>
          </a:p>
          <a:p>
            <a:endParaRPr lang="en-US" sz="2400" dirty="0" smtClean="0">
              <a:latin typeface="Gadugi" panose="020B0502040204020203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400" dirty="0" smtClean="0">
                <a:latin typeface="Gadugi" panose="020B0502040204020203" pitchFamily="34" charset="0"/>
                <a:ea typeface="Tahoma" pitchFamily="34" charset="0"/>
                <a:cs typeface="Tahoma" pitchFamily="34" charset="0"/>
              </a:rPr>
              <a:t>To assure </a:t>
            </a:r>
            <a:r>
              <a:rPr lang="en-US" sz="2400" dirty="0" err="1" smtClean="0">
                <a:latin typeface="Gadugi" panose="020B0502040204020203" pitchFamily="34" charset="0"/>
                <a:ea typeface="Tahoma" pitchFamily="34" charset="0"/>
                <a:cs typeface="Tahoma" pitchFamily="34" charset="0"/>
              </a:rPr>
              <a:t>Honourable</a:t>
            </a:r>
            <a:r>
              <a:rPr lang="en-US" sz="2400" dirty="0" smtClean="0">
                <a:latin typeface="Gadugi" panose="020B0502040204020203" pitchFamily="34" charset="0"/>
                <a:ea typeface="Tahoma" pitchFamily="34" charset="0"/>
                <a:cs typeface="Tahoma" pitchFamily="34" charset="0"/>
              </a:rPr>
              <a:t> Members that radiation emanating from mobile networks within the specified limits is not harmful.</a:t>
            </a:r>
          </a:p>
          <a:p>
            <a:pPr algn="just"/>
            <a:endParaRPr lang="en-US" dirty="0">
              <a:latin typeface="Gadugi" panose="020B0502040204020203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BCD27-1B85-4806-8D8B-DBAD3C0F6E0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231173" y="1184644"/>
            <a:ext cx="4522427" cy="41077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9067800" cy="85407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ACTUAL DEPLOYMENT CONDITIONS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BCD27-1B85-4806-8D8B-DBAD3C0F6E02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754" y="3892279"/>
            <a:ext cx="1073446" cy="11896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173" y="1219200"/>
            <a:ext cx="2210611" cy="3792794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6934200" y="4953000"/>
            <a:ext cx="1701487" cy="0"/>
          </a:xfrm>
          <a:prstGeom prst="straightConnector1">
            <a:avLst/>
          </a:prstGeom>
          <a:ln w="25400">
            <a:solidFill>
              <a:srgbClr val="0066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940750" y="2514600"/>
            <a:ext cx="5146" cy="2424990"/>
          </a:xfrm>
          <a:prstGeom prst="straightConnector1">
            <a:avLst/>
          </a:prstGeom>
          <a:ln w="25400">
            <a:solidFill>
              <a:srgbClr val="0066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940750" y="3657600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24m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353177" y="4572000"/>
            <a:ext cx="603050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10m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776858" y="1238839"/>
            <a:ext cx="4351825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300" dirty="0" smtClean="0">
                <a:latin typeface="Gadugi" panose="020B0502040204020203" pitchFamily="34" charset="0"/>
              </a:rPr>
              <a:t>The minimum height for the</a:t>
            </a:r>
            <a:r>
              <a:rPr lang="zh-CN" altLang="en-US" sz="2300" dirty="0">
                <a:latin typeface="Gadugi" panose="020B0502040204020203" pitchFamily="34" charset="0"/>
              </a:rPr>
              <a:t> </a:t>
            </a:r>
            <a:r>
              <a:rPr lang="en-US" altLang="zh-CN" sz="2300" dirty="0" smtClean="0">
                <a:latin typeface="Gadugi" panose="020B0502040204020203" pitchFamily="34" charset="0"/>
              </a:rPr>
              <a:t>installation of radio antenna is </a:t>
            </a:r>
            <a:r>
              <a:rPr lang="en-US" altLang="zh-CN" sz="2300" b="1" dirty="0" smtClean="0">
                <a:solidFill>
                  <a:srgbClr val="FF0000"/>
                </a:solidFill>
                <a:latin typeface="Gadugi" panose="020B0502040204020203" pitchFamily="34" charset="0"/>
              </a:rPr>
              <a:t>24 </a:t>
            </a:r>
            <a:r>
              <a:rPr lang="en-US" altLang="zh-CN" sz="2300" b="1" dirty="0" err="1" smtClean="0">
                <a:solidFill>
                  <a:srgbClr val="FF0000"/>
                </a:solidFill>
                <a:latin typeface="Gadugi" panose="020B0502040204020203" pitchFamily="34" charset="0"/>
              </a:rPr>
              <a:t>metres</a:t>
            </a:r>
            <a:r>
              <a:rPr lang="en-US" altLang="zh-CN" sz="2300" b="1" dirty="0" smtClean="0">
                <a:solidFill>
                  <a:srgbClr val="FF0000"/>
                </a:solidFill>
                <a:latin typeface="Gadugi" panose="020B0502040204020203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300" dirty="0">
              <a:latin typeface="Gadug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300" dirty="0" smtClean="0">
                <a:latin typeface="Gadugi" panose="020B0502040204020203" pitchFamily="34" charset="0"/>
              </a:rPr>
              <a:t>Minimum distance from base of a telecoms mast to a domicile is </a:t>
            </a:r>
            <a:r>
              <a:rPr lang="en-US" altLang="zh-CN" sz="2300" b="1" dirty="0" smtClean="0">
                <a:solidFill>
                  <a:srgbClr val="FF0000"/>
                </a:solidFill>
                <a:latin typeface="Gadugi" panose="020B0502040204020203" pitchFamily="34" charset="0"/>
              </a:rPr>
              <a:t>10 </a:t>
            </a:r>
            <a:r>
              <a:rPr lang="en-US" altLang="zh-CN" sz="2300" b="1" dirty="0" err="1" smtClean="0">
                <a:solidFill>
                  <a:srgbClr val="FF0000"/>
                </a:solidFill>
                <a:latin typeface="Gadugi" panose="020B0502040204020203" pitchFamily="34" charset="0"/>
              </a:rPr>
              <a:t>metres</a:t>
            </a:r>
            <a:r>
              <a:rPr lang="en-US" altLang="zh-CN" sz="2300" b="1" dirty="0" smtClean="0">
                <a:solidFill>
                  <a:srgbClr val="FF0000"/>
                </a:solidFill>
                <a:latin typeface="Gadugi" panose="020B0502040204020203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300" dirty="0">
              <a:latin typeface="Gadug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300" dirty="0" smtClean="0">
                <a:latin typeface="Gadugi" panose="020B0502040204020203" pitchFamily="34" charset="0"/>
              </a:rPr>
              <a:t>ICNIRP Compliance boundary is </a:t>
            </a:r>
            <a:r>
              <a:rPr lang="en-US" altLang="zh-CN" sz="2300" b="1" dirty="0" smtClean="0">
                <a:solidFill>
                  <a:srgbClr val="2C55A0"/>
                </a:solidFill>
                <a:latin typeface="Gadugi" panose="020B0502040204020203" pitchFamily="34" charset="0"/>
              </a:rPr>
              <a:t>4 </a:t>
            </a:r>
            <a:r>
              <a:rPr lang="en-US" altLang="zh-CN" sz="2300" b="1" dirty="0" err="1" smtClean="0">
                <a:solidFill>
                  <a:srgbClr val="2C55A0"/>
                </a:solidFill>
                <a:latin typeface="Gadugi" panose="020B0502040204020203" pitchFamily="34" charset="0"/>
              </a:rPr>
              <a:t>metres</a:t>
            </a:r>
            <a:r>
              <a:rPr lang="en-US" altLang="zh-CN" sz="2300" b="1" dirty="0" smtClean="0">
                <a:solidFill>
                  <a:srgbClr val="2C55A0"/>
                </a:solidFill>
                <a:latin typeface="Gadugi" panose="020B0502040204020203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300" dirty="0" smtClean="0">
              <a:latin typeface="Gadugi" panose="020B0502040204020203" pitchFamily="34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6990466" y="2514600"/>
            <a:ext cx="1612422" cy="2352587"/>
          </a:xfrm>
          <a:prstGeom prst="straightConnector1">
            <a:avLst/>
          </a:prstGeom>
          <a:ln w="25400">
            <a:solidFill>
              <a:schemeClr val="tx2"/>
            </a:solidFill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605745" y="3228455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26m</a:t>
            </a:r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89323" y="4641316"/>
            <a:ext cx="169095" cy="39876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02988" y="4641316"/>
            <a:ext cx="169095" cy="398764"/>
          </a:xfrm>
          <a:prstGeom prst="rect">
            <a:avLst/>
          </a:prstGeom>
        </p:spPr>
      </p:pic>
      <p:grpSp>
        <p:nvGrpSpPr>
          <p:cNvPr id="18" name="Group 8"/>
          <p:cNvGrpSpPr>
            <a:grpSpLocks/>
          </p:cNvGrpSpPr>
          <p:nvPr/>
        </p:nvGrpSpPr>
        <p:grpSpPr bwMode="auto">
          <a:xfrm>
            <a:off x="7192038" y="1788477"/>
            <a:ext cx="573610" cy="433282"/>
            <a:chOff x="1296" y="1440"/>
            <a:chExt cx="1392" cy="1056"/>
          </a:xfrm>
        </p:grpSpPr>
        <p:sp>
          <p:nvSpPr>
            <p:cNvPr id="19" name="Arc 9"/>
            <p:cNvSpPr>
              <a:spLocks/>
            </p:cNvSpPr>
            <p:nvPr/>
          </p:nvSpPr>
          <p:spPr bwMode="auto">
            <a:xfrm rot="2700000">
              <a:off x="1440" y="1752"/>
              <a:ext cx="432" cy="4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Arc 10"/>
            <p:cNvSpPr>
              <a:spLocks/>
            </p:cNvSpPr>
            <p:nvPr/>
          </p:nvSpPr>
          <p:spPr bwMode="auto">
            <a:xfrm rot="2700000">
              <a:off x="1296" y="1824"/>
              <a:ext cx="288" cy="28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Arc 11"/>
            <p:cNvSpPr>
              <a:spLocks/>
            </p:cNvSpPr>
            <p:nvPr/>
          </p:nvSpPr>
          <p:spPr bwMode="auto">
            <a:xfrm rot="2700000">
              <a:off x="1488" y="1584"/>
              <a:ext cx="768" cy="76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Arc 12"/>
            <p:cNvSpPr>
              <a:spLocks/>
            </p:cNvSpPr>
            <p:nvPr/>
          </p:nvSpPr>
          <p:spPr bwMode="auto">
            <a:xfrm rot="2700000">
              <a:off x="1632" y="1440"/>
              <a:ext cx="1056" cy="105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670045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9067800" cy="956680"/>
          </a:xfrm>
        </p:spPr>
        <p:txBody>
          <a:bodyPr>
            <a:normAutofit/>
          </a:bodyPr>
          <a:lstStyle/>
          <a:p>
            <a:r>
              <a:rPr lang="en-US" altLang="zh-CN" sz="3600" dirty="0" smtClean="0"/>
              <a:t>BASE STATIONS INSTALLATIONS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BCD27-1B85-4806-8D8B-DBAD3C0F6E02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Picture 4" descr="IMG_5118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1"/>
          <a:stretch>
            <a:fillRect/>
          </a:stretch>
        </p:blipFill>
        <p:spPr>
          <a:xfrm>
            <a:off x="1176021" y="1689216"/>
            <a:ext cx="2329179" cy="3251200"/>
          </a:xfrm>
          <a:prstGeom prst="rect">
            <a:avLst/>
          </a:prstGeom>
          <a:noFill/>
          <a:ln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 descr="P113053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"/>
          <a:stretch>
            <a:fillRect/>
          </a:stretch>
        </p:blipFill>
        <p:spPr bwMode="auto">
          <a:xfrm>
            <a:off x="3567076" y="1692888"/>
            <a:ext cx="1930400" cy="324752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IMG_5143"/>
          <p:cNvPicPr>
            <a:picLocks noChangeAspect="1" noChangeArrowheads="1"/>
          </p:cNvPicPr>
          <p:nvPr/>
        </p:nvPicPr>
        <p:blipFill>
          <a:blip r:embed="rId4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826" y="1689216"/>
            <a:ext cx="1995524" cy="32512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1020002"/>
          <p:cNvPicPr>
            <a:picLocks noChangeArrowheads="1"/>
          </p:cNvPicPr>
          <p:nvPr/>
        </p:nvPicPr>
        <p:blipFill>
          <a:blip r:embed="rId5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352" y="1681976"/>
            <a:ext cx="2168598" cy="324385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902620" y="5009346"/>
            <a:ext cx="144257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altLang="zh-CN" b="1" dirty="0" smtClean="0">
                <a:solidFill>
                  <a:srgbClr val="2C55A0"/>
                </a:solidFill>
                <a:latin typeface="Gadugi" panose="020B0502040204020203" pitchFamily="34" charset="0"/>
              </a:rPr>
              <a:t>On </a:t>
            </a:r>
            <a:r>
              <a:rPr lang="en-US" altLang="zh-CN" b="1" dirty="0">
                <a:solidFill>
                  <a:srgbClr val="2C55A0"/>
                </a:solidFill>
                <a:latin typeface="Gadugi" panose="020B0502040204020203" pitchFamily="34" charset="0"/>
              </a:rPr>
              <a:t>the </a:t>
            </a:r>
            <a:r>
              <a:rPr lang="en-US" altLang="zh-CN" b="1" dirty="0" smtClean="0">
                <a:solidFill>
                  <a:srgbClr val="2C55A0"/>
                </a:solidFill>
                <a:latin typeface="Gadugi" panose="020B0502040204020203" pitchFamily="34" charset="0"/>
              </a:rPr>
              <a:t/>
            </a:r>
            <a:br>
              <a:rPr lang="en-US" altLang="zh-CN" b="1" dirty="0" smtClean="0">
                <a:solidFill>
                  <a:srgbClr val="2C55A0"/>
                </a:solidFill>
                <a:latin typeface="Gadugi" panose="020B0502040204020203" pitchFamily="34" charset="0"/>
              </a:rPr>
            </a:br>
            <a:r>
              <a:rPr lang="en-US" altLang="zh-CN" b="1" dirty="0" smtClean="0">
                <a:solidFill>
                  <a:srgbClr val="2C55A0"/>
                </a:solidFill>
                <a:latin typeface="Gadugi" panose="020B0502040204020203" pitchFamily="34" charset="0"/>
              </a:rPr>
              <a:t>tower/mast</a:t>
            </a:r>
            <a:endParaRPr lang="en-US" b="1" dirty="0">
              <a:solidFill>
                <a:srgbClr val="2C55A0"/>
              </a:solidFill>
              <a:latin typeface="Gadugi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97883" y="5005626"/>
            <a:ext cx="188545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altLang="zh-CN" b="1" dirty="0" smtClean="0">
                <a:solidFill>
                  <a:srgbClr val="2C55A0"/>
                </a:solidFill>
                <a:latin typeface="Gadugi" panose="020B0502040204020203" pitchFamily="34" charset="0"/>
              </a:rPr>
              <a:t>On </a:t>
            </a:r>
            <a:r>
              <a:rPr lang="en-US" altLang="zh-CN" b="1" dirty="0">
                <a:solidFill>
                  <a:srgbClr val="2C55A0"/>
                </a:solidFill>
                <a:latin typeface="Gadugi" panose="020B0502040204020203" pitchFamily="34" charset="0"/>
              </a:rPr>
              <a:t>the </a:t>
            </a:r>
            <a:r>
              <a:rPr lang="en-US" altLang="zh-CN" b="1" dirty="0" smtClean="0">
                <a:solidFill>
                  <a:srgbClr val="2C55A0"/>
                </a:solidFill>
                <a:latin typeface="Gadugi" panose="020B0502040204020203" pitchFamily="34" charset="0"/>
              </a:rPr>
              <a:t>building</a:t>
            </a:r>
            <a:br>
              <a:rPr lang="en-US" altLang="zh-CN" b="1" dirty="0" smtClean="0">
                <a:solidFill>
                  <a:srgbClr val="2C55A0"/>
                </a:solidFill>
                <a:latin typeface="Gadugi" panose="020B0502040204020203" pitchFamily="34" charset="0"/>
              </a:rPr>
            </a:br>
            <a:r>
              <a:rPr lang="en-US" altLang="zh-CN" b="1" dirty="0" smtClean="0">
                <a:solidFill>
                  <a:srgbClr val="2C55A0"/>
                </a:solidFill>
                <a:latin typeface="Gadugi" panose="020B0502040204020203" pitchFamily="34" charset="0"/>
              </a:rPr>
              <a:t>rooftop</a:t>
            </a:r>
            <a:endParaRPr lang="en-US" b="1" dirty="0">
              <a:solidFill>
                <a:srgbClr val="2C55A0"/>
              </a:solidFill>
              <a:latin typeface="Gadugi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23799" y="5005626"/>
            <a:ext cx="186923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altLang="zh-CN" b="1" dirty="0" smtClean="0">
                <a:solidFill>
                  <a:srgbClr val="2C55A0"/>
                </a:solidFill>
                <a:latin typeface="Gadugi" panose="020B0502040204020203" pitchFamily="34" charset="0"/>
              </a:rPr>
              <a:t>On </a:t>
            </a:r>
            <a:r>
              <a:rPr lang="en-US" altLang="zh-CN" b="1" dirty="0">
                <a:solidFill>
                  <a:srgbClr val="2C55A0"/>
                </a:solidFill>
                <a:latin typeface="Gadugi" panose="020B0502040204020203" pitchFamily="34" charset="0"/>
              </a:rPr>
              <a:t>the </a:t>
            </a:r>
            <a:r>
              <a:rPr lang="en-US" altLang="zh-CN" b="1" dirty="0" smtClean="0">
                <a:solidFill>
                  <a:srgbClr val="2C55A0"/>
                </a:solidFill>
                <a:latin typeface="Gadugi" panose="020B0502040204020203" pitchFamily="34" charset="0"/>
              </a:rPr>
              <a:t>external</a:t>
            </a:r>
          </a:p>
          <a:p>
            <a:pPr algn="ctr">
              <a:lnSpc>
                <a:spcPts val="1500"/>
              </a:lnSpc>
            </a:pPr>
            <a:r>
              <a:rPr lang="en-US" altLang="zh-CN" b="1" dirty="0">
                <a:solidFill>
                  <a:srgbClr val="2C55A0"/>
                </a:solidFill>
                <a:latin typeface="Gadugi" panose="020B0502040204020203" pitchFamily="34" charset="0"/>
              </a:rPr>
              <a:t>w</a:t>
            </a:r>
            <a:r>
              <a:rPr lang="en-US" altLang="zh-CN" b="1" dirty="0" smtClean="0">
                <a:solidFill>
                  <a:srgbClr val="2C55A0"/>
                </a:solidFill>
                <a:latin typeface="Gadugi" panose="020B0502040204020203" pitchFamily="34" charset="0"/>
              </a:rPr>
              <a:t>all of the</a:t>
            </a:r>
          </a:p>
          <a:p>
            <a:pPr algn="ctr">
              <a:lnSpc>
                <a:spcPts val="1500"/>
              </a:lnSpc>
            </a:pPr>
            <a:r>
              <a:rPr lang="en-US" altLang="zh-CN" b="1" dirty="0" smtClean="0">
                <a:solidFill>
                  <a:srgbClr val="2C55A0"/>
                </a:solidFill>
                <a:latin typeface="Gadugi" panose="020B0502040204020203" pitchFamily="34" charset="0"/>
              </a:rPr>
              <a:t>building</a:t>
            </a:r>
          </a:p>
          <a:p>
            <a:pPr algn="ctr">
              <a:lnSpc>
                <a:spcPts val="1500"/>
              </a:lnSpc>
            </a:pPr>
            <a:endParaRPr lang="en-US" b="1" dirty="0">
              <a:solidFill>
                <a:srgbClr val="2C55A0"/>
              </a:solidFill>
              <a:latin typeface="Gadugi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54785" y="5029200"/>
            <a:ext cx="196175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altLang="zh-CN" b="1" dirty="0" smtClean="0">
                <a:solidFill>
                  <a:srgbClr val="2C55A0"/>
                </a:solidFill>
                <a:latin typeface="Gadugi" panose="020B0502040204020203" pitchFamily="34" charset="0"/>
              </a:rPr>
              <a:t>Sometimes even</a:t>
            </a:r>
          </a:p>
          <a:p>
            <a:pPr algn="ctr">
              <a:lnSpc>
                <a:spcPts val="1500"/>
              </a:lnSpc>
            </a:pPr>
            <a:r>
              <a:rPr lang="en-US" altLang="zh-CN" b="1" dirty="0">
                <a:solidFill>
                  <a:srgbClr val="2C55A0"/>
                </a:solidFill>
                <a:latin typeface="Gadugi" panose="020B0502040204020203" pitchFamily="34" charset="0"/>
              </a:rPr>
              <a:t>i</a:t>
            </a:r>
            <a:r>
              <a:rPr lang="en-US" altLang="zh-CN" b="1" dirty="0" smtClean="0">
                <a:solidFill>
                  <a:srgbClr val="2C55A0"/>
                </a:solidFill>
                <a:latin typeface="Gadugi" panose="020B0502040204020203" pitchFamily="34" charset="0"/>
              </a:rPr>
              <a:t>n the office</a:t>
            </a:r>
          </a:p>
          <a:p>
            <a:pPr algn="ctr">
              <a:lnSpc>
                <a:spcPts val="1500"/>
              </a:lnSpc>
            </a:pPr>
            <a:r>
              <a:rPr lang="en-US" altLang="zh-CN" b="1" dirty="0">
                <a:solidFill>
                  <a:srgbClr val="2C55A0"/>
                </a:solidFill>
                <a:latin typeface="Gadugi" panose="020B0502040204020203" pitchFamily="34" charset="0"/>
              </a:rPr>
              <a:t>c</a:t>
            </a:r>
            <a:r>
              <a:rPr lang="en-US" altLang="zh-CN" b="1" dirty="0" smtClean="0">
                <a:solidFill>
                  <a:srgbClr val="2C55A0"/>
                </a:solidFill>
                <a:latin typeface="Gadugi" panose="020B0502040204020203" pitchFamily="34" charset="0"/>
              </a:rPr>
              <a:t>eiling!</a:t>
            </a:r>
          </a:p>
          <a:p>
            <a:pPr algn="ctr">
              <a:lnSpc>
                <a:spcPts val="1500"/>
              </a:lnSpc>
            </a:pPr>
            <a:endParaRPr lang="en-US" b="1" dirty="0">
              <a:solidFill>
                <a:srgbClr val="2C55A0"/>
              </a:solidFill>
              <a:latin typeface="Gadugi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6800" y="1183159"/>
            <a:ext cx="7505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2C55A0"/>
                </a:solidFill>
                <a:latin typeface="Gadugi" panose="020B0502040204020203" pitchFamily="34" charset="0"/>
              </a:rPr>
              <a:t>Base Stations and Associated Antennas are installed …</a:t>
            </a:r>
            <a:endParaRPr lang="en-US" sz="2400" dirty="0">
              <a:solidFill>
                <a:srgbClr val="2C55A0"/>
              </a:solidFill>
              <a:latin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1896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9067800" cy="93027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ANTENNA MAP OF NEW YORK CITY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18" y="1371600"/>
            <a:ext cx="9067800" cy="381644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BCD27-1B85-4806-8D8B-DBAD3C0F6E0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9830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9067800" cy="108267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ANTENNAS ON BUILDINGS (NEW YORK CITY)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40" y="1447800"/>
            <a:ext cx="8869120" cy="39624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BCD27-1B85-4806-8D8B-DBAD3C0F6E0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2446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9067800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WORLD HEALTH ORGANISATION (WHO)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99060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300" dirty="0" smtClean="0">
                <a:solidFill>
                  <a:srgbClr val="2C55A0"/>
                </a:solidFill>
                <a:latin typeface="Gadugi" panose="020B0502040204020203" pitchFamily="34" charset="0"/>
              </a:rPr>
              <a:t>What is the position of WHO on EMF Radiation from GSM Equipment?</a:t>
            </a:r>
          </a:p>
          <a:p>
            <a:pPr marL="0" indent="0" algn="ctr">
              <a:buNone/>
            </a:pPr>
            <a:endParaRPr lang="en-US" sz="2300" dirty="0">
              <a:solidFill>
                <a:srgbClr val="2C55A0"/>
              </a:solidFill>
              <a:latin typeface="Gadugi" panose="020B050204020402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BCD27-1B85-4806-8D8B-DBAD3C0F6E02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905000"/>
            <a:ext cx="7700962" cy="248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8828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196" y="228600"/>
            <a:ext cx="9067800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MOBILE PHONES AND HEALTH</a:t>
            </a:r>
            <a:br>
              <a:rPr lang="en-US" sz="3600" dirty="0" smtClean="0"/>
            </a:b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74838"/>
            <a:ext cx="9067800" cy="377983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800" b="1" dirty="0" smtClean="0">
                <a:latin typeface="Gadugi" panose="020B0502040204020203" pitchFamily="34" charset="0"/>
              </a:rPr>
              <a:t>In </a:t>
            </a:r>
            <a:r>
              <a:rPr lang="en-US" sz="3800" b="1" dirty="0">
                <a:latin typeface="Gadugi" panose="020B0502040204020203" pitchFamily="34" charset="0"/>
              </a:rPr>
              <a:t>regards to mobile phones and health, the WHO notes that: </a:t>
            </a:r>
            <a:r>
              <a:rPr lang="en-US" sz="3800" b="1" dirty="0" smtClean="0">
                <a:latin typeface="Gadugi" panose="020B0502040204020203" pitchFamily="34" charset="0"/>
              </a:rPr>
              <a:t/>
            </a:r>
            <a:br>
              <a:rPr lang="en-US" sz="3800" b="1" dirty="0" smtClean="0">
                <a:latin typeface="Gadugi" panose="020B0502040204020203" pitchFamily="34" charset="0"/>
              </a:rPr>
            </a:br>
            <a:endParaRPr lang="en-US" sz="3800" b="1" dirty="0">
              <a:latin typeface="Gadugi" panose="020B0502040204020203" pitchFamily="34" charset="0"/>
            </a:endParaRPr>
          </a:p>
          <a:p>
            <a:pPr marL="342900" lvl="1" indent="0" algn="just">
              <a:buNone/>
            </a:pPr>
            <a:r>
              <a:rPr lang="en-US" sz="3800" dirty="0" smtClean="0">
                <a:latin typeface="Gadugi" panose="020B0502040204020203" pitchFamily="34" charset="0"/>
              </a:rPr>
              <a:t>“A </a:t>
            </a:r>
            <a:r>
              <a:rPr lang="en-US" sz="3800" dirty="0">
                <a:latin typeface="Gadugi" panose="020B0502040204020203" pitchFamily="34" charset="0"/>
              </a:rPr>
              <a:t>large number of studies have been performed over the last two decades to assess whether mobile phones pose a potential health risk. </a:t>
            </a:r>
            <a:r>
              <a:rPr lang="en-US" sz="3800" b="1" dirty="0">
                <a:solidFill>
                  <a:srgbClr val="C00000"/>
                </a:solidFill>
                <a:latin typeface="Gadugi" panose="020B0502040204020203" pitchFamily="34" charset="0"/>
              </a:rPr>
              <a:t>To date, no adverse health effects have been established as being caused by mobile phone use</a:t>
            </a:r>
            <a:r>
              <a:rPr lang="en-US" sz="3800" b="1" dirty="0" smtClean="0">
                <a:solidFill>
                  <a:srgbClr val="C00000"/>
                </a:solidFill>
                <a:latin typeface="Gadugi" panose="020B0502040204020203" pitchFamily="34" charset="0"/>
              </a:rPr>
              <a:t>.</a:t>
            </a:r>
            <a:r>
              <a:rPr lang="en-US" sz="3800" dirty="0" smtClean="0">
                <a:latin typeface="Gadugi" panose="020B0502040204020203" pitchFamily="34" charset="0"/>
              </a:rPr>
              <a:t>“</a:t>
            </a:r>
          </a:p>
          <a:p>
            <a:pPr marL="342900" lvl="1" indent="0" algn="just">
              <a:buNone/>
            </a:pPr>
            <a:endParaRPr lang="en-US" sz="3800" dirty="0">
              <a:latin typeface="Gadugi" panose="020B050204020402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BCD27-1B85-4806-8D8B-DBAD3C0F6E02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837" y="4757638"/>
            <a:ext cx="381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2C55A0"/>
                </a:solidFill>
              </a:rPr>
              <a:t>SOURCES</a:t>
            </a:r>
          </a:p>
          <a:p>
            <a:r>
              <a:rPr lang="en-US" b="1" dirty="0" smtClean="0"/>
              <a:t>1</a:t>
            </a:r>
            <a:r>
              <a:rPr lang="en-US" b="1" dirty="0"/>
              <a:t>. </a:t>
            </a:r>
            <a:r>
              <a:rPr lang="en-US" b="1" dirty="0" smtClean="0"/>
              <a:t> WHO </a:t>
            </a:r>
            <a:r>
              <a:rPr lang="en-US" b="1" dirty="0"/>
              <a:t>Fact Sheet 193 June 2011 </a:t>
            </a:r>
            <a:br>
              <a:rPr lang="en-US" b="1" dirty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13274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9067800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BASE STATIONS AND HEALTH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90678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b="1" dirty="0">
                <a:latin typeface="Gadugi" panose="020B0502040204020203" pitchFamily="34" charset="0"/>
              </a:rPr>
              <a:t>With respect to base stations and health, the WHO notes that: </a:t>
            </a:r>
          </a:p>
          <a:p>
            <a:pPr marL="342900" lvl="1" indent="0" algn="just">
              <a:buNone/>
            </a:pPr>
            <a:endParaRPr lang="en-US" sz="2200" dirty="0" smtClean="0">
              <a:latin typeface="Gadugi" panose="020B0502040204020203" pitchFamily="34" charset="0"/>
            </a:endParaRPr>
          </a:p>
          <a:p>
            <a:pPr marL="342900" lvl="1" indent="0" algn="just">
              <a:buNone/>
            </a:pPr>
            <a:r>
              <a:rPr lang="en-US" sz="2400" dirty="0" smtClean="0">
                <a:latin typeface="Gadugi" panose="020B0502040204020203" pitchFamily="34" charset="0"/>
              </a:rPr>
              <a:t>“Considering </a:t>
            </a:r>
            <a:r>
              <a:rPr lang="en-US" sz="2400" dirty="0">
                <a:latin typeface="Gadugi" panose="020B0502040204020203" pitchFamily="34" charset="0"/>
              </a:rPr>
              <a:t>the very low exposure levels and research results collected to date, </a:t>
            </a:r>
            <a:r>
              <a:rPr lang="en-US" sz="2400" b="1" dirty="0">
                <a:solidFill>
                  <a:srgbClr val="C00000"/>
                </a:solidFill>
                <a:latin typeface="Gadugi" panose="020B0502040204020203" pitchFamily="34" charset="0"/>
              </a:rPr>
              <a:t>there is no convincing scientific evidence </a:t>
            </a:r>
            <a:r>
              <a:rPr lang="en-US" sz="2400" dirty="0">
                <a:latin typeface="Gadugi" panose="020B0502040204020203" pitchFamily="34" charset="0"/>
              </a:rPr>
              <a:t>that the weak RF signals from base stations and wireless networks cause adverse health effects." </a:t>
            </a:r>
            <a:endParaRPr lang="en-US" sz="2400" dirty="0" smtClean="0">
              <a:latin typeface="Gadugi" panose="020B0502040204020203" pitchFamily="34" charset="0"/>
            </a:endParaRPr>
          </a:p>
          <a:p>
            <a:pPr marL="342900" lvl="1" indent="0" algn="just">
              <a:buNone/>
            </a:pPr>
            <a:endParaRPr lang="en-US" sz="2100" dirty="0">
              <a:latin typeface="Gadugi" panose="020B0502040204020203" pitchFamily="34" charset="0"/>
            </a:endParaRPr>
          </a:p>
          <a:p>
            <a:pPr marL="342900" lvl="1" indent="0" algn="just">
              <a:buNone/>
            </a:pPr>
            <a:r>
              <a:rPr lang="en-US" sz="2400" dirty="0" smtClean="0">
                <a:latin typeface="Gadugi" panose="020B0502040204020203" pitchFamily="34" charset="0"/>
              </a:rPr>
              <a:t>"</a:t>
            </a:r>
            <a:r>
              <a:rPr lang="en-US" sz="2400" dirty="0">
                <a:latin typeface="Gadugi" panose="020B0502040204020203" pitchFamily="34" charset="0"/>
              </a:rPr>
              <a:t>Studies to date </a:t>
            </a:r>
            <a:r>
              <a:rPr lang="en-US" sz="2400" b="1" dirty="0">
                <a:solidFill>
                  <a:srgbClr val="C00000"/>
                </a:solidFill>
                <a:latin typeface="Gadugi" panose="020B0502040204020203" pitchFamily="34" charset="0"/>
              </a:rPr>
              <a:t>provide no indication</a:t>
            </a:r>
            <a:r>
              <a:rPr lang="en-US" sz="2400" dirty="0">
                <a:latin typeface="Gadugi" panose="020B0502040204020203" pitchFamily="34" charset="0"/>
              </a:rPr>
              <a:t> that environmental exposure to RF fields, such as from base stations, increases the risk of cancer or any other disease</a:t>
            </a:r>
            <a:r>
              <a:rPr lang="en-US" sz="2400" dirty="0" smtClean="0">
                <a:latin typeface="Gadugi" panose="020B0502040204020203" pitchFamily="34" charset="0"/>
              </a:rPr>
              <a:t>.“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BCD27-1B85-4806-8D8B-DBAD3C0F6E02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91200" y="4648200"/>
            <a:ext cx="411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2C55A0"/>
                </a:solidFill>
              </a:rPr>
              <a:t>SOURCES</a:t>
            </a:r>
          </a:p>
          <a:p>
            <a:pPr marL="342900" indent="-342900">
              <a:buAutoNum type="arabicPeriod"/>
            </a:pPr>
            <a:r>
              <a:rPr lang="en-US" b="1" dirty="0" smtClean="0"/>
              <a:t>WHO </a:t>
            </a:r>
            <a:r>
              <a:rPr lang="en-US" b="1" dirty="0"/>
              <a:t>Online Q&amp;A September 2013 </a:t>
            </a:r>
            <a:endParaRPr lang="en-US" b="1" dirty="0" smtClean="0"/>
          </a:p>
          <a:p>
            <a:pPr marL="342900" indent="-342900">
              <a:buAutoNum type="arabicPeriod"/>
            </a:pPr>
            <a:r>
              <a:rPr lang="en-US" b="1" dirty="0"/>
              <a:t>WHO Backgrounder 2006</a:t>
            </a:r>
          </a:p>
        </p:txBody>
      </p:sp>
    </p:spTree>
    <p:extLst>
      <p:ext uri="{BB962C8B-B14F-4D97-AF65-F5344CB8AC3E}">
        <p14:creationId xmlns:p14="http://schemas.microsoft.com/office/powerpoint/2010/main" val="28151103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657973" y="1676400"/>
            <a:ext cx="4171827" cy="38164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3200" dirty="0" smtClean="0"/>
          </a:p>
          <a:p>
            <a:endParaRPr lang="en-US" sz="3200" dirty="0"/>
          </a:p>
          <a:p>
            <a:endParaRPr lang="en-US" sz="1400" dirty="0" smtClean="0"/>
          </a:p>
          <a:p>
            <a:r>
              <a:rPr lang="en-US" sz="2000" dirty="0"/>
              <a:t>The results of current scientific research show that there are </a:t>
            </a:r>
            <a:r>
              <a:rPr lang="en-US" sz="2000" b="1" dirty="0">
                <a:solidFill>
                  <a:srgbClr val="C00000"/>
                </a:solidFill>
              </a:rPr>
              <a:t>no evident adverse health effects if [EMF] exposure remains below the levels set by current </a:t>
            </a:r>
            <a:r>
              <a:rPr lang="en-US" sz="2000" b="1" dirty="0" smtClean="0">
                <a:solidFill>
                  <a:srgbClr val="C00000"/>
                </a:solidFill>
              </a:rPr>
              <a:t>standards.</a:t>
            </a:r>
          </a:p>
          <a:p>
            <a:endParaRPr lang="en-US" dirty="0" smtClean="0">
              <a:latin typeface="Gadugi" panose="020B0502040204020203" pitchFamily="34" charset="0"/>
            </a:endParaRPr>
          </a:p>
          <a:p>
            <a:endParaRPr lang="en-US" sz="1100" dirty="0">
              <a:latin typeface="Gadugi" panose="020B0502040204020203" pitchFamily="34" charset="0"/>
            </a:endParaRPr>
          </a:p>
          <a:p>
            <a:r>
              <a:rPr lang="en-US" sz="1400" b="1" i="1" dirty="0">
                <a:solidFill>
                  <a:srgbClr val="2C55A0"/>
                </a:solidFill>
                <a:latin typeface="Gadugi" panose="020B0502040204020203" pitchFamily="34" charset="0"/>
              </a:rPr>
              <a:t>http://ec.europa.eu/health/scientific_committees/emerging/docs/scenihr_o_041.pdf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0100" y="1690690"/>
            <a:ext cx="4533900" cy="37240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3200" dirty="0" smtClean="0"/>
          </a:p>
          <a:p>
            <a:endParaRPr lang="en-US" sz="3200" dirty="0"/>
          </a:p>
          <a:p>
            <a:pPr marL="90488"/>
            <a:r>
              <a:rPr lang="en-US" sz="2000" dirty="0" smtClean="0"/>
              <a:t>In </a:t>
            </a:r>
            <a:r>
              <a:rPr lang="en-US" sz="2000" dirty="0"/>
              <a:t>summary, although a substantial amount of research has been conducted in this area, </a:t>
            </a:r>
            <a:r>
              <a:rPr lang="en-US" sz="2000" b="1" dirty="0" smtClean="0">
                <a:solidFill>
                  <a:srgbClr val="C00000"/>
                </a:solidFill>
              </a:rPr>
              <a:t>there </a:t>
            </a:r>
            <a:r>
              <a:rPr lang="en-US" sz="2000" b="1" dirty="0">
                <a:solidFill>
                  <a:srgbClr val="C00000"/>
                </a:solidFill>
              </a:rPr>
              <a:t>is no convincing evidence that RF field exposure below guideline levels causes health effects in adults or children.</a:t>
            </a:r>
            <a:endParaRPr lang="en-US" sz="2000" dirty="0"/>
          </a:p>
          <a:p>
            <a:endParaRPr lang="en-US" sz="2400" dirty="0">
              <a:latin typeface="Gadugi" panose="020B0502040204020203" pitchFamily="34" charset="0"/>
            </a:endParaRPr>
          </a:p>
          <a:p>
            <a:r>
              <a:rPr lang="en-US" sz="1400" b="1" i="1" dirty="0">
                <a:solidFill>
                  <a:srgbClr val="2C55A0"/>
                </a:solidFill>
                <a:latin typeface="Gadugi" panose="020B0502040204020203" pitchFamily="34" charset="0"/>
              </a:rPr>
              <a:t>http://</a:t>
            </a:r>
            <a:r>
              <a:rPr lang="en-US" sz="1400" b="1" i="1" dirty="0" smtClean="0">
                <a:solidFill>
                  <a:srgbClr val="2C55A0"/>
                </a:solidFill>
                <a:latin typeface="Gadugi" panose="020B0502040204020203" pitchFamily="34" charset="0"/>
              </a:rPr>
              <a:t>www.hpa.org.uk/webw/HPAweb&amp;HPAwebStandard/HPAweb_C/1317133826368</a:t>
            </a:r>
            <a:endParaRPr lang="en-US" sz="1400" b="1" i="1" dirty="0">
              <a:solidFill>
                <a:srgbClr val="2C55A0"/>
              </a:solidFill>
              <a:latin typeface="Gadug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983" y="356543"/>
            <a:ext cx="9067800" cy="77787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BASE STATIONS AND HEALTH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BCD27-1B85-4806-8D8B-DBAD3C0F6E02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88" y="1803737"/>
            <a:ext cx="869412" cy="863263"/>
          </a:xfrm>
        </p:spPr>
      </p:pic>
      <p:sp>
        <p:nvSpPr>
          <p:cNvPr id="15" name="TextBox 14"/>
          <p:cNvSpPr txBox="1"/>
          <p:nvPr/>
        </p:nvSpPr>
        <p:spPr>
          <a:xfrm>
            <a:off x="1838397" y="1836780"/>
            <a:ext cx="262757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UK Advisory </a:t>
            </a:r>
            <a:r>
              <a:rPr lang="en-US" sz="1500" b="1" dirty="0">
                <a:latin typeface="Arial Black" panose="020B0A04020102020204" pitchFamily="34" charset="0"/>
                <a:cs typeface="Arial" panose="020B0604020202020204" pitchFamily="34" charset="0"/>
              </a:rPr>
              <a:t>Group on </a:t>
            </a:r>
            <a:r>
              <a:rPr lang="en-US" sz="15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en-US" sz="1500" b="1" dirty="0" smtClean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sz="15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Non-</a:t>
            </a:r>
            <a:r>
              <a:rPr lang="en-US" sz="1500" b="1" dirty="0" err="1" smtClean="0">
                <a:latin typeface="Arial Black" panose="020B0A04020102020204" pitchFamily="34" charset="0"/>
                <a:cs typeface="Arial" panose="020B0604020202020204" pitchFamily="34" charset="0"/>
              </a:rPr>
              <a:t>Ionising</a:t>
            </a:r>
            <a:r>
              <a:rPr lang="en-US" sz="15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 Radiation </a:t>
            </a:r>
            <a:br>
              <a:rPr lang="en-US" sz="1500" b="1" dirty="0" smtClean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sz="15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(AGNIR)</a:t>
            </a:r>
            <a:endParaRPr lang="en-US" sz="15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05600" y="1803737"/>
            <a:ext cx="27911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latin typeface="Arial Black" panose="020B0A04020102020204" pitchFamily="34" charset="0"/>
                <a:cs typeface="Arial" panose="020B0604020202020204" pitchFamily="34" charset="0"/>
              </a:rPr>
              <a:t>Scientific Committee on </a:t>
            </a:r>
            <a:endParaRPr lang="en-US" sz="1500" b="1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en-US" sz="15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Emerging </a:t>
            </a:r>
            <a:r>
              <a:rPr lang="en-US" sz="1500" b="1" dirty="0">
                <a:latin typeface="Arial Black" panose="020B0A04020102020204" pitchFamily="34" charset="0"/>
                <a:cs typeface="Arial" panose="020B0604020202020204" pitchFamily="34" charset="0"/>
              </a:rPr>
              <a:t>and Newly </a:t>
            </a:r>
            <a:endParaRPr lang="en-US" sz="1500" b="1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en-US" sz="15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Identified </a:t>
            </a:r>
            <a:r>
              <a:rPr lang="en-US" sz="1500" b="1" dirty="0">
                <a:latin typeface="Arial Black" panose="020B0A04020102020204" pitchFamily="34" charset="0"/>
                <a:cs typeface="Arial" panose="020B0604020202020204" pitchFamily="34" charset="0"/>
              </a:rPr>
              <a:t>Health </a:t>
            </a:r>
            <a:r>
              <a:rPr lang="en-US" sz="15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Risks </a:t>
            </a:r>
          </a:p>
          <a:p>
            <a:r>
              <a:rPr lang="en-US" sz="15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(</a:t>
            </a:r>
            <a:r>
              <a:rPr lang="en-US" sz="1500" b="1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SCENIHR </a:t>
            </a:r>
            <a:r>
              <a:rPr lang="en-US" sz="15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)</a:t>
            </a:r>
            <a:endParaRPr lang="en-US" sz="15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008" y="1814824"/>
            <a:ext cx="885825" cy="92837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62419" y="1143000"/>
            <a:ext cx="4419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2C55A0"/>
                </a:solidFill>
                <a:latin typeface="Gadugi" panose="020B0502040204020203" pitchFamily="34" charset="0"/>
              </a:rPr>
              <a:t>Conclusions by Other Experts</a:t>
            </a:r>
            <a:endParaRPr lang="en-US" sz="2400" b="1" dirty="0">
              <a:solidFill>
                <a:srgbClr val="2C55A0"/>
              </a:solidFill>
              <a:latin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8513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49198" y="1701492"/>
            <a:ext cx="4171827" cy="37087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3200" dirty="0" smtClean="0">
              <a:latin typeface="Gadugi" panose="020B0502040204020203" pitchFamily="34" charset="0"/>
            </a:endParaRPr>
          </a:p>
          <a:p>
            <a:endParaRPr lang="en-US" sz="3200" dirty="0">
              <a:latin typeface="Gadugi" panose="020B0502040204020203" pitchFamily="34" charset="0"/>
            </a:endParaRPr>
          </a:p>
          <a:p>
            <a:r>
              <a:rPr lang="en-US" sz="2300" dirty="0" smtClean="0">
                <a:latin typeface="Gadugi" panose="020B0502040204020203" pitchFamily="34" charset="0"/>
              </a:rPr>
              <a:t>… The balance </a:t>
            </a:r>
            <a:r>
              <a:rPr lang="en-US" sz="2300" dirty="0">
                <a:latin typeface="Gadugi" panose="020B0502040204020203" pitchFamily="34" charset="0"/>
              </a:rPr>
              <a:t>of scientific evidence to date </a:t>
            </a:r>
            <a:r>
              <a:rPr lang="en-US" sz="2300" b="1" dirty="0">
                <a:solidFill>
                  <a:srgbClr val="C00000"/>
                </a:solidFill>
                <a:latin typeface="Gadugi" panose="020B0502040204020203" pitchFamily="34" charset="0"/>
              </a:rPr>
              <a:t>still does not indicate that harmful effects occur in humans due to low-level exposure to EMFs. </a:t>
            </a:r>
            <a:endParaRPr lang="en-US" sz="2300" b="1" dirty="0" smtClean="0">
              <a:solidFill>
                <a:srgbClr val="C00000"/>
              </a:solidFill>
              <a:latin typeface="Gadugi" panose="020B0502040204020203" pitchFamily="34" charset="0"/>
            </a:endParaRPr>
          </a:p>
          <a:p>
            <a:endParaRPr lang="en-US" sz="1400" b="1" i="1" dirty="0" smtClean="0">
              <a:solidFill>
                <a:srgbClr val="2C55A0"/>
              </a:solidFill>
              <a:latin typeface="Gadugi" panose="020B0502040204020203" pitchFamily="34" charset="0"/>
            </a:endParaRPr>
          </a:p>
          <a:p>
            <a:endParaRPr lang="en-US" sz="1400" b="1" i="1" dirty="0">
              <a:solidFill>
                <a:srgbClr val="2C55A0"/>
              </a:solidFill>
              <a:latin typeface="Gadugi" panose="020B0502040204020203" pitchFamily="34" charset="0"/>
            </a:endParaRPr>
          </a:p>
          <a:p>
            <a:r>
              <a:rPr lang="en-US" sz="1400" b="1" i="1" dirty="0" smtClean="0">
                <a:solidFill>
                  <a:srgbClr val="2C55A0"/>
                </a:solidFill>
                <a:latin typeface="Gadugi" panose="020B0502040204020203" pitchFamily="34" charset="0"/>
              </a:rPr>
              <a:t>http</a:t>
            </a:r>
            <a:r>
              <a:rPr lang="en-US" sz="1400" b="1" i="1" dirty="0">
                <a:solidFill>
                  <a:srgbClr val="2C55A0"/>
                </a:solidFill>
                <a:latin typeface="Gadugi" panose="020B0502040204020203" pitchFamily="34" charset="0"/>
              </a:rPr>
              <a:t>://</a:t>
            </a:r>
            <a:r>
              <a:rPr lang="en-US" sz="1400" b="1" i="1" dirty="0" smtClean="0">
                <a:solidFill>
                  <a:srgbClr val="2C55A0"/>
                </a:solidFill>
                <a:latin typeface="Gadugi" panose="020B0502040204020203" pitchFamily="34" charset="0"/>
              </a:rPr>
              <a:t>www.theiet.org/factfiles/bioeffects/emf-position-page.cfm</a:t>
            </a:r>
            <a:endParaRPr lang="en-US" sz="1400" b="1" i="1" dirty="0">
              <a:solidFill>
                <a:srgbClr val="2C55A0"/>
              </a:solidFill>
              <a:latin typeface="Gadugi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2600" y="1702237"/>
            <a:ext cx="4343400" cy="36317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3200" dirty="0" smtClean="0"/>
          </a:p>
          <a:p>
            <a:endParaRPr lang="en-US" sz="3200" dirty="0"/>
          </a:p>
          <a:p>
            <a:r>
              <a:rPr lang="en-US" sz="2000" dirty="0">
                <a:latin typeface="Gadugi" panose="020B0502040204020203" pitchFamily="34" charset="0"/>
              </a:rPr>
              <a:t>… With respect to cell phone towers, as long as exposures respect the limits set in Health Canada’s guidelines, </a:t>
            </a:r>
            <a:r>
              <a:rPr lang="en-US" sz="2000" b="1" dirty="0">
                <a:solidFill>
                  <a:srgbClr val="C00000"/>
                </a:solidFill>
                <a:latin typeface="Gadugi" panose="020B0502040204020203" pitchFamily="34" charset="0"/>
              </a:rPr>
              <a:t>there is no scientific reason to consider cell phone towers dangerous to the </a:t>
            </a:r>
            <a:r>
              <a:rPr lang="en-US" sz="2000" b="1" dirty="0" smtClean="0">
                <a:solidFill>
                  <a:srgbClr val="C00000"/>
                </a:solidFill>
                <a:latin typeface="Gadugi" panose="020B0502040204020203" pitchFamily="34" charset="0"/>
              </a:rPr>
              <a:t>public. </a:t>
            </a:r>
            <a:endParaRPr lang="en-US" sz="2000" b="1" dirty="0">
              <a:solidFill>
                <a:srgbClr val="C00000"/>
              </a:solidFill>
              <a:latin typeface="Gadugi" panose="020B0502040204020203" pitchFamily="34" charset="0"/>
            </a:endParaRPr>
          </a:p>
          <a:p>
            <a:endParaRPr lang="en-US" dirty="0">
              <a:latin typeface="Gadugi" panose="020B0502040204020203" pitchFamily="34" charset="0"/>
            </a:endParaRPr>
          </a:p>
          <a:p>
            <a:r>
              <a:rPr lang="en-US" sz="1400" b="1" i="1" dirty="0">
                <a:solidFill>
                  <a:srgbClr val="2C55A0"/>
                </a:solidFill>
                <a:latin typeface="Gadugi" panose="020B0502040204020203" pitchFamily="34" charset="0"/>
              </a:rPr>
              <a:t>http://www.hc-sc.gc.ca/hl-vs/alt_formats/pacrb-dgapcr/pdf/iyh-vsv/prod/cell-eng.pdf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62511"/>
            <a:ext cx="9067800" cy="625473"/>
          </a:xfrm>
        </p:spPr>
        <p:txBody>
          <a:bodyPr>
            <a:normAutofit/>
          </a:bodyPr>
          <a:lstStyle/>
          <a:p>
            <a:r>
              <a:rPr lang="en-US" sz="3600" dirty="0"/>
              <a:t>BASE STATIONS AND </a:t>
            </a:r>
            <a:r>
              <a:rPr lang="en-US" sz="3600" dirty="0" smtClean="0"/>
              <a:t>HEALTH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BCD27-1B85-4806-8D8B-DBAD3C0F6E02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843090"/>
            <a:ext cx="1356016" cy="747710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905000"/>
            <a:ext cx="1832389" cy="669131"/>
          </a:xfrm>
        </p:spPr>
      </p:pic>
      <p:sp>
        <p:nvSpPr>
          <p:cNvPr id="12" name="TextBox 11"/>
          <p:cNvSpPr txBox="1"/>
          <p:nvPr/>
        </p:nvSpPr>
        <p:spPr>
          <a:xfrm>
            <a:off x="762419" y="1143000"/>
            <a:ext cx="6235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2C55A0"/>
                </a:solidFill>
                <a:latin typeface="Gadugi" panose="020B0502040204020203" pitchFamily="34" charset="0"/>
              </a:rPr>
              <a:t>Conclusions by Other Experts (Continued)</a:t>
            </a:r>
            <a:endParaRPr lang="en-US" sz="2400" b="1" dirty="0">
              <a:solidFill>
                <a:srgbClr val="2C55A0"/>
              </a:solidFill>
              <a:latin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6788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11353800" cy="661595"/>
          </a:xfrm>
        </p:spPr>
        <p:txBody>
          <a:bodyPr>
            <a:noAutofit/>
          </a:bodyPr>
          <a:lstStyle/>
          <a:p>
            <a:r>
              <a:rPr lang="en-US" sz="3600" dirty="0" smtClean="0"/>
              <a:t>NCC STRATEGIES FOR MINIMIZING EFFECTS OF RADIATION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86530-B505-4752-85F5-5CAB23746F54}" type="slidenum">
              <a:rPr lang="en-US" smtClean="0"/>
              <a:pPr/>
              <a:t>29</a:t>
            </a:fld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071838479"/>
              </p:ext>
            </p:extLst>
          </p:nvPr>
        </p:nvGraphicFramePr>
        <p:xfrm>
          <a:off x="2987486" y="1239970"/>
          <a:ext cx="6918514" cy="4068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" descr="http://www.gsma.com/home_files/images/gsma_logo_2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996" y="1060990"/>
            <a:ext cx="1600200" cy="137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64468"/>
          <a:stretch/>
        </p:blipFill>
        <p:spPr>
          <a:xfrm>
            <a:off x="867192" y="2532995"/>
            <a:ext cx="1799808" cy="16372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22" y="4271934"/>
            <a:ext cx="1839021" cy="94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20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9067800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INTRODUCTION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037" y="1143000"/>
            <a:ext cx="916305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2400" dirty="0">
                <a:latin typeface="Gadugi" panose="020B0502040204020203" pitchFamily="34" charset="0"/>
              </a:rPr>
              <a:t>Explosive growth in the Telecommunication industry </a:t>
            </a:r>
            <a:r>
              <a:rPr lang="en-US" sz="2400" dirty="0" smtClean="0">
                <a:latin typeface="Gadugi" panose="020B0502040204020203" pitchFamily="34" charset="0"/>
              </a:rPr>
              <a:t/>
            </a:r>
            <a:br>
              <a:rPr lang="en-US" sz="2400" dirty="0" smtClean="0">
                <a:latin typeface="Gadugi" panose="020B0502040204020203" pitchFamily="34" charset="0"/>
              </a:rPr>
            </a:br>
            <a:r>
              <a:rPr lang="en-US" sz="2400" dirty="0" smtClean="0">
                <a:latin typeface="Gadugi" panose="020B0502040204020203" pitchFamily="34" charset="0"/>
              </a:rPr>
              <a:t>in </a:t>
            </a:r>
            <a:r>
              <a:rPr lang="en-US" sz="2400" dirty="0">
                <a:latin typeface="Gadugi" panose="020B0502040204020203" pitchFamily="34" charset="0"/>
              </a:rPr>
              <a:t>Nigeria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en-US" sz="1200" dirty="0">
              <a:latin typeface="Gadugi" panose="020B0502040204020203" pitchFamily="34" charset="0"/>
            </a:endParaRPr>
          </a:p>
          <a:p>
            <a:pPr>
              <a:lnSpc>
                <a:spcPct val="100000"/>
              </a:lnSpc>
              <a:defRPr/>
            </a:pPr>
            <a:r>
              <a:rPr lang="en-US" sz="2400" dirty="0">
                <a:latin typeface="Gadugi" panose="020B0502040204020203" pitchFamily="34" charset="0"/>
              </a:rPr>
              <a:t>The industry has grown from a </a:t>
            </a:r>
            <a:r>
              <a:rPr lang="en-US" sz="2400" dirty="0" err="1">
                <a:latin typeface="Gadugi" panose="020B0502040204020203" pitchFamily="34" charset="0"/>
              </a:rPr>
              <a:t>teledensity</a:t>
            </a:r>
            <a:r>
              <a:rPr lang="en-US" sz="2400" dirty="0">
                <a:latin typeface="Gadugi" panose="020B0502040204020203" pitchFamily="34" charset="0"/>
              </a:rPr>
              <a:t> of </a:t>
            </a:r>
            <a:r>
              <a:rPr lang="en-US" sz="2400" dirty="0" smtClean="0">
                <a:latin typeface="Gadugi" panose="020B0502040204020203" pitchFamily="34" charset="0"/>
              </a:rPr>
              <a:t/>
            </a:r>
            <a:br>
              <a:rPr lang="en-US" sz="2400" dirty="0" smtClean="0">
                <a:latin typeface="Gadugi" panose="020B0502040204020203" pitchFamily="34" charset="0"/>
              </a:rPr>
            </a:br>
            <a:r>
              <a:rPr lang="en-US" sz="2400" b="1" dirty="0" smtClean="0">
                <a:solidFill>
                  <a:srgbClr val="2C55A0"/>
                </a:solidFill>
                <a:latin typeface="Gadugi" panose="020B0502040204020203" pitchFamily="34" charset="0"/>
              </a:rPr>
              <a:t>0.45</a:t>
            </a:r>
            <a:r>
              <a:rPr lang="en-US" sz="2400" b="1" dirty="0">
                <a:solidFill>
                  <a:srgbClr val="2C55A0"/>
                </a:solidFill>
                <a:latin typeface="Gadugi" panose="020B0502040204020203" pitchFamily="34" charset="0"/>
              </a:rPr>
              <a:t>% in 2001 </a:t>
            </a:r>
            <a:r>
              <a:rPr lang="en-US" sz="2400" dirty="0">
                <a:latin typeface="Gadugi" panose="020B0502040204020203" pitchFamily="34" charset="0"/>
              </a:rPr>
              <a:t>to </a:t>
            </a:r>
            <a:r>
              <a:rPr lang="en-US" sz="2400" b="1" dirty="0" smtClean="0">
                <a:solidFill>
                  <a:srgbClr val="C00000"/>
                </a:solidFill>
                <a:latin typeface="Gadugi" panose="020B0502040204020203" pitchFamily="34" charset="0"/>
              </a:rPr>
              <a:t>110% </a:t>
            </a:r>
            <a:r>
              <a:rPr lang="en-US" sz="2400" b="1" dirty="0">
                <a:solidFill>
                  <a:srgbClr val="C00000"/>
                </a:solidFill>
                <a:latin typeface="Gadugi" panose="020B0502040204020203" pitchFamily="34" charset="0"/>
              </a:rPr>
              <a:t>in </a:t>
            </a:r>
            <a:r>
              <a:rPr lang="en-US" sz="2400" b="1" dirty="0" smtClean="0">
                <a:solidFill>
                  <a:srgbClr val="C00000"/>
                </a:solidFill>
                <a:latin typeface="Gadugi" panose="020B0502040204020203" pitchFamily="34" charset="0"/>
              </a:rPr>
              <a:t>2016.</a:t>
            </a:r>
            <a:endParaRPr lang="en-US" sz="2400" b="1" dirty="0">
              <a:solidFill>
                <a:srgbClr val="C00000"/>
              </a:solidFill>
              <a:latin typeface="Gadugi" panose="020B0502040204020203" pitchFamily="34" charset="0"/>
            </a:endParaRPr>
          </a:p>
          <a:p>
            <a:pPr>
              <a:lnSpc>
                <a:spcPct val="100000"/>
              </a:lnSpc>
              <a:defRPr/>
            </a:pPr>
            <a:endParaRPr lang="en-US" sz="1200" dirty="0">
              <a:latin typeface="Gadugi" panose="020B0502040204020203" pitchFamily="34" charset="0"/>
            </a:endParaRPr>
          </a:p>
          <a:p>
            <a:pPr>
              <a:lnSpc>
                <a:spcPct val="100000"/>
              </a:lnSpc>
              <a:defRPr/>
            </a:pPr>
            <a:r>
              <a:rPr lang="en-US" sz="2400" dirty="0" smtClean="0">
                <a:latin typeface="Gadugi" panose="020B0502040204020203" pitchFamily="34" charset="0"/>
              </a:rPr>
              <a:t>Well </a:t>
            </a:r>
            <a:r>
              <a:rPr lang="en-US" sz="2400" dirty="0">
                <a:latin typeface="Gadugi" panose="020B0502040204020203" pitchFamily="34" charset="0"/>
              </a:rPr>
              <a:t>above </a:t>
            </a:r>
            <a:r>
              <a:rPr lang="en-US" sz="2400" b="1" u="sng" dirty="0">
                <a:solidFill>
                  <a:srgbClr val="2C55A0"/>
                </a:solidFill>
                <a:latin typeface="Gadugi" panose="020B0502040204020203" pitchFamily="34" charset="0"/>
              </a:rPr>
              <a:t>150,000,000</a:t>
            </a:r>
            <a:r>
              <a:rPr lang="en-US" sz="2400" dirty="0">
                <a:solidFill>
                  <a:srgbClr val="2C55A0"/>
                </a:solidFill>
                <a:latin typeface="Gadugi" panose="020B0502040204020203" pitchFamily="34" charset="0"/>
              </a:rPr>
              <a:t> </a:t>
            </a:r>
            <a:r>
              <a:rPr lang="en-US" sz="2400" dirty="0" smtClean="0">
                <a:solidFill>
                  <a:srgbClr val="2C55A0"/>
                </a:solidFill>
                <a:latin typeface="Gadugi" panose="020B0502040204020203" pitchFamily="34" charset="0"/>
              </a:rPr>
              <a:t>(</a:t>
            </a:r>
            <a:r>
              <a:rPr lang="en-US" sz="2400" b="1" dirty="0" smtClean="0">
                <a:solidFill>
                  <a:srgbClr val="2C55A0"/>
                </a:solidFill>
                <a:latin typeface="Gadugi" panose="020B0502040204020203" pitchFamily="34" charset="0"/>
              </a:rPr>
              <a:t>One Hundred &amp; Fifty Million</a:t>
            </a:r>
            <a:r>
              <a:rPr lang="en-US" sz="2400" dirty="0" smtClean="0">
                <a:solidFill>
                  <a:srgbClr val="2C55A0"/>
                </a:solidFill>
                <a:latin typeface="Gadugi" panose="020B0502040204020203" pitchFamily="34" charset="0"/>
              </a:rPr>
              <a:t>) </a:t>
            </a:r>
            <a:br>
              <a:rPr lang="en-US" sz="2400" dirty="0" smtClean="0">
                <a:solidFill>
                  <a:srgbClr val="2C55A0"/>
                </a:solidFill>
                <a:latin typeface="Gadugi" panose="020B0502040204020203" pitchFamily="34" charset="0"/>
              </a:rPr>
            </a:br>
            <a:r>
              <a:rPr lang="en-US" sz="2400" dirty="0" smtClean="0">
                <a:latin typeface="Gadugi" panose="020B0502040204020203" pitchFamily="34" charset="0"/>
              </a:rPr>
              <a:t>active </a:t>
            </a:r>
            <a:r>
              <a:rPr lang="en-US" sz="2400" dirty="0">
                <a:latin typeface="Gadugi" panose="020B0502040204020203" pitchFamily="34" charset="0"/>
              </a:rPr>
              <a:t>lines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BCD27-1B85-4806-8D8B-DBAD3C0F6E0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1291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ea typeface="Tahoma" pitchFamily="34" charset="0"/>
                <a:cs typeface="Tahoma" pitchFamily="34" charset="0"/>
              </a:rPr>
              <a:t>PRACTICAL FIELD MEASUREMENTS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76868"/>
            <a:ext cx="5334000" cy="452596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latin typeface="Gadugi" panose="020B0502040204020203" pitchFamily="34" charset="0"/>
              </a:rPr>
              <a:t>The NCC, in the </a:t>
            </a:r>
            <a:r>
              <a:rPr lang="en-US" sz="2400" dirty="0">
                <a:latin typeface="Gadugi" panose="020B0502040204020203" pitchFamily="34" charset="0"/>
              </a:rPr>
              <a:t>pursuance of </a:t>
            </a:r>
            <a:r>
              <a:rPr lang="en-US" sz="2400" dirty="0" smtClean="0">
                <a:latin typeface="Gadugi" panose="020B0502040204020203" pitchFamily="34" charset="0"/>
              </a:rPr>
              <a:t>its </a:t>
            </a:r>
            <a:r>
              <a:rPr lang="en-US" sz="2400" dirty="0">
                <a:latin typeface="Gadugi" panose="020B0502040204020203" pitchFamily="34" charset="0"/>
              </a:rPr>
              <a:t>regulatory functions in ensuring compliance with acceptable environmental, public health and safety </a:t>
            </a:r>
            <a:r>
              <a:rPr lang="en-US" sz="2400" dirty="0" smtClean="0">
                <a:latin typeface="Gadugi" panose="020B0502040204020203" pitchFamily="34" charset="0"/>
              </a:rPr>
              <a:t>standards, conducts </a:t>
            </a:r>
            <a:r>
              <a:rPr lang="en-US" sz="2400" dirty="0">
                <a:latin typeface="Gadugi" panose="020B0502040204020203" pitchFamily="34" charset="0"/>
              </a:rPr>
              <a:t>regular measurements of EMF on </a:t>
            </a:r>
            <a:r>
              <a:rPr lang="en-US" sz="2400" dirty="0" smtClean="0">
                <a:latin typeface="Gadugi" panose="020B0502040204020203" pitchFamily="34" charset="0"/>
              </a:rPr>
              <a:t>BTS </a:t>
            </a:r>
            <a:r>
              <a:rPr lang="en-US" sz="2400" dirty="0">
                <a:latin typeface="Gadugi" panose="020B0502040204020203" pitchFamily="34" charset="0"/>
              </a:rPr>
              <a:t>across the country</a:t>
            </a:r>
            <a:r>
              <a:rPr lang="en-US" sz="2400" dirty="0" smtClean="0">
                <a:latin typeface="Gadugi" panose="020B0502040204020203" pitchFamily="34" charset="0"/>
              </a:rPr>
              <a:t>.</a:t>
            </a:r>
          </a:p>
          <a:p>
            <a:pPr marL="0" indent="0">
              <a:buNone/>
            </a:pPr>
            <a:endParaRPr lang="en-US" sz="2400" dirty="0">
              <a:latin typeface="Gadugi" panose="020B0502040204020203" pitchFamily="34" charset="0"/>
            </a:endParaRPr>
          </a:p>
          <a:p>
            <a:r>
              <a:rPr lang="en-US" sz="2400" dirty="0">
                <a:latin typeface="Gadugi" panose="020B0502040204020203" pitchFamily="34" charset="0"/>
              </a:rPr>
              <a:t>The results obtained revealed that measured radiation levels are far below ICNIRP permissible levels for occupational staff </a:t>
            </a:r>
            <a:r>
              <a:rPr lang="en-US" sz="2400" dirty="0" smtClean="0">
                <a:latin typeface="Gadugi" panose="020B0502040204020203" pitchFamily="34" charset="0"/>
              </a:rPr>
              <a:t>and the </a:t>
            </a:r>
            <a:r>
              <a:rPr lang="en-US" sz="2400" dirty="0">
                <a:latin typeface="Gadugi" panose="020B0502040204020203" pitchFamily="34" charset="0"/>
              </a:rPr>
              <a:t>general public.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BCD27-1B85-4806-8D8B-DBAD3C0F6E02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7" name="Picture 6" descr="C:\Users\king.NCC\Pictures\Camera Roll\WP_20151023_00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158333"/>
            <a:ext cx="3276601" cy="1980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king.NCC\Pictures\Camera Roll\WP_20151023_00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380426"/>
            <a:ext cx="3278660" cy="19535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990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102108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TYPICAL POWER DENSITY (Watt/m</a:t>
            </a:r>
            <a:r>
              <a:rPr lang="en-US" sz="3600" baseline="30000" dirty="0" smtClean="0"/>
              <a:t>2</a:t>
            </a:r>
            <a:r>
              <a:rPr lang="en-US" sz="3600" dirty="0"/>
              <a:t>) </a:t>
            </a:r>
            <a:r>
              <a:rPr lang="en-US" sz="3600" dirty="0" smtClean="0"/>
              <a:t>MEASUREMENT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3000"/>
            <a:ext cx="959837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Gadugi" panose="020B0502040204020203" pitchFamily="34" charset="0"/>
              </a:rPr>
              <a:t>The signal trace shown below is a typical measured power density value of 15.53µwatt/m</a:t>
            </a:r>
            <a:r>
              <a:rPr lang="en-US" sz="2400" baseline="30000" dirty="0" smtClean="0">
                <a:latin typeface="Gadugi" panose="020B0502040204020203" pitchFamily="34" charset="0"/>
              </a:rPr>
              <a:t>2</a:t>
            </a:r>
            <a:r>
              <a:rPr lang="en-US" sz="2400" dirty="0" smtClean="0">
                <a:latin typeface="Gadugi" panose="020B0502040204020203" pitchFamily="34" charset="0"/>
              </a:rPr>
              <a:t> on the 900 MHz band.</a:t>
            </a:r>
            <a:endParaRPr lang="en-US" sz="2400" dirty="0">
              <a:latin typeface="Gadugi" panose="020B0502040204020203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BCD27-1B85-4806-8D8B-DBAD3C0F6E02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5500" y="2135189"/>
            <a:ext cx="7505700" cy="3732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956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7032" y="1143000"/>
            <a:ext cx="8962768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Gadugi" panose="020B0502040204020203" pitchFamily="34" charset="0"/>
              </a:rPr>
              <a:t>Similar signal </a:t>
            </a:r>
            <a:r>
              <a:rPr lang="en-US" sz="2400" dirty="0">
                <a:latin typeface="Gadugi" panose="020B0502040204020203" pitchFamily="34" charset="0"/>
              </a:rPr>
              <a:t>trace </a:t>
            </a:r>
            <a:r>
              <a:rPr lang="en-US" sz="2400" dirty="0" smtClean="0">
                <a:latin typeface="Gadugi" panose="020B0502040204020203" pitchFamily="34" charset="0"/>
              </a:rPr>
              <a:t>on the 1800 MHz band is shown </a:t>
            </a:r>
            <a:r>
              <a:rPr lang="en-US" sz="2400" dirty="0">
                <a:latin typeface="Gadugi" panose="020B0502040204020203" pitchFamily="34" charset="0"/>
              </a:rPr>
              <a:t>below </a:t>
            </a:r>
            <a:r>
              <a:rPr lang="en-US" sz="2400" dirty="0" smtClean="0">
                <a:latin typeface="Gadugi" panose="020B0502040204020203" pitchFamily="34" charset="0"/>
              </a:rPr>
              <a:t>with a measured </a:t>
            </a:r>
            <a:r>
              <a:rPr lang="en-US" sz="2400" dirty="0">
                <a:latin typeface="Gadugi" panose="020B0502040204020203" pitchFamily="34" charset="0"/>
              </a:rPr>
              <a:t>power density </a:t>
            </a:r>
            <a:r>
              <a:rPr lang="en-US" sz="2400" dirty="0" smtClean="0">
                <a:latin typeface="Gadugi" panose="020B0502040204020203" pitchFamily="34" charset="0"/>
              </a:rPr>
              <a:t>value of 477.7 </a:t>
            </a:r>
            <a:r>
              <a:rPr lang="en-US" sz="2400" dirty="0" err="1" smtClean="0">
                <a:latin typeface="Gadugi" panose="020B0502040204020203" pitchFamily="34" charset="0"/>
              </a:rPr>
              <a:t>nwatt</a:t>
            </a:r>
            <a:r>
              <a:rPr lang="en-US" sz="2400" dirty="0" smtClean="0">
                <a:latin typeface="Gadugi" panose="020B0502040204020203" pitchFamily="34" charset="0"/>
              </a:rPr>
              <a:t>/m</a:t>
            </a:r>
            <a:r>
              <a:rPr lang="en-US" sz="2400" baseline="30000" dirty="0" smtClean="0">
                <a:latin typeface="Gadugi" panose="020B0502040204020203" pitchFamily="34" charset="0"/>
              </a:rPr>
              <a:t>2</a:t>
            </a:r>
            <a:r>
              <a:rPr lang="en-US" sz="2400" dirty="0" smtClean="0">
                <a:latin typeface="Gadugi" panose="020B0502040204020203" pitchFamily="34" charset="0"/>
              </a:rPr>
              <a:t>.</a:t>
            </a:r>
            <a:endParaRPr lang="en-US" sz="2400" dirty="0">
              <a:latin typeface="Gadugi" panose="020B0502040204020203" pitchFamily="34" charset="0"/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BCD27-1B85-4806-8D8B-DBAD3C0F6E02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133599"/>
            <a:ext cx="7467600" cy="3733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838200" y="76200"/>
            <a:ext cx="10210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rgbClr val="2C55A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3600" smtClean="0"/>
              <a:t>TYPICAL POWER DENSITY (Watt/m</a:t>
            </a:r>
            <a:r>
              <a:rPr lang="en-US" sz="3600" baseline="30000" smtClean="0"/>
              <a:t>2</a:t>
            </a:r>
            <a:r>
              <a:rPr lang="en-US" sz="3600" smtClean="0"/>
              <a:t>) MEASUREMENT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2945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COMPARISON BETWEEN MEASURED VALUES AND </a:t>
            </a:r>
            <a:r>
              <a:rPr lang="en-US" sz="3600" dirty="0" smtClean="0"/>
              <a:t>ICNIRP</a:t>
            </a:r>
            <a:r>
              <a:rPr lang="en-US" sz="3200" dirty="0" smtClean="0"/>
              <a:t> LIMITS ON POWER DENSITY</a:t>
            </a:r>
            <a:endParaRPr lang="en-US" sz="32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8203900"/>
              </p:ext>
            </p:extLst>
          </p:nvPr>
        </p:nvGraphicFramePr>
        <p:xfrm>
          <a:off x="838200" y="2158544"/>
          <a:ext cx="9067800" cy="1575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2057400"/>
                <a:gridCol w="3657600"/>
                <a:gridCol w="1828800"/>
              </a:tblGrid>
              <a:tr h="358013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Gadugi" panose="020B0502040204020203" pitchFamily="34" charset="0"/>
                        </a:rPr>
                        <a:t>Frequency</a:t>
                      </a:r>
                      <a:endParaRPr lang="en-US" sz="1400" dirty="0">
                        <a:latin typeface="Gadug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Gadugi" panose="020B0502040204020203" pitchFamily="34" charset="0"/>
                        </a:rPr>
                        <a:t>General Public Limit</a:t>
                      </a:r>
                      <a:endParaRPr lang="en-US" sz="1400" dirty="0">
                        <a:latin typeface="Gadug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Gadugi" panose="020B0502040204020203" pitchFamily="34" charset="0"/>
                        </a:rPr>
                        <a:t>NCC Measured Value (Public Limit)</a:t>
                      </a:r>
                      <a:endParaRPr lang="en-US" sz="1400" dirty="0">
                        <a:latin typeface="Gadug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Gadugi" panose="020B0502040204020203" pitchFamily="34" charset="0"/>
                        </a:rPr>
                        <a:t>Percentage</a:t>
                      </a:r>
                      <a:endParaRPr lang="en-US" sz="1400" dirty="0">
                        <a:latin typeface="Gadugi" panose="020B0502040204020203" pitchFamily="34" charset="0"/>
                      </a:endParaRPr>
                    </a:p>
                  </a:txBody>
                  <a:tcPr anchor="ctr"/>
                </a:tc>
              </a:tr>
              <a:tr h="608622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Gadugi" panose="020B0502040204020203" pitchFamily="34" charset="0"/>
                        </a:rPr>
                        <a:t>900 MHz</a:t>
                      </a:r>
                      <a:endParaRPr lang="en-US" sz="2000" dirty="0">
                        <a:latin typeface="Gadug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adugi" panose="020B0502040204020203" pitchFamily="34" charset="0"/>
                        </a:rPr>
                        <a:t>4.5w/m</a:t>
                      </a:r>
                      <a:r>
                        <a:rPr lang="en-US" sz="2000" baseline="30000" dirty="0" smtClean="0">
                          <a:latin typeface="Gadugi" panose="020B0502040204020203" pitchFamily="34" charset="0"/>
                        </a:rPr>
                        <a:t>2</a:t>
                      </a:r>
                      <a:endParaRPr lang="en-US" sz="2000" baseline="30000" dirty="0">
                        <a:latin typeface="Gadug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solidFill>
                            <a:srgbClr val="2C55A0"/>
                          </a:solidFill>
                          <a:latin typeface="Gadugi" panose="020B0502040204020203" pitchFamily="34" charset="0"/>
                          <a:ea typeface="+mn-ea"/>
                          <a:cs typeface="+mn-cs"/>
                        </a:rPr>
                        <a:t>0.00001553w/m</a:t>
                      </a:r>
                      <a:r>
                        <a:rPr lang="en-US" sz="2000" b="1" baseline="30000" dirty="0" smtClean="0">
                          <a:solidFill>
                            <a:srgbClr val="2C55A0"/>
                          </a:solidFill>
                          <a:latin typeface="Gadugi" panose="020B0502040204020203" pitchFamily="34" charset="0"/>
                        </a:rPr>
                        <a:t>2</a:t>
                      </a:r>
                      <a:endParaRPr lang="en-US" sz="2000" b="1" kern="1200" dirty="0">
                        <a:solidFill>
                          <a:srgbClr val="2C55A0"/>
                        </a:solidFill>
                        <a:latin typeface="Gadugi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Gadugi" panose="020B0502040204020203" pitchFamily="34" charset="0"/>
                        </a:rPr>
                        <a:t>0.0003451%</a:t>
                      </a:r>
                      <a:endParaRPr lang="en-US" sz="2000" b="1" i="0" u="none" strike="noStrike" dirty="0">
                        <a:solidFill>
                          <a:srgbClr val="C00000"/>
                        </a:solidFill>
                        <a:effectLst/>
                        <a:latin typeface="Gadugi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608622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Gadugi" panose="020B0502040204020203" pitchFamily="34" charset="0"/>
                        </a:rPr>
                        <a:t>1800MHz</a:t>
                      </a:r>
                      <a:endParaRPr lang="en-US" sz="2000" dirty="0">
                        <a:latin typeface="Gadug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adugi" panose="020B0502040204020203" pitchFamily="34" charset="0"/>
                        </a:rPr>
                        <a:t>9.0w/m</a:t>
                      </a:r>
                      <a:r>
                        <a:rPr lang="en-US" sz="2000" baseline="30000" dirty="0" smtClean="0">
                          <a:latin typeface="Gadugi" panose="020B0502040204020203" pitchFamily="34" charset="0"/>
                        </a:rPr>
                        <a:t>2</a:t>
                      </a:r>
                      <a:endParaRPr lang="en-US" sz="2000" baseline="30000" dirty="0">
                        <a:latin typeface="Gadug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solidFill>
                            <a:srgbClr val="2C55A0"/>
                          </a:solidFill>
                          <a:latin typeface="Gadugi" panose="020B0502040204020203" pitchFamily="34" charset="0"/>
                          <a:ea typeface="+mn-ea"/>
                          <a:cs typeface="+mn-cs"/>
                        </a:rPr>
                        <a:t>0.0000004777w/m</a:t>
                      </a:r>
                      <a:r>
                        <a:rPr lang="en-US" sz="2000" b="1" baseline="30000" dirty="0" smtClean="0">
                          <a:solidFill>
                            <a:srgbClr val="2C55A0"/>
                          </a:solidFill>
                          <a:latin typeface="Gadugi" panose="020B0502040204020203" pitchFamily="34" charset="0"/>
                        </a:rPr>
                        <a:t>2</a:t>
                      </a:r>
                      <a:endParaRPr lang="en-US" sz="2000" b="1" kern="1200" dirty="0">
                        <a:solidFill>
                          <a:srgbClr val="2C55A0"/>
                        </a:solidFill>
                        <a:latin typeface="Gadugi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Gadugi" panose="020B0502040204020203" pitchFamily="34" charset="0"/>
                        </a:rPr>
                        <a:t>0.0000053%</a:t>
                      </a:r>
                      <a:endParaRPr lang="en-US" sz="2000" b="1" i="0" u="none" strike="noStrike" dirty="0">
                        <a:solidFill>
                          <a:srgbClr val="C00000"/>
                        </a:solidFill>
                        <a:effectLst/>
                        <a:latin typeface="Gadugi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BCD27-1B85-4806-8D8B-DBAD3C0F6E02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36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134609"/>
            <a:ext cx="97917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ea typeface="Tahoma" pitchFamily="34" charset="0"/>
                <a:cs typeface="Tahoma" pitchFamily="34" charset="0"/>
              </a:rPr>
              <a:t>ELECTRIC </a:t>
            </a:r>
            <a:r>
              <a:rPr lang="en-US" sz="3600" dirty="0" smtClean="0">
                <a:ea typeface="Tahoma" pitchFamily="34" charset="0"/>
                <a:cs typeface="Tahoma" pitchFamily="34" charset="0"/>
              </a:rPr>
              <a:t>FIELD STRENGTH MEASUREMENTS</a:t>
            </a:r>
            <a:endParaRPr lang="en-US" sz="3600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295400"/>
            <a:ext cx="5372100" cy="4267201"/>
          </a:xfrm>
        </p:spPr>
        <p:txBody>
          <a:bodyPr>
            <a:normAutofit/>
          </a:bodyPr>
          <a:lstStyle/>
          <a:p>
            <a:r>
              <a:rPr lang="en-US" sz="2400" dirty="0" smtClean="0">
                <a:ea typeface="Tahoma" pitchFamily="34" charset="0"/>
                <a:cs typeface="Tahoma" pitchFamily="34" charset="0"/>
              </a:rPr>
              <a:t>In a typical field measurement exercises, the strongest measured field strength taken at the closest distance to the tower was 2.2v/m, representing </a:t>
            </a:r>
            <a:r>
              <a:rPr lang="en-US" sz="2400" b="1" dirty="0" smtClean="0">
                <a:solidFill>
                  <a:srgbClr val="C00000"/>
                </a:solidFill>
                <a:ea typeface="Tahoma" pitchFamily="34" charset="0"/>
                <a:cs typeface="Tahoma" pitchFamily="34" charset="0"/>
              </a:rPr>
              <a:t>7.5%</a:t>
            </a:r>
            <a:r>
              <a:rPr lang="en-US" sz="2400" dirty="0" smtClean="0">
                <a:solidFill>
                  <a:srgbClr val="C0000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ea typeface="Tahoma" pitchFamily="34" charset="0"/>
                <a:cs typeface="Tahoma" pitchFamily="34" charset="0"/>
              </a:rPr>
              <a:t>of the minimum reference level of 29v/m specified by ICNIRP.</a:t>
            </a:r>
          </a:p>
          <a:p>
            <a:pPr algn="just"/>
            <a:endParaRPr lang="en-US" sz="2400" dirty="0" smtClean="0">
              <a:ea typeface="Tahoma" pitchFamily="34" charset="0"/>
              <a:cs typeface="Tahoma" pitchFamily="34" charset="0"/>
            </a:endParaRPr>
          </a:p>
          <a:p>
            <a:r>
              <a:rPr lang="en-US" sz="2400" dirty="0" smtClean="0">
                <a:solidFill>
                  <a:srgbClr val="2C55A0"/>
                </a:solidFill>
                <a:ea typeface="Tahoma" pitchFamily="34" charset="0"/>
                <a:cs typeface="Tahoma" pitchFamily="34" charset="0"/>
              </a:rPr>
              <a:t>The very low signal strength shows that BTS installations pose no risk to the health and safety of humans.</a:t>
            </a:r>
            <a:r>
              <a:rPr lang="en-US" sz="2400" dirty="0" smtClean="0">
                <a:ea typeface="Tahoma" pitchFamily="34" charset="0"/>
                <a:cs typeface="Tahoma" pitchFamily="34" charset="0"/>
              </a:rPr>
              <a:t> 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BCD27-1B85-4806-8D8B-DBAD3C0F6E02}" type="slidenum">
              <a:rPr lang="en-US" smtClean="0"/>
              <a:pPr/>
              <a:t>34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4095359"/>
              </p:ext>
            </p:extLst>
          </p:nvPr>
        </p:nvGraphicFramePr>
        <p:xfrm>
          <a:off x="6089301" y="1295401"/>
          <a:ext cx="39691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3934"/>
            <a:ext cx="9067800" cy="13255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COLOCATION SITE – </a:t>
            </a:r>
            <a:r>
              <a:rPr lang="en-US" sz="3200" dirty="0" err="1"/>
              <a:t>Utako</a:t>
            </a:r>
            <a:r>
              <a:rPr lang="en-US" sz="3200" dirty="0"/>
              <a:t>, Abuja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3776884"/>
              </p:ext>
            </p:extLst>
          </p:nvPr>
        </p:nvGraphicFramePr>
        <p:xfrm>
          <a:off x="762000" y="1371600"/>
          <a:ext cx="9144000" cy="29826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6975"/>
                <a:gridCol w="1586975"/>
                <a:gridCol w="1209124"/>
                <a:gridCol w="1209124"/>
                <a:gridCol w="1265193"/>
                <a:gridCol w="2286609"/>
              </a:tblGrid>
              <a:tr h="638714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Gadugi" panose="020B0502040204020203" pitchFamily="34" charset="0"/>
                        </a:rPr>
                        <a:t>Distance</a:t>
                      </a:r>
                      <a:endParaRPr lang="en-US" sz="1600" b="1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Gadugi" panose="020B0502040204020203" pitchFamily="34" charset="0"/>
                        </a:rPr>
                        <a:t>Reference level for Electric-Field Strength (V/M)</a:t>
                      </a:r>
                      <a:endParaRPr lang="en-US" sz="1100" b="1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Gadugi" panose="020B0502040204020203" pitchFamily="34" charset="0"/>
                        </a:rPr>
                        <a:t>Measured </a:t>
                      </a:r>
                      <a:r>
                        <a:rPr lang="en-US" sz="1200" b="1" dirty="0">
                          <a:effectLst/>
                          <a:latin typeface="Gadugi" panose="020B0502040204020203" pitchFamily="34" charset="0"/>
                        </a:rPr>
                        <a:t>Value of </a:t>
                      </a:r>
                      <a:r>
                        <a:rPr lang="en-US" sz="1200" b="1" dirty="0" smtClean="0">
                          <a:effectLst/>
                          <a:latin typeface="Gadugi" panose="020B0502040204020203" pitchFamily="34" charset="0"/>
                        </a:rPr>
                        <a:t/>
                      </a:r>
                      <a:br>
                        <a:rPr lang="en-US" sz="1200" b="1" dirty="0" smtClean="0">
                          <a:effectLst/>
                          <a:latin typeface="Gadugi" panose="020B0502040204020203" pitchFamily="34" charset="0"/>
                        </a:rPr>
                      </a:br>
                      <a:r>
                        <a:rPr lang="en-US" sz="1200" b="1" dirty="0" smtClean="0">
                          <a:effectLst/>
                          <a:latin typeface="Gadugi" panose="020B0502040204020203" pitchFamily="34" charset="0"/>
                        </a:rPr>
                        <a:t>Electric-Field </a:t>
                      </a:r>
                      <a:r>
                        <a:rPr lang="en-US" sz="1200" b="1" dirty="0">
                          <a:effectLst/>
                          <a:latin typeface="Gadugi" panose="020B0502040204020203" pitchFamily="34" charset="0"/>
                        </a:rPr>
                        <a:t>Strength (V/M) </a:t>
                      </a:r>
                      <a:r>
                        <a:rPr lang="en-US" sz="1200" b="1" dirty="0" smtClean="0">
                          <a:effectLst/>
                          <a:latin typeface="Gadugi" panose="020B0502040204020203" pitchFamily="34" charset="0"/>
                        </a:rPr>
                        <a:t/>
                      </a:r>
                      <a:br>
                        <a:rPr lang="en-US" sz="1200" b="1" dirty="0" smtClean="0">
                          <a:effectLst/>
                          <a:latin typeface="Gadugi" panose="020B0502040204020203" pitchFamily="34" charset="0"/>
                        </a:rPr>
                      </a:br>
                      <a:r>
                        <a:rPr lang="en-US" sz="1200" b="1" dirty="0" smtClean="0">
                          <a:effectLst/>
                          <a:latin typeface="Gadugi" panose="020B0502040204020203" pitchFamily="34" charset="0"/>
                        </a:rPr>
                        <a:t>at </a:t>
                      </a:r>
                      <a:r>
                        <a:rPr lang="en-US" sz="1200" b="1" dirty="0">
                          <a:effectLst/>
                          <a:latin typeface="Gadugi" panose="020B0502040204020203" pitchFamily="34" charset="0"/>
                        </a:rPr>
                        <a:t>BTS site location.</a:t>
                      </a:r>
                      <a:endParaRPr lang="en-US" sz="1100" b="1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Gadugi" panose="020B0502040204020203" pitchFamily="34" charset="0"/>
                        </a:rPr>
                        <a:t>Remarks</a:t>
                      </a:r>
                      <a:endParaRPr lang="en-US" sz="1400" b="1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Gadugi" panose="020B0502040204020203" pitchFamily="34" charset="0"/>
                        </a:rPr>
                        <a:t>ICNIRP</a:t>
                      </a:r>
                      <a:endParaRPr lang="en-US" sz="1100" b="1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Gadugi" panose="020B0502040204020203" pitchFamily="34" charset="0"/>
                        </a:rPr>
                        <a:t>Peak Value</a:t>
                      </a:r>
                      <a:endParaRPr lang="en-US" sz="1100" b="1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Gadugi" panose="020B0502040204020203" pitchFamily="34" charset="0"/>
                        </a:rPr>
                        <a:t>Pulse Value</a:t>
                      </a:r>
                      <a:endParaRPr lang="en-US" sz="1100" b="1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Gadugi" panose="020B0502040204020203" pitchFamily="34" charset="0"/>
                        </a:rPr>
                        <a:t>Average Value</a:t>
                      </a:r>
                      <a:endParaRPr lang="en-US" sz="1100" b="1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adugi" panose="020B0502040204020203" pitchFamily="34" charset="0"/>
                        </a:rPr>
                        <a:t>10m</a:t>
                      </a:r>
                      <a:endParaRPr lang="en-US" sz="1400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adugi" panose="020B0502040204020203" pitchFamily="34" charset="0"/>
                        </a:rPr>
                        <a:t>29 – 61</a:t>
                      </a:r>
                      <a:endParaRPr lang="en-US" sz="1400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Gadugi" panose="020B0502040204020203" pitchFamily="34" charset="0"/>
                        </a:rPr>
                        <a:t>1.20</a:t>
                      </a:r>
                      <a:endParaRPr lang="en-US" sz="14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adugi" panose="020B0502040204020203" pitchFamily="34" charset="0"/>
                        </a:rPr>
                        <a:t>0.80</a:t>
                      </a:r>
                      <a:endParaRPr lang="en-US" sz="1400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adugi" panose="020B0502040204020203" pitchFamily="34" charset="0"/>
                        </a:rPr>
                        <a:t>0.80</a:t>
                      </a:r>
                      <a:endParaRPr lang="en-US" sz="1400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6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adugi" panose="020B0502040204020203" pitchFamily="34" charset="0"/>
                        </a:rPr>
                        <a:t>The maximum value of 1.20V/M (Peak value) represents 4.1% of the minimum Electric-Field Strength reference level i.e. 29V/M. Hence Measured Values are below the minimum Limits (29V/M)</a:t>
                      </a:r>
                      <a:endParaRPr lang="en-US" sz="1400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0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Gadugi" panose="020B0502040204020203" pitchFamily="34" charset="0"/>
                        </a:rPr>
                        <a:t>20m</a:t>
                      </a:r>
                      <a:endParaRPr lang="en-US" sz="14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adugi" panose="020B0502040204020203" pitchFamily="34" charset="0"/>
                        </a:rPr>
                        <a:t>29 – 61</a:t>
                      </a:r>
                      <a:endParaRPr lang="en-US" sz="1400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adugi" panose="020B0502040204020203" pitchFamily="34" charset="0"/>
                        </a:rPr>
                        <a:t>0.90</a:t>
                      </a:r>
                      <a:endParaRPr lang="en-US" sz="1400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Gadugi" panose="020B0502040204020203" pitchFamily="34" charset="0"/>
                        </a:rPr>
                        <a:t>1.20</a:t>
                      </a:r>
                      <a:endParaRPr lang="en-US" sz="14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adugi" panose="020B0502040204020203" pitchFamily="34" charset="0"/>
                        </a:rPr>
                        <a:t>1.00</a:t>
                      </a:r>
                      <a:endParaRPr lang="en-US" sz="1400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51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Gadugi" panose="020B0502040204020203" pitchFamily="34" charset="0"/>
                        </a:rPr>
                        <a:t>30m</a:t>
                      </a:r>
                      <a:endParaRPr lang="en-US" sz="14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Gadugi" panose="020B0502040204020203" pitchFamily="34" charset="0"/>
                        </a:rPr>
                        <a:t>29 – 61</a:t>
                      </a:r>
                      <a:endParaRPr lang="en-US" sz="14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adugi" panose="020B0502040204020203" pitchFamily="34" charset="0"/>
                        </a:rPr>
                        <a:t>1.10</a:t>
                      </a:r>
                      <a:endParaRPr lang="en-US" sz="1400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Gadugi" panose="020B0502040204020203" pitchFamily="34" charset="0"/>
                        </a:rPr>
                        <a:t>0.70</a:t>
                      </a:r>
                      <a:endParaRPr lang="en-US" sz="14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Gadugi" panose="020B0502040204020203" pitchFamily="34" charset="0"/>
                        </a:rPr>
                        <a:t>0.70</a:t>
                      </a:r>
                      <a:endParaRPr lang="en-US" sz="14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Gadugi" panose="020B0502040204020203" pitchFamily="34" charset="0"/>
                        </a:rPr>
                        <a:t>40m</a:t>
                      </a:r>
                      <a:endParaRPr lang="en-US" sz="14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Gadugi" panose="020B0502040204020203" pitchFamily="34" charset="0"/>
                        </a:rPr>
                        <a:t>29 – 61</a:t>
                      </a:r>
                      <a:endParaRPr lang="en-US" sz="14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adugi" panose="020B0502040204020203" pitchFamily="34" charset="0"/>
                        </a:rPr>
                        <a:t>1.00</a:t>
                      </a:r>
                      <a:endParaRPr lang="en-US" sz="1400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Gadugi" panose="020B0502040204020203" pitchFamily="34" charset="0"/>
                        </a:rPr>
                        <a:t>0.60</a:t>
                      </a:r>
                      <a:endParaRPr lang="en-US" sz="14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Gadugi" panose="020B0502040204020203" pitchFamily="34" charset="0"/>
                        </a:rPr>
                        <a:t>0.40</a:t>
                      </a:r>
                      <a:endParaRPr lang="en-US" sz="14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Gadugi" panose="020B0502040204020203" pitchFamily="34" charset="0"/>
                        </a:rPr>
                        <a:t>50m</a:t>
                      </a:r>
                      <a:endParaRPr lang="en-US" sz="14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Gadugi" panose="020B0502040204020203" pitchFamily="34" charset="0"/>
                        </a:rPr>
                        <a:t>29 – 61</a:t>
                      </a:r>
                      <a:endParaRPr lang="en-US" sz="14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Gadugi" panose="020B0502040204020203" pitchFamily="34" charset="0"/>
                        </a:rPr>
                        <a:t>1.20</a:t>
                      </a:r>
                      <a:endParaRPr lang="en-US" sz="14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adugi" panose="020B0502040204020203" pitchFamily="34" charset="0"/>
                        </a:rPr>
                        <a:t>0.50</a:t>
                      </a:r>
                      <a:endParaRPr lang="en-US" sz="1400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adugi" panose="020B0502040204020203" pitchFamily="34" charset="0"/>
                        </a:rPr>
                        <a:t>0.40</a:t>
                      </a:r>
                      <a:endParaRPr lang="en-US" sz="1400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Gadugi" panose="020B0502040204020203" pitchFamily="34" charset="0"/>
                        </a:rPr>
                        <a:t>60m</a:t>
                      </a:r>
                      <a:endParaRPr lang="en-US" sz="14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Gadugi" panose="020B0502040204020203" pitchFamily="34" charset="0"/>
                        </a:rPr>
                        <a:t>29 – 61</a:t>
                      </a:r>
                      <a:endParaRPr lang="en-US" sz="14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Gadugi" panose="020B0502040204020203" pitchFamily="34" charset="0"/>
                        </a:rPr>
                        <a:t>1.10</a:t>
                      </a:r>
                      <a:endParaRPr lang="en-US" sz="14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Gadugi" panose="020B0502040204020203" pitchFamily="34" charset="0"/>
                        </a:rPr>
                        <a:t>0.50</a:t>
                      </a:r>
                      <a:endParaRPr lang="en-US" sz="14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adugi" panose="020B0502040204020203" pitchFamily="34" charset="0"/>
                        </a:rPr>
                        <a:t>0.40</a:t>
                      </a:r>
                      <a:endParaRPr lang="en-US" sz="1400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BCD27-1B85-4806-8D8B-DBAD3C0F6E02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1015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525"/>
            <a:ext cx="9067800" cy="13255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COLOCATION SITE - </a:t>
            </a:r>
            <a:r>
              <a:rPr lang="en-US" sz="3200" dirty="0" err="1" smtClean="0"/>
              <a:t>Karkasara</a:t>
            </a:r>
            <a:r>
              <a:rPr lang="en-US" sz="3200" dirty="0"/>
              <a:t>, Kano.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166660"/>
              </p:ext>
            </p:extLst>
          </p:nvPr>
        </p:nvGraphicFramePr>
        <p:xfrm>
          <a:off x="838200" y="1371600"/>
          <a:ext cx="9067799" cy="39245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2599"/>
                <a:gridCol w="1611260"/>
                <a:gridCol w="1170039"/>
                <a:gridCol w="1389421"/>
                <a:gridCol w="1243166"/>
                <a:gridCol w="1901314"/>
              </a:tblGrid>
              <a:tr h="65646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Gadugi" panose="020B0502040204020203" pitchFamily="34" charset="0"/>
                        </a:rPr>
                        <a:t>Distance</a:t>
                      </a:r>
                      <a:endParaRPr lang="en-US" sz="1600" b="1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Gadugi" panose="020B0502040204020203" pitchFamily="34" charset="0"/>
                        </a:rPr>
                        <a:t>Reference level for Electric-Field Strength (V/M)</a:t>
                      </a:r>
                      <a:endParaRPr lang="en-US" sz="1100" b="1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Gadugi" panose="020B0502040204020203" pitchFamily="34" charset="0"/>
                        </a:rPr>
                        <a:t>Measured </a:t>
                      </a:r>
                      <a:r>
                        <a:rPr lang="en-US" sz="1200" b="1" dirty="0">
                          <a:effectLst/>
                          <a:latin typeface="Gadugi" panose="020B0502040204020203" pitchFamily="34" charset="0"/>
                        </a:rPr>
                        <a:t>Value of </a:t>
                      </a:r>
                      <a:r>
                        <a:rPr lang="en-US" sz="1200" b="1" dirty="0" smtClean="0">
                          <a:effectLst/>
                          <a:latin typeface="Gadugi" panose="020B0502040204020203" pitchFamily="34" charset="0"/>
                        </a:rPr>
                        <a:t/>
                      </a:r>
                      <a:br>
                        <a:rPr lang="en-US" sz="1200" b="1" dirty="0" smtClean="0">
                          <a:effectLst/>
                          <a:latin typeface="Gadugi" panose="020B0502040204020203" pitchFamily="34" charset="0"/>
                        </a:rPr>
                      </a:br>
                      <a:r>
                        <a:rPr lang="en-US" sz="1200" b="1" dirty="0" smtClean="0">
                          <a:effectLst/>
                          <a:latin typeface="Gadugi" panose="020B0502040204020203" pitchFamily="34" charset="0"/>
                        </a:rPr>
                        <a:t>Electric-Field </a:t>
                      </a:r>
                      <a:r>
                        <a:rPr lang="en-US" sz="1200" b="1" dirty="0">
                          <a:effectLst/>
                          <a:latin typeface="Gadugi" panose="020B0502040204020203" pitchFamily="34" charset="0"/>
                        </a:rPr>
                        <a:t>Strength (V/M) </a:t>
                      </a:r>
                      <a:r>
                        <a:rPr lang="en-US" sz="1200" b="1" dirty="0" smtClean="0">
                          <a:effectLst/>
                          <a:latin typeface="Gadugi" panose="020B0502040204020203" pitchFamily="34" charset="0"/>
                        </a:rPr>
                        <a:t/>
                      </a:r>
                      <a:br>
                        <a:rPr lang="en-US" sz="1200" b="1" dirty="0" smtClean="0">
                          <a:effectLst/>
                          <a:latin typeface="Gadugi" panose="020B0502040204020203" pitchFamily="34" charset="0"/>
                        </a:rPr>
                      </a:br>
                      <a:r>
                        <a:rPr lang="en-US" sz="1200" b="1" dirty="0" smtClean="0">
                          <a:effectLst/>
                          <a:latin typeface="Gadugi" panose="020B0502040204020203" pitchFamily="34" charset="0"/>
                        </a:rPr>
                        <a:t>at </a:t>
                      </a:r>
                      <a:r>
                        <a:rPr lang="en-US" sz="1200" b="1" dirty="0">
                          <a:effectLst/>
                          <a:latin typeface="Gadugi" panose="020B0502040204020203" pitchFamily="34" charset="0"/>
                        </a:rPr>
                        <a:t>BTS site location.</a:t>
                      </a:r>
                      <a:endParaRPr lang="en-US" sz="1100" b="1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Gadugi" panose="020B0502040204020203" pitchFamily="34" charset="0"/>
                        </a:rPr>
                        <a:t>Remarks</a:t>
                      </a:r>
                      <a:endParaRPr lang="en-US" sz="1400" b="1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75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Gadugi" panose="020B0502040204020203" pitchFamily="34" charset="0"/>
                        </a:rPr>
                        <a:t>ICNIRP</a:t>
                      </a:r>
                      <a:endParaRPr lang="en-US" sz="1100" b="1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Gadugi" panose="020B0502040204020203" pitchFamily="34" charset="0"/>
                        </a:rPr>
                        <a:t>Peak Value</a:t>
                      </a:r>
                      <a:endParaRPr lang="en-US" sz="1100" b="1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Gadugi" panose="020B0502040204020203" pitchFamily="34" charset="0"/>
                        </a:rPr>
                        <a:t>Pulse Value</a:t>
                      </a:r>
                      <a:endParaRPr lang="en-US" sz="1100" b="1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Gadugi" panose="020B0502040204020203" pitchFamily="34" charset="0"/>
                        </a:rPr>
                        <a:t>Average Value</a:t>
                      </a:r>
                      <a:endParaRPr lang="en-US" sz="1100" b="1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00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adugi" panose="020B0502040204020203" pitchFamily="34" charset="0"/>
                        </a:rPr>
                        <a:t>5 m</a:t>
                      </a:r>
                      <a:endParaRPr lang="en-US" sz="1400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Gadugi" panose="020B0502040204020203" pitchFamily="34" charset="0"/>
                        </a:rPr>
                        <a:t>29 – 61</a:t>
                      </a:r>
                      <a:endParaRPr lang="en-US" sz="14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Gadugi" panose="020B0502040204020203" pitchFamily="34" charset="0"/>
                        </a:rPr>
                        <a:t>0.64</a:t>
                      </a:r>
                      <a:endParaRPr lang="en-US" sz="14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Gadugi" panose="020B0502040204020203" pitchFamily="34" charset="0"/>
                        </a:rPr>
                        <a:t>0.60</a:t>
                      </a:r>
                      <a:endParaRPr lang="en-US" sz="14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Gadugi" panose="020B0502040204020203" pitchFamily="34" charset="0"/>
                        </a:rPr>
                        <a:t>0.60</a:t>
                      </a:r>
                      <a:endParaRPr lang="en-US" sz="14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10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adugi" panose="020B0502040204020203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Gadugi" panose="020B0502040204020203" pitchFamily="34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adugi" panose="020B0502040204020203" pitchFamily="34" charset="0"/>
                        </a:rPr>
                        <a:t>The maximum value of 1.02 V/M (Peak Value) represents 3.5% of the minimum Electric-Field Strength reference level i.e. 29V/M. Hence Measured Values are below the minimum Limits (29V/M)</a:t>
                      </a:r>
                      <a:endParaRPr lang="en-US" sz="1200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00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adugi" panose="020B0502040204020203" pitchFamily="34" charset="0"/>
                        </a:rPr>
                        <a:t>10m</a:t>
                      </a:r>
                      <a:endParaRPr lang="en-US" sz="1400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Gadugi" panose="020B0502040204020203" pitchFamily="34" charset="0"/>
                        </a:rPr>
                        <a:t>29 – 61</a:t>
                      </a:r>
                      <a:endParaRPr lang="en-US" sz="14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Gadugi" panose="020B0502040204020203" pitchFamily="34" charset="0"/>
                        </a:rPr>
                        <a:t>0.51</a:t>
                      </a:r>
                      <a:endParaRPr lang="en-US" sz="14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adugi" panose="020B0502040204020203" pitchFamily="34" charset="0"/>
                        </a:rPr>
                        <a:t>0.54</a:t>
                      </a:r>
                      <a:endParaRPr lang="en-US" sz="1400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Gadugi" panose="020B0502040204020203" pitchFamily="34" charset="0"/>
                        </a:rPr>
                        <a:t>0.45</a:t>
                      </a:r>
                      <a:endParaRPr lang="en-US" sz="14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00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adugi" panose="020B0502040204020203" pitchFamily="34" charset="0"/>
                        </a:rPr>
                        <a:t>15m</a:t>
                      </a:r>
                      <a:endParaRPr lang="en-US" sz="1400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adugi" panose="020B0502040204020203" pitchFamily="34" charset="0"/>
                        </a:rPr>
                        <a:t>29 – 61</a:t>
                      </a:r>
                      <a:endParaRPr lang="en-US" sz="1400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Gadugi" panose="020B0502040204020203" pitchFamily="34" charset="0"/>
                        </a:rPr>
                        <a:t>0.76</a:t>
                      </a:r>
                      <a:endParaRPr lang="en-US" sz="14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Gadugi" panose="020B0502040204020203" pitchFamily="34" charset="0"/>
                        </a:rPr>
                        <a:t>0.62</a:t>
                      </a:r>
                      <a:endParaRPr lang="en-US" sz="14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Gadugi" panose="020B0502040204020203" pitchFamily="34" charset="0"/>
                        </a:rPr>
                        <a:t>0.56</a:t>
                      </a:r>
                      <a:endParaRPr lang="en-US" sz="14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00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Gadugi" panose="020B0502040204020203" pitchFamily="34" charset="0"/>
                        </a:rPr>
                        <a:t>20m</a:t>
                      </a:r>
                      <a:endParaRPr lang="en-US" sz="14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adugi" panose="020B0502040204020203" pitchFamily="34" charset="0"/>
                        </a:rPr>
                        <a:t>29 – 61</a:t>
                      </a:r>
                      <a:endParaRPr lang="en-US" sz="1400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Gadugi" panose="020B0502040204020203" pitchFamily="34" charset="0"/>
                        </a:rPr>
                        <a:t>0.70</a:t>
                      </a:r>
                      <a:endParaRPr lang="en-US" sz="14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adugi" panose="020B0502040204020203" pitchFamily="34" charset="0"/>
                        </a:rPr>
                        <a:t>0.65</a:t>
                      </a:r>
                      <a:endParaRPr lang="en-US" sz="1400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adugi" panose="020B0502040204020203" pitchFamily="34" charset="0"/>
                        </a:rPr>
                        <a:t>0.65</a:t>
                      </a:r>
                      <a:endParaRPr lang="en-US" sz="1400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00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Gadugi" panose="020B0502040204020203" pitchFamily="34" charset="0"/>
                        </a:rPr>
                        <a:t>25m</a:t>
                      </a:r>
                      <a:endParaRPr lang="en-US" sz="14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adugi" panose="020B0502040204020203" pitchFamily="34" charset="0"/>
                        </a:rPr>
                        <a:t>29 – 61</a:t>
                      </a:r>
                      <a:endParaRPr lang="en-US" sz="1400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Gadugi" panose="020B0502040204020203" pitchFamily="34" charset="0"/>
                        </a:rPr>
                        <a:t>0.92</a:t>
                      </a:r>
                      <a:endParaRPr lang="en-US" sz="14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Gadugi" panose="020B0502040204020203" pitchFamily="34" charset="0"/>
                        </a:rPr>
                        <a:t>0.77</a:t>
                      </a:r>
                      <a:endParaRPr lang="en-US" sz="14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adugi" panose="020B0502040204020203" pitchFamily="34" charset="0"/>
                        </a:rPr>
                        <a:t>0.65</a:t>
                      </a:r>
                      <a:endParaRPr lang="en-US" sz="1400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00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Gadugi" panose="020B0502040204020203" pitchFamily="34" charset="0"/>
                        </a:rPr>
                        <a:t>30m</a:t>
                      </a:r>
                      <a:endParaRPr lang="en-US" sz="14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Gadugi" panose="020B0502040204020203" pitchFamily="34" charset="0"/>
                        </a:rPr>
                        <a:t>29 – 61</a:t>
                      </a:r>
                      <a:endParaRPr lang="en-US" sz="14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adugi" panose="020B0502040204020203" pitchFamily="34" charset="0"/>
                        </a:rPr>
                        <a:t>0.84</a:t>
                      </a:r>
                      <a:endParaRPr lang="en-US" sz="1400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Gadugi" panose="020B0502040204020203" pitchFamily="34" charset="0"/>
                        </a:rPr>
                        <a:t>0.86</a:t>
                      </a:r>
                      <a:endParaRPr lang="en-US" sz="14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adugi" panose="020B0502040204020203" pitchFamily="34" charset="0"/>
                        </a:rPr>
                        <a:t>0.76</a:t>
                      </a:r>
                      <a:endParaRPr lang="en-US" sz="1400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00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Gadugi" panose="020B0502040204020203" pitchFamily="34" charset="0"/>
                        </a:rPr>
                        <a:t>35m</a:t>
                      </a:r>
                      <a:endParaRPr lang="en-US" sz="14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Gadugi" panose="020B0502040204020203" pitchFamily="34" charset="0"/>
                        </a:rPr>
                        <a:t>29 – 61</a:t>
                      </a:r>
                      <a:endParaRPr lang="en-US" sz="14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adugi" panose="020B0502040204020203" pitchFamily="34" charset="0"/>
                        </a:rPr>
                        <a:t>1.02</a:t>
                      </a:r>
                      <a:endParaRPr lang="en-US" sz="1400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Gadugi" panose="020B0502040204020203" pitchFamily="34" charset="0"/>
                        </a:rPr>
                        <a:t>0.93</a:t>
                      </a:r>
                      <a:endParaRPr lang="en-US" sz="14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adugi" panose="020B0502040204020203" pitchFamily="34" charset="0"/>
                        </a:rPr>
                        <a:t>0.74</a:t>
                      </a:r>
                      <a:endParaRPr lang="en-US" sz="1400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00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Gadugi" panose="020B0502040204020203" pitchFamily="34" charset="0"/>
                        </a:rPr>
                        <a:t>40m</a:t>
                      </a:r>
                      <a:endParaRPr lang="en-US" sz="14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Gadugi" panose="020B0502040204020203" pitchFamily="34" charset="0"/>
                        </a:rPr>
                        <a:t>29 – 61</a:t>
                      </a:r>
                      <a:endParaRPr lang="en-US" sz="14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adugi" panose="020B0502040204020203" pitchFamily="34" charset="0"/>
                        </a:rPr>
                        <a:t>0.76</a:t>
                      </a:r>
                      <a:endParaRPr lang="en-US" sz="1400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Gadugi" panose="020B0502040204020203" pitchFamily="34" charset="0"/>
                        </a:rPr>
                        <a:t>0.69</a:t>
                      </a:r>
                      <a:endParaRPr lang="en-US" sz="14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adugi" panose="020B0502040204020203" pitchFamily="34" charset="0"/>
                        </a:rPr>
                        <a:t>0.63</a:t>
                      </a:r>
                      <a:endParaRPr lang="en-US" sz="1400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00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Gadugi" panose="020B0502040204020203" pitchFamily="34" charset="0"/>
                        </a:rPr>
                        <a:t>45m</a:t>
                      </a:r>
                      <a:endParaRPr lang="en-US" sz="14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Gadugi" panose="020B0502040204020203" pitchFamily="34" charset="0"/>
                        </a:rPr>
                        <a:t>29 – 61</a:t>
                      </a:r>
                      <a:endParaRPr lang="en-US" sz="14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Gadugi" panose="020B0502040204020203" pitchFamily="34" charset="0"/>
                        </a:rPr>
                        <a:t>0.83</a:t>
                      </a:r>
                      <a:endParaRPr lang="en-US" sz="14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adugi" panose="020B0502040204020203" pitchFamily="34" charset="0"/>
                        </a:rPr>
                        <a:t>0.75</a:t>
                      </a:r>
                      <a:endParaRPr lang="en-US" sz="1400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adugi" panose="020B0502040204020203" pitchFamily="34" charset="0"/>
                        </a:rPr>
                        <a:t>0.66</a:t>
                      </a:r>
                      <a:endParaRPr lang="en-US" sz="1400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00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Gadugi" panose="020B0502040204020203" pitchFamily="34" charset="0"/>
                        </a:rPr>
                        <a:t>50m</a:t>
                      </a:r>
                      <a:endParaRPr lang="en-US" sz="14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Gadugi" panose="020B0502040204020203" pitchFamily="34" charset="0"/>
                        </a:rPr>
                        <a:t>29 – 61</a:t>
                      </a:r>
                      <a:endParaRPr lang="en-US" sz="14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Gadugi" panose="020B0502040204020203" pitchFamily="34" charset="0"/>
                        </a:rPr>
                        <a:t>0.80</a:t>
                      </a:r>
                      <a:endParaRPr lang="en-US" sz="14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adugi" panose="020B0502040204020203" pitchFamily="34" charset="0"/>
                        </a:rPr>
                        <a:t>0.83</a:t>
                      </a:r>
                      <a:endParaRPr lang="en-US" sz="1400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adugi" panose="020B0502040204020203" pitchFamily="34" charset="0"/>
                        </a:rPr>
                        <a:t>0.82</a:t>
                      </a:r>
                      <a:endParaRPr lang="en-US" sz="1400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BCD27-1B85-4806-8D8B-DBAD3C0F6E02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8474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2242"/>
            <a:ext cx="90678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COLOCATION SITE - </a:t>
            </a:r>
            <a:r>
              <a:rPr lang="en-US" sz="3200" dirty="0" err="1" smtClean="0"/>
              <a:t>Anifowoshe</a:t>
            </a:r>
            <a:r>
              <a:rPr lang="en-US" sz="3200" dirty="0"/>
              <a:t>, </a:t>
            </a:r>
            <a:r>
              <a:rPr lang="en-US" sz="3200" dirty="0" err="1"/>
              <a:t>Ikeja</a:t>
            </a:r>
            <a:r>
              <a:rPr lang="en-US" sz="3200" dirty="0"/>
              <a:t>, Lagos.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1953974"/>
              </p:ext>
            </p:extLst>
          </p:nvPr>
        </p:nvGraphicFramePr>
        <p:xfrm>
          <a:off x="685800" y="1447805"/>
          <a:ext cx="9220199" cy="36667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6946"/>
                <a:gridCol w="1659105"/>
                <a:gridCol w="1260522"/>
                <a:gridCol w="1167193"/>
                <a:gridCol w="1536634"/>
                <a:gridCol w="2209799"/>
              </a:tblGrid>
              <a:tr h="76199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Gadugi" panose="020B0502040204020203" pitchFamily="34" charset="0"/>
                        </a:rPr>
                        <a:t>Distance</a:t>
                      </a:r>
                      <a:endParaRPr lang="en-US" sz="1600" b="1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Gadugi" panose="020B0502040204020203" pitchFamily="34" charset="0"/>
                        </a:rPr>
                        <a:t>Reference level for Electric-Field Strength (V/M)</a:t>
                      </a:r>
                      <a:endParaRPr lang="en-US" sz="1100" b="1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Gadugi" panose="020B0502040204020203" pitchFamily="34" charset="0"/>
                        </a:rPr>
                        <a:t>Measured </a:t>
                      </a:r>
                      <a:r>
                        <a:rPr lang="en-US" sz="1200" b="1" dirty="0">
                          <a:effectLst/>
                          <a:latin typeface="Gadugi" panose="020B0502040204020203" pitchFamily="34" charset="0"/>
                        </a:rPr>
                        <a:t>Value of </a:t>
                      </a:r>
                      <a:r>
                        <a:rPr lang="en-US" sz="1200" b="1" dirty="0" smtClean="0">
                          <a:effectLst/>
                          <a:latin typeface="Gadugi" panose="020B0502040204020203" pitchFamily="34" charset="0"/>
                        </a:rPr>
                        <a:t/>
                      </a:r>
                      <a:br>
                        <a:rPr lang="en-US" sz="1200" b="1" dirty="0" smtClean="0">
                          <a:effectLst/>
                          <a:latin typeface="Gadugi" panose="020B0502040204020203" pitchFamily="34" charset="0"/>
                        </a:rPr>
                      </a:br>
                      <a:r>
                        <a:rPr lang="en-US" sz="1200" b="1" dirty="0" smtClean="0">
                          <a:effectLst/>
                          <a:latin typeface="Gadugi" panose="020B0502040204020203" pitchFamily="34" charset="0"/>
                        </a:rPr>
                        <a:t>Electric-Field </a:t>
                      </a:r>
                      <a:r>
                        <a:rPr lang="en-US" sz="1200" b="1" dirty="0">
                          <a:effectLst/>
                          <a:latin typeface="Gadugi" panose="020B0502040204020203" pitchFamily="34" charset="0"/>
                        </a:rPr>
                        <a:t>Strength (V/M) </a:t>
                      </a:r>
                      <a:r>
                        <a:rPr lang="en-US" sz="1200" b="1" dirty="0" smtClean="0">
                          <a:effectLst/>
                          <a:latin typeface="Gadugi" panose="020B0502040204020203" pitchFamily="34" charset="0"/>
                        </a:rPr>
                        <a:t/>
                      </a:r>
                      <a:br>
                        <a:rPr lang="en-US" sz="1200" b="1" dirty="0" smtClean="0">
                          <a:effectLst/>
                          <a:latin typeface="Gadugi" panose="020B0502040204020203" pitchFamily="34" charset="0"/>
                        </a:rPr>
                      </a:br>
                      <a:r>
                        <a:rPr lang="en-US" sz="1200" b="1" dirty="0" smtClean="0">
                          <a:effectLst/>
                          <a:latin typeface="Gadugi" panose="020B0502040204020203" pitchFamily="34" charset="0"/>
                        </a:rPr>
                        <a:t>at </a:t>
                      </a:r>
                      <a:r>
                        <a:rPr lang="en-US" sz="1200" b="1" dirty="0">
                          <a:effectLst/>
                          <a:latin typeface="Gadugi" panose="020B0502040204020203" pitchFamily="34" charset="0"/>
                        </a:rPr>
                        <a:t>BTS site location.</a:t>
                      </a:r>
                      <a:endParaRPr lang="en-US" sz="1100" b="1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Gadugi" panose="020B0502040204020203" pitchFamily="34" charset="0"/>
                        </a:rPr>
                        <a:t>Remarks</a:t>
                      </a:r>
                      <a:endParaRPr lang="en-US" sz="1400" b="1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Gadugi" panose="020B0502040204020203" pitchFamily="34" charset="0"/>
                        </a:rPr>
                        <a:t>ICNIRP</a:t>
                      </a:r>
                      <a:endParaRPr lang="en-US" sz="1200" b="1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Gadugi" panose="020B0502040204020203" pitchFamily="34" charset="0"/>
                        </a:rPr>
                        <a:t>Peak Value</a:t>
                      </a:r>
                      <a:endParaRPr lang="en-US" sz="1200" b="1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Gadugi" panose="020B0502040204020203" pitchFamily="34" charset="0"/>
                        </a:rPr>
                        <a:t>Pulse Value</a:t>
                      </a:r>
                      <a:endParaRPr lang="en-US" sz="1200" b="1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Gadugi" panose="020B0502040204020203" pitchFamily="34" charset="0"/>
                        </a:rPr>
                        <a:t>Average Value</a:t>
                      </a:r>
                      <a:endParaRPr lang="en-US" sz="1200" b="1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92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29 – 61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1.80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1.50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1.69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8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The maximum value of 1.80 V/M represents 6.2% of the minimum Electric-Field Strength reference level i.e. 29V/M. Hence Measured Values are below the minimum Limits (29V/M)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92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29 – 61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0.98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0.78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0.78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92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15m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29 – 61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0.54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0.53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0.54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92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29 – 61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0.38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0.39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0.35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92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25m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29 – 61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0.76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0.79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0.66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92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29 – 61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0.73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0.50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0.50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92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40m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29 – 61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0.40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0.35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0.36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92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50m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29 – 61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0.86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0.75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0.76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BCD27-1B85-4806-8D8B-DBAD3C0F6E02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2322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7138"/>
            <a:ext cx="90678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COLOCATION SITE - </a:t>
            </a:r>
            <a:r>
              <a:rPr lang="en-US" sz="3200" dirty="0" err="1"/>
              <a:t>Akugbo</a:t>
            </a:r>
            <a:r>
              <a:rPr lang="en-US" sz="3200" dirty="0"/>
              <a:t> Street, Port Harcourt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5924631"/>
              </p:ext>
            </p:extLst>
          </p:nvPr>
        </p:nvGraphicFramePr>
        <p:xfrm>
          <a:off x="685800" y="1219200"/>
          <a:ext cx="9182518" cy="39324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3840"/>
                <a:gridCol w="1616821"/>
                <a:gridCol w="1279531"/>
                <a:gridCol w="1354798"/>
                <a:gridCol w="1354798"/>
                <a:gridCol w="2182730"/>
              </a:tblGrid>
              <a:tr h="73598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Gadugi" panose="020B0502040204020203" pitchFamily="34" charset="0"/>
                        </a:rPr>
                        <a:t>Distance</a:t>
                      </a:r>
                      <a:endParaRPr lang="en-US" sz="1600" b="1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Gadugi" panose="020B0502040204020203" pitchFamily="34" charset="0"/>
                        </a:rPr>
                        <a:t>Reference level for Electric-Field Strength (V/M)</a:t>
                      </a:r>
                      <a:endParaRPr lang="en-US" sz="1100" b="1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Gadugi" panose="020B0502040204020203" pitchFamily="34" charset="0"/>
                        </a:rPr>
                        <a:t>Measured </a:t>
                      </a:r>
                      <a:r>
                        <a:rPr lang="en-US" sz="1200" b="1" dirty="0">
                          <a:effectLst/>
                          <a:latin typeface="Gadugi" panose="020B0502040204020203" pitchFamily="34" charset="0"/>
                        </a:rPr>
                        <a:t>Value of </a:t>
                      </a:r>
                      <a:r>
                        <a:rPr lang="en-US" sz="1200" b="1" dirty="0" smtClean="0">
                          <a:effectLst/>
                          <a:latin typeface="Gadugi" panose="020B0502040204020203" pitchFamily="34" charset="0"/>
                        </a:rPr>
                        <a:t/>
                      </a:r>
                      <a:br>
                        <a:rPr lang="en-US" sz="1200" b="1" dirty="0" smtClean="0">
                          <a:effectLst/>
                          <a:latin typeface="Gadugi" panose="020B0502040204020203" pitchFamily="34" charset="0"/>
                        </a:rPr>
                      </a:br>
                      <a:r>
                        <a:rPr lang="en-US" sz="1200" b="1" dirty="0" smtClean="0">
                          <a:effectLst/>
                          <a:latin typeface="Gadugi" panose="020B0502040204020203" pitchFamily="34" charset="0"/>
                        </a:rPr>
                        <a:t>Electric-Field </a:t>
                      </a:r>
                      <a:r>
                        <a:rPr lang="en-US" sz="1200" b="1" dirty="0">
                          <a:effectLst/>
                          <a:latin typeface="Gadugi" panose="020B0502040204020203" pitchFamily="34" charset="0"/>
                        </a:rPr>
                        <a:t>Strength (V/M) </a:t>
                      </a:r>
                      <a:r>
                        <a:rPr lang="en-US" sz="1200" b="1" dirty="0" smtClean="0">
                          <a:effectLst/>
                          <a:latin typeface="Gadugi" panose="020B0502040204020203" pitchFamily="34" charset="0"/>
                        </a:rPr>
                        <a:t/>
                      </a:r>
                      <a:br>
                        <a:rPr lang="en-US" sz="1200" b="1" dirty="0" smtClean="0">
                          <a:effectLst/>
                          <a:latin typeface="Gadugi" panose="020B0502040204020203" pitchFamily="34" charset="0"/>
                        </a:rPr>
                      </a:br>
                      <a:r>
                        <a:rPr lang="en-US" sz="1200" b="1" dirty="0" smtClean="0">
                          <a:effectLst/>
                          <a:latin typeface="Gadugi" panose="020B0502040204020203" pitchFamily="34" charset="0"/>
                        </a:rPr>
                        <a:t>at </a:t>
                      </a:r>
                      <a:r>
                        <a:rPr lang="en-US" sz="1200" b="1" dirty="0">
                          <a:effectLst/>
                          <a:latin typeface="Gadugi" panose="020B0502040204020203" pitchFamily="34" charset="0"/>
                        </a:rPr>
                        <a:t>BTS site location.</a:t>
                      </a:r>
                      <a:endParaRPr lang="en-US" sz="1100" b="1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Gadugi" panose="020B0502040204020203" pitchFamily="34" charset="0"/>
                        </a:rPr>
                        <a:t>Remarks</a:t>
                      </a:r>
                      <a:endParaRPr lang="en-US" sz="1400" b="1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599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Gadugi" panose="020B0502040204020203" pitchFamily="34" charset="0"/>
                        </a:rPr>
                        <a:t>ICNIRP</a:t>
                      </a:r>
                      <a:endParaRPr lang="en-US" sz="1300" b="1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4" marR="780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Gadugi" panose="020B0502040204020203" pitchFamily="34" charset="0"/>
                        </a:rPr>
                        <a:t>Peak Value</a:t>
                      </a:r>
                      <a:endParaRPr lang="en-US" sz="1300" b="1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4" marR="780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Gadugi" panose="020B0502040204020203" pitchFamily="34" charset="0"/>
                        </a:rPr>
                        <a:t>Pulse Value</a:t>
                      </a:r>
                      <a:endParaRPr lang="en-US" sz="1300" b="1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4" marR="780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Gadugi" panose="020B0502040204020203" pitchFamily="34" charset="0"/>
                        </a:rPr>
                        <a:t>Average Value</a:t>
                      </a:r>
                      <a:endParaRPr lang="en-US" sz="1300" b="1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4" marR="78064" marT="0" marB="0"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365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adugi" panose="020B0502040204020203" pitchFamily="34" charset="0"/>
                        </a:rPr>
                        <a:t>5 m</a:t>
                      </a:r>
                      <a:endParaRPr lang="en-US" sz="1600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4" marR="780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adugi" panose="020B0502040204020203" pitchFamily="34" charset="0"/>
                        </a:rPr>
                        <a:t>29 – 61</a:t>
                      </a:r>
                      <a:endParaRPr lang="en-US" sz="1600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4" marR="780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adugi" panose="020B0502040204020203" pitchFamily="34" charset="0"/>
                        </a:rPr>
                        <a:t>0.50</a:t>
                      </a:r>
                      <a:endParaRPr lang="en-US" sz="1600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4" marR="780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adugi" panose="020B0502040204020203" pitchFamily="34" charset="0"/>
                        </a:rPr>
                        <a:t>0.55</a:t>
                      </a:r>
                      <a:endParaRPr lang="en-US" sz="1600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4" marR="780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Gadugi" panose="020B0502040204020203" pitchFamily="34" charset="0"/>
                        </a:rPr>
                        <a:t>0.58</a:t>
                      </a:r>
                      <a:endParaRPr lang="en-US" sz="16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4" marR="78064" marT="0" marB="0" anchor="ctr"/>
                </a:tc>
                <a:tc rowSpan="10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adugi" panose="020B0502040204020203" pitchFamily="34" charset="0"/>
                        </a:rPr>
                        <a:t> </a:t>
                      </a:r>
                      <a:r>
                        <a:rPr lang="en-US" sz="1400" dirty="0" smtClean="0">
                          <a:effectLst/>
                          <a:latin typeface="Gadugi" panose="020B0502040204020203" pitchFamily="34" charset="0"/>
                        </a:rPr>
                        <a:t>The </a:t>
                      </a:r>
                      <a:r>
                        <a:rPr lang="en-US" sz="1400" dirty="0">
                          <a:effectLst/>
                          <a:latin typeface="Gadugi" panose="020B0502040204020203" pitchFamily="34" charset="0"/>
                        </a:rPr>
                        <a:t>maximum value of </a:t>
                      </a:r>
                      <a:r>
                        <a:rPr lang="en-US" sz="1400" dirty="0" smtClean="0">
                          <a:effectLst/>
                          <a:latin typeface="Gadugi" panose="020B0502040204020203" pitchFamily="34" charset="0"/>
                        </a:rPr>
                        <a:t>0.81V/M </a:t>
                      </a:r>
                      <a:r>
                        <a:rPr lang="en-US" sz="1400" dirty="0">
                          <a:effectLst/>
                          <a:latin typeface="Gadugi" panose="020B0502040204020203" pitchFamily="34" charset="0"/>
                        </a:rPr>
                        <a:t>(Pulse value) represents 2.8% of the minimum Electric-Field Strength reference level i.e. 29V/M. Hence Measured Values are below the minimum Limits of (29V/M)</a:t>
                      </a:r>
                      <a:endParaRPr lang="en-US" sz="1400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4" marR="78064" marT="0" marB="0" anchor="ctr"/>
                </a:tc>
              </a:tr>
              <a:tr h="2365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Gadugi" panose="020B0502040204020203" pitchFamily="34" charset="0"/>
                        </a:rPr>
                        <a:t>10m</a:t>
                      </a:r>
                      <a:endParaRPr lang="en-US" sz="16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4" marR="780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Gadugi" panose="020B0502040204020203" pitchFamily="34" charset="0"/>
                        </a:rPr>
                        <a:t>29 – 61</a:t>
                      </a:r>
                      <a:endParaRPr lang="en-US" sz="16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4" marR="780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adugi" panose="020B0502040204020203" pitchFamily="34" charset="0"/>
                        </a:rPr>
                        <a:t>0.70</a:t>
                      </a:r>
                      <a:endParaRPr lang="en-US" sz="1600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4" marR="780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adugi" panose="020B0502040204020203" pitchFamily="34" charset="0"/>
                        </a:rPr>
                        <a:t>0.67</a:t>
                      </a:r>
                      <a:endParaRPr lang="en-US" sz="1600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4" marR="780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Gadugi" panose="020B0502040204020203" pitchFamily="34" charset="0"/>
                        </a:rPr>
                        <a:t>0.68</a:t>
                      </a:r>
                      <a:endParaRPr lang="en-US" sz="16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4" marR="78064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65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Gadugi" panose="020B0502040204020203" pitchFamily="34" charset="0"/>
                        </a:rPr>
                        <a:t>15m</a:t>
                      </a:r>
                      <a:endParaRPr lang="en-US" sz="16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4" marR="780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Gadugi" panose="020B0502040204020203" pitchFamily="34" charset="0"/>
                        </a:rPr>
                        <a:t>29 – 61</a:t>
                      </a:r>
                      <a:endParaRPr lang="en-US" sz="16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4" marR="780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Gadugi" panose="020B0502040204020203" pitchFamily="34" charset="0"/>
                        </a:rPr>
                        <a:t>0.66</a:t>
                      </a:r>
                      <a:endParaRPr lang="en-US" sz="16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4" marR="780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adugi" panose="020B0502040204020203" pitchFamily="34" charset="0"/>
                        </a:rPr>
                        <a:t>0.70</a:t>
                      </a:r>
                      <a:endParaRPr lang="en-US" sz="1600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4" marR="780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adugi" panose="020B0502040204020203" pitchFamily="34" charset="0"/>
                        </a:rPr>
                        <a:t>0.73</a:t>
                      </a:r>
                      <a:endParaRPr lang="en-US" sz="1600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4" marR="78064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65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Gadugi" panose="020B0502040204020203" pitchFamily="34" charset="0"/>
                        </a:rPr>
                        <a:t>20m</a:t>
                      </a:r>
                      <a:endParaRPr lang="en-US" sz="16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4" marR="780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Gadugi" panose="020B0502040204020203" pitchFamily="34" charset="0"/>
                        </a:rPr>
                        <a:t>29 – 61</a:t>
                      </a:r>
                      <a:endParaRPr lang="en-US" sz="16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4" marR="780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Gadugi" panose="020B0502040204020203" pitchFamily="34" charset="0"/>
                        </a:rPr>
                        <a:t>0.55</a:t>
                      </a:r>
                      <a:endParaRPr lang="en-US" sz="16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4" marR="780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adugi" panose="020B0502040204020203" pitchFamily="34" charset="0"/>
                        </a:rPr>
                        <a:t>0.62</a:t>
                      </a:r>
                      <a:endParaRPr lang="en-US" sz="1600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4" marR="780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adugi" panose="020B0502040204020203" pitchFamily="34" charset="0"/>
                        </a:rPr>
                        <a:t>0.65</a:t>
                      </a:r>
                      <a:endParaRPr lang="en-US" sz="1600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4" marR="78064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65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Gadugi" panose="020B0502040204020203" pitchFamily="34" charset="0"/>
                        </a:rPr>
                        <a:t>25m</a:t>
                      </a:r>
                      <a:endParaRPr lang="en-US" sz="16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4" marR="780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Gadugi" panose="020B0502040204020203" pitchFamily="34" charset="0"/>
                        </a:rPr>
                        <a:t>29 – 61</a:t>
                      </a:r>
                      <a:endParaRPr lang="en-US" sz="16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4" marR="780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Gadugi" panose="020B0502040204020203" pitchFamily="34" charset="0"/>
                        </a:rPr>
                        <a:t>0.65</a:t>
                      </a:r>
                      <a:endParaRPr lang="en-US" sz="16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4" marR="780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adugi" panose="020B0502040204020203" pitchFamily="34" charset="0"/>
                        </a:rPr>
                        <a:t>0.65</a:t>
                      </a:r>
                      <a:endParaRPr lang="en-US" sz="1600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4" marR="780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adugi" panose="020B0502040204020203" pitchFamily="34" charset="0"/>
                        </a:rPr>
                        <a:t>0.60</a:t>
                      </a:r>
                      <a:endParaRPr lang="en-US" sz="1600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4" marR="78064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65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Gadugi" panose="020B0502040204020203" pitchFamily="34" charset="0"/>
                        </a:rPr>
                        <a:t>30m</a:t>
                      </a:r>
                      <a:endParaRPr lang="en-US" sz="16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4" marR="780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Gadugi" panose="020B0502040204020203" pitchFamily="34" charset="0"/>
                        </a:rPr>
                        <a:t>29 – 61</a:t>
                      </a:r>
                      <a:endParaRPr lang="en-US" sz="16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4" marR="780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Gadugi" panose="020B0502040204020203" pitchFamily="34" charset="0"/>
                        </a:rPr>
                        <a:t>0.75</a:t>
                      </a:r>
                      <a:endParaRPr lang="en-US" sz="16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4" marR="780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Gadugi" panose="020B0502040204020203" pitchFamily="34" charset="0"/>
                        </a:rPr>
                        <a:t>0.70</a:t>
                      </a:r>
                      <a:endParaRPr lang="en-US" sz="16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4" marR="780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adugi" panose="020B0502040204020203" pitchFamily="34" charset="0"/>
                        </a:rPr>
                        <a:t>0.66</a:t>
                      </a:r>
                      <a:endParaRPr lang="en-US" sz="1600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4" marR="78064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65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Gadugi" panose="020B0502040204020203" pitchFamily="34" charset="0"/>
                        </a:rPr>
                        <a:t>35m</a:t>
                      </a:r>
                      <a:endParaRPr lang="en-US" sz="16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4" marR="780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Gadugi" panose="020B0502040204020203" pitchFamily="34" charset="0"/>
                        </a:rPr>
                        <a:t>29 – 61</a:t>
                      </a:r>
                      <a:endParaRPr lang="en-US" sz="16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4" marR="780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Gadugi" panose="020B0502040204020203" pitchFamily="34" charset="0"/>
                        </a:rPr>
                        <a:t>0.75</a:t>
                      </a:r>
                      <a:endParaRPr lang="en-US" sz="16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4" marR="780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adugi" panose="020B0502040204020203" pitchFamily="34" charset="0"/>
                        </a:rPr>
                        <a:t>0.70</a:t>
                      </a:r>
                      <a:endParaRPr lang="en-US" sz="1600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4" marR="780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adugi" panose="020B0502040204020203" pitchFamily="34" charset="0"/>
                        </a:rPr>
                        <a:t>0.75</a:t>
                      </a:r>
                      <a:endParaRPr lang="en-US" sz="1600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4" marR="78064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65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Gadugi" panose="020B0502040204020203" pitchFamily="34" charset="0"/>
                        </a:rPr>
                        <a:t>40m</a:t>
                      </a:r>
                      <a:endParaRPr lang="en-US" sz="16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4" marR="780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Gadugi" panose="020B0502040204020203" pitchFamily="34" charset="0"/>
                        </a:rPr>
                        <a:t>29 – 61</a:t>
                      </a:r>
                      <a:endParaRPr lang="en-US" sz="16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4" marR="780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Gadugi" panose="020B0502040204020203" pitchFamily="34" charset="0"/>
                        </a:rPr>
                        <a:t>0.75</a:t>
                      </a:r>
                      <a:endParaRPr lang="en-US" sz="16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4" marR="780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Gadugi" panose="020B0502040204020203" pitchFamily="34" charset="0"/>
                        </a:rPr>
                        <a:t>0.81</a:t>
                      </a:r>
                      <a:endParaRPr lang="en-US" sz="16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4" marR="780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adugi" panose="020B0502040204020203" pitchFamily="34" charset="0"/>
                        </a:rPr>
                        <a:t>0.75</a:t>
                      </a:r>
                      <a:endParaRPr lang="en-US" sz="1600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4" marR="78064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65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Gadugi" panose="020B0502040204020203" pitchFamily="34" charset="0"/>
                        </a:rPr>
                        <a:t>45m</a:t>
                      </a:r>
                      <a:endParaRPr lang="en-US" sz="16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4" marR="780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Gadugi" panose="020B0502040204020203" pitchFamily="34" charset="0"/>
                        </a:rPr>
                        <a:t>29 – 61</a:t>
                      </a:r>
                      <a:endParaRPr lang="en-US" sz="16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4" marR="780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Gadugi" panose="020B0502040204020203" pitchFamily="34" charset="0"/>
                        </a:rPr>
                        <a:t>0.81</a:t>
                      </a:r>
                      <a:endParaRPr lang="en-US" sz="16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4" marR="780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Gadugi" panose="020B0502040204020203" pitchFamily="34" charset="0"/>
                        </a:rPr>
                        <a:t>0.83</a:t>
                      </a:r>
                      <a:endParaRPr lang="en-US" sz="16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4" marR="780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adugi" panose="020B0502040204020203" pitchFamily="34" charset="0"/>
                        </a:rPr>
                        <a:t>0.73</a:t>
                      </a:r>
                      <a:endParaRPr lang="en-US" sz="1600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4" marR="78064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66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Gadugi" panose="020B0502040204020203" pitchFamily="34" charset="0"/>
                        </a:rPr>
                        <a:t>50m</a:t>
                      </a:r>
                      <a:endParaRPr lang="en-US" sz="16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4" marR="780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Gadugi" panose="020B0502040204020203" pitchFamily="34" charset="0"/>
                        </a:rPr>
                        <a:t>29 – 61</a:t>
                      </a:r>
                      <a:endParaRPr lang="en-US" sz="16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4" marR="780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Gadugi" panose="020B0502040204020203" pitchFamily="34" charset="0"/>
                        </a:rPr>
                        <a:t>0.75</a:t>
                      </a:r>
                      <a:endParaRPr lang="en-US" sz="16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4" marR="780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Gadugi" panose="020B0502040204020203" pitchFamily="34" charset="0"/>
                        </a:rPr>
                        <a:t>0.81</a:t>
                      </a:r>
                      <a:endParaRPr lang="en-US" sz="16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4" marR="780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adugi" panose="020B0502040204020203" pitchFamily="34" charset="0"/>
                        </a:rPr>
                        <a:t>0.75</a:t>
                      </a:r>
                      <a:endParaRPr lang="en-US" sz="1600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4" marR="78064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BCD27-1B85-4806-8D8B-DBAD3C0F6E02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2782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1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CONCLUSION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94488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en-US" sz="1800" dirty="0"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en-US" sz="2400" dirty="0">
                <a:ea typeface="Tahoma" panose="020B0604030504040204" pitchFamily="34" charset="0"/>
                <a:cs typeface="Tahoma" panose="020B0604030504040204" pitchFamily="34" charset="0"/>
              </a:rPr>
              <a:t>The main conclusion from the WHO </a:t>
            </a:r>
            <a:r>
              <a:rPr lang="en-U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reviews and </a:t>
            </a:r>
            <a:r>
              <a:rPr lang="en-US" sz="2400" dirty="0">
                <a:ea typeface="Tahoma" panose="020B0604030504040204" pitchFamily="34" charset="0"/>
                <a:cs typeface="Tahoma" panose="020B0604030504040204" pitchFamily="34" charset="0"/>
              </a:rPr>
              <a:t>most studies is that, EMF exposures </a:t>
            </a:r>
            <a:r>
              <a:rPr lang="en-U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>
                <a:ea typeface="Tahoma" panose="020B0604030504040204" pitchFamily="34" charset="0"/>
                <a:cs typeface="Tahoma" panose="020B0604030504040204" pitchFamily="34" charset="0"/>
              </a:rPr>
              <a:t>below the limits recommended in the </a:t>
            </a:r>
            <a:r>
              <a:rPr lang="en-U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ICNIRP </a:t>
            </a:r>
            <a:r>
              <a:rPr lang="en-US" sz="2400" dirty="0">
                <a:ea typeface="Tahoma" panose="020B0604030504040204" pitchFamily="34" charset="0"/>
                <a:cs typeface="Tahoma" panose="020B0604030504040204" pitchFamily="34" charset="0"/>
              </a:rPr>
              <a:t>international Guidelines </a:t>
            </a:r>
            <a:r>
              <a:rPr lang="en-US" sz="2400" b="1" dirty="0"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do not appear </a:t>
            </a:r>
            <a:r>
              <a:rPr lang="en-US" sz="2400" b="1" dirty="0" smtClean="0"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to </a:t>
            </a:r>
            <a:r>
              <a:rPr lang="en-US" sz="2400" b="1" dirty="0"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have any known consequence on health. </a:t>
            </a:r>
          </a:p>
          <a:p>
            <a:endParaRPr lang="en-US" sz="2400" dirty="0" smtClean="0">
              <a:ea typeface="Tahoma" pitchFamily="34" charset="0"/>
              <a:cs typeface="Tahoma" pitchFamily="34" charset="0"/>
            </a:endParaRPr>
          </a:p>
          <a:p>
            <a:r>
              <a:rPr lang="en-US" sz="2400" dirty="0" smtClean="0">
                <a:ea typeface="Tahoma" pitchFamily="34" charset="0"/>
                <a:cs typeface="Tahoma" pitchFamily="34" charset="0"/>
              </a:rPr>
              <a:t>The non-ionizing radiations from BTSs and mobile handsets </a:t>
            </a:r>
            <a:r>
              <a:rPr lang="en-US" sz="2400" b="1" dirty="0" smtClean="0">
                <a:solidFill>
                  <a:srgbClr val="C00000"/>
                </a:solidFill>
                <a:ea typeface="Tahoma" pitchFamily="34" charset="0"/>
                <a:cs typeface="Tahoma" pitchFamily="34" charset="0"/>
              </a:rPr>
              <a:t>do not</a:t>
            </a:r>
            <a:r>
              <a:rPr lang="en-US" sz="2400" dirty="0" smtClean="0">
                <a:ea typeface="Tahoma" pitchFamily="34" charset="0"/>
                <a:cs typeface="Tahoma" pitchFamily="34" charset="0"/>
              </a:rPr>
              <a:t> disrupt the molecular structure of biological material in humans.</a:t>
            </a:r>
          </a:p>
          <a:p>
            <a:pPr>
              <a:buNone/>
            </a:pPr>
            <a:endParaRPr lang="en-US" sz="1800" dirty="0">
              <a:ea typeface="Tahoma" pitchFamily="34" charset="0"/>
              <a:cs typeface="Tahoma" pitchFamily="34" charset="0"/>
            </a:endParaRPr>
          </a:p>
          <a:p>
            <a:r>
              <a:rPr lang="en-US" sz="2800" b="1" dirty="0" smtClean="0">
                <a:solidFill>
                  <a:srgbClr val="C00000"/>
                </a:solidFill>
                <a:ea typeface="Tahoma" pitchFamily="34" charset="0"/>
                <a:cs typeface="Tahoma" pitchFamily="34" charset="0"/>
              </a:rPr>
              <a:t>Please note that BTS radiation scare is a myth and NOT REALITY.</a:t>
            </a:r>
          </a:p>
          <a:p>
            <a:pPr marL="0" indent="0" algn="just">
              <a:buNone/>
            </a:pPr>
            <a:endParaRPr lang="en-US" sz="2400" b="1" dirty="0" smtClean="0">
              <a:solidFill>
                <a:srgbClr val="C00000"/>
              </a:solidFill>
              <a:ea typeface="Tahoma" pitchFamily="34" charset="0"/>
              <a:cs typeface="Tahoma" pitchFamily="34" charset="0"/>
            </a:endParaRPr>
          </a:p>
          <a:p>
            <a:pPr algn="just">
              <a:buNone/>
            </a:pPr>
            <a:endParaRPr lang="en-US" sz="1800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BCD27-1B85-4806-8D8B-DBAD3C0F6E02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569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ea typeface="Tahoma" pitchFamily="34" charset="0"/>
                <a:cs typeface="Tahoma" pitchFamily="34" charset="0"/>
              </a:rPr>
              <a:t>INTRODUCTION CON’T</a:t>
            </a:r>
            <a:endParaRPr lang="en-US" sz="3600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90601"/>
            <a:ext cx="9144000" cy="45259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Gadugi" panose="020B0502040204020203" pitchFamily="34" charset="0"/>
                <a:ea typeface="Tahoma" pitchFamily="34" charset="0"/>
                <a:cs typeface="Tahoma" pitchFamily="34" charset="0"/>
              </a:rPr>
              <a:t>There are about 7 billion mobile </a:t>
            </a:r>
            <a:r>
              <a:rPr lang="en-US" sz="2400" dirty="0" smtClean="0">
                <a:latin typeface="Gadugi" panose="020B0502040204020203" pitchFamily="34" charset="0"/>
                <a:ea typeface="Tahoma" pitchFamily="34" charset="0"/>
                <a:cs typeface="Tahoma" pitchFamily="34" charset="0"/>
              </a:rPr>
              <a:t>subscriptions </a:t>
            </a:r>
            <a:r>
              <a:rPr lang="en-US" sz="2400" dirty="0">
                <a:latin typeface="Gadugi" panose="020B0502040204020203" pitchFamily="34" charset="0"/>
                <a:ea typeface="Tahoma" pitchFamily="34" charset="0"/>
                <a:cs typeface="Tahoma" pitchFamily="34" charset="0"/>
              </a:rPr>
              <a:t>globally</a:t>
            </a:r>
            <a:r>
              <a:rPr lang="en-US" sz="2400" dirty="0" smtClean="0">
                <a:latin typeface="Gadugi" panose="020B0502040204020203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endParaRPr lang="en-US" sz="1000" dirty="0" smtClean="0">
              <a:latin typeface="Gadugi" panose="020B0502040204020203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00000"/>
              </a:lnSpc>
            </a:pPr>
            <a:endParaRPr lang="en-US" sz="1000" dirty="0">
              <a:latin typeface="Gadugi" panose="020B0502040204020203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00000"/>
              </a:lnSpc>
            </a:pPr>
            <a:endParaRPr lang="en-US" sz="1000" dirty="0" smtClean="0">
              <a:latin typeface="Gadugi" panose="020B0502040204020203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00000"/>
              </a:lnSpc>
            </a:pPr>
            <a:endParaRPr lang="en-US" sz="1000" dirty="0">
              <a:latin typeface="Gadugi" panose="020B0502040204020203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00000"/>
              </a:lnSpc>
            </a:pPr>
            <a:endParaRPr lang="en-US" sz="1000" dirty="0" smtClean="0">
              <a:latin typeface="Gadugi" panose="020B0502040204020203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00000"/>
              </a:lnSpc>
            </a:pPr>
            <a:endParaRPr lang="en-US" sz="1000" dirty="0">
              <a:latin typeface="Gadugi" panose="020B0502040204020203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00000"/>
              </a:lnSpc>
            </a:pPr>
            <a:endParaRPr lang="en-US" sz="1000" dirty="0" smtClean="0">
              <a:latin typeface="Gadugi" panose="020B0502040204020203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00000"/>
              </a:lnSpc>
            </a:pPr>
            <a:endParaRPr lang="en-US" sz="1000" dirty="0">
              <a:latin typeface="Gadugi" panose="020B0502040204020203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00000"/>
              </a:lnSpc>
            </a:pPr>
            <a:endParaRPr lang="en-US" sz="1000" dirty="0" smtClean="0">
              <a:latin typeface="Gadugi" panose="020B0502040204020203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00000"/>
              </a:lnSpc>
            </a:pPr>
            <a:endParaRPr lang="en-US" sz="1000" dirty="0">
              <a:latin typeface="Gadugi" panose="020B0502040204020203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00000"/>
              </a:lnSpc>
            </a:pPr>
            <a:endParaRPr lang="en-US" sz="1000" dirty="0" smtClean="0">
              <a:latin typeface="Gadugi" panose="020B0502040204020203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00000"/>
              </a:lnSpc>
            </a:pPr>
            <a:endParaRPr lang="en-US" sz="1000" dirty="0">
              <a:latin typeface="Gadugi" panose="020B0502040204020203" pitchFamily="34" charset="0"/>
              <a:ea typeface="Tahoma" pitchFamily="34" charset="0"/>
              <a:cs typeface="Tahoma" pitchFamily="34" charset="0"/>
            </a:endParaRPr>
          </a:p>
          <a:p>
            <a:pPr marL="0" indent="0" algn="just">
              <a:buNone/>
              <a:defRPr/>
            </a:pPr>
            <a:endParaRPr lang="en-US" sz="2800" b="1" dirty="0">
              <a:latin typeface="Gadugi" panose="020B0502040204020203" pitchFamily="34" charset="0"/>
            </a:endParaRPr>
          </a:p>
          <a:p>
            <a:endParaRPr lang="en-US" sz="2800" dirty="0">
              <a:latin typeface="Gadugi" panose="020B0502040204020203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BCD27-1B85-4806-8D8B-DBAD3C0F6E02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266281"/>
            <a:ext cx="6312182" cy="39746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2000" y="2187476"/>
            <a:ext cx="33783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By 2020, we expect that </a:t>
            </a:r>
            <a:r>
              <a:rPr lang="en-US" sz="2400" b="1" dirty="0">
                <a:solidFill>
                  <a:srgbClr val="2C55A0"/>
                </a:solidFill>
              </a:rPr>
              <a:t>nearly everything will be connected</a:t>
            </a:r>
            <a:r>
              <a:rPr lang="en-US" sz="2400" dirty="0"/>
              <a:t>, with an estimated 50 billion connected </a:t>
            </a:r>
            <a:r>
              <a:rPr lang="en-US" sz="2400" dirty="0" smtClean="0"/>
              <a:t>devices.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BCD27-1B85-4806-8D8B-DBAD3C0F6E02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19400" y="2362200"/>
            <a:ext cx="630833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2C55A0"/>
                </a:solidFill>
              </a:rPr>
              <a:t>THANK YOU</a:t>
            </a:r>
            <a:endParaRPr lang="en-US" sz="9600" b="1" dirty="0">
              <a:solidFill>
                <a:srgbClr val="2C55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BCD27-1B85-4806-8D8B-DBAD3C0F6E02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7200"/>
            <a:ext cx="9677400" cy="598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628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1" y="417844"/>
            <a:ext cx="7053542" cy="651980"/>
          </a:xfrm>
        </p:spPr>
        <p:txBody>
          <a:bodyPr>
            <a:normAutofit/>
          </a:bodyPr>
          <a:lstStyle/>
          <a:p>
            <a:r>
              <a:rPr lang="en-US" b="1" dirty="0" smtClean="0"/>
              <a:t>COUNTRY BENCHMARK STATISTICS</a:t>
            </a:r>
            <a:endParaRPr lang="en-US" b="1" dirty="0"/>
          </a:p>
        </p:txBody>
      </p:sp>
      <p:graphicFrame>
        <p:nvGraphicFramePr>
          <p:cNvPr id="4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2514598"/>
              </p:ext>
            </p:extLst>
          </p:nvPr>
        </p:nvGraphicFramePr>
        <p:xfrm>
          <a:off x="457201" y="1228614"/>
          <a:ext cx="9448801" cy="425778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92937"/>
                <a:gridCol w="1645662"/>
                <a:gridCol w="1600200"/>
                <a:gridCol w="1828800"/>
                <a:gridCol w="1981202"/>
              </a:tblGrid>
              <a:tr h="656760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580" marR="68580" marT="34290" marB="34290">
                    <a:solidFill>
                      <a:srgbClr val="2C55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Nigeria</a:t>
                      </a:r>
                      <a:endParaRPr lang="en-US" sz="2000" dirty="0"/>
                    </a:p>
                  </a:txBody>
                  <a:tcPr marL="68580" marR="68580" marT="34290" marB="34290" anchor="ctr">
                    <a:solidFill>
                      <a:srgbClr val="2C55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India</a:t>
                      </a:r>
                      <a:endParaRPr lang="en-US" sz="2000" dirty="0"/>
                    </a:p>
                  </a:txBody>
                  <a:tcPr marL="68580" marR="68580" marT="34290" marB="34290" anchor="ctr">
                    <a:solidFill>
                      <a:srgbClr val="2C55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United States</a:t>
                      </a:r>
                      <a:endParaRPr lang="en-US" sz="2000" dirty="0"/>
                    </a:p>
                  </a:txBody>
                  <a:tcPr marL="68580" marR="68580" marT="34290" marB="34290" anchor="ctr">
                    <a:solidFill>
                      <a:srgbClr val="2C55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United Kingdom</a:t>
                      </a:r>
                      <a:endParaRPr lang="en-US" sz="2000" dirty="0"/>
                    </a:p>
                  </a:txBody>
                  <a:tcPr marL="68580" marR="68580" marT="34290" marB="34290" anchor="ctr">
                    <a:solidFill>
                      <a:srgbClr val="2C55A0"/>
                    </a:solidFill>
                  </a:tcPr>
                </a:tc>
              </a:tr>
              <a:tr h="65676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Area (sq. km)</a:t>
                      </a:r>
                      <a:endParaRPr lang="en-US" sz="1600" b="1" dirty="0"/>
                    </a:p>
                  </a:txBody>
                  <a:tcPr marL="68580" marR="68580" marT="34290" marB="34290" anchor="ctr">
                    <a:solidFill>
                      <a:srgbClr val="D9E0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effectLst/>
                        </a:rPr>
                        <a:t>923,768</a:t>
                      </a:r>
                      <a:endParaRPr lang="en-US" sz="1600" b="1" dirty="0"/>
                    </a:p>
                  </a:txBody>
                  <a:tcPr marL="68580" marR="68580" marT="34290" marB="34290" anchor="ctr">
                    <a:solidFill>
                      <a:srgbClr val="D9E0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effectLst/>
                        </a:rPr>
                        <a:t>3,287,263 </a:t>
                      </a:r>
                      <a:endParaRPr lang="en-US" sz="1600" b="1" dirty="0"/>
                    </a:p>
                  </a:txBody>
                  <a:tcPr marL="68580" marR="68580" marT="34290" marB="34290" anchor="ctr">
                    <a:solidFill>
                      <a:srgbClr val="D9E0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effectLst/>
                        </a:rPr>
                        <a:t>9,833,517</a:t>
                      </a:r>
                      <a:endParaRPr lang="en-US" sz="1600" b="1" dirty="0"/>
                    </a:p>
                  </a:txBody>
                  <a:tcPr marL="68580" marR="68580" marT="34290" marB="34290" anchor="ctr">
                    <a:solidFill>
                      <a:srgbClr val="D9E0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effectLst/>
                        </a:rPr>
                        <a:t>243,610</a:t>
                      </a:r>
                      <a:endParaRPr lang="en-US" sz="1600" b="1" dirty="0"/>
                    </a:p>
                  </a:txBody>
                  <a:tcPr marL="68580" marR="68580" marT="34290" marB="34290" anchor="ctr">
                    <a:solidFill>
                      <a:srgbClr val="D9E0EE"/>
                    </a:solidFill>
                  </a:tcPr>
                </a:tc>
              </a:tr>
              <a:tr h="69901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Population</a:t>
                      </a:r>
                    </a:p>
                    <a:p>
                      <a:r>
                        <a:rPr lang="en-US" sz="1600" b="0" dirty="0" smtClean="0"/>
                        <a:t>(July</a:t>
                      </a:r>
                      <a:r>
                        <a:rPr lang="en-US" sz="1600" b="0" baseline="0" dirty="0" smtClean="0"/>
                        <a:t> 2015)</a:t>
                      </a:r>
                      <a:endParaRPr lang="en-US" sz="1600" b="0" dirty="0"/>
                    </a:p>
                  </a:txBody>
                  <a:tcPr marL="68580" marR="68580" marT="34290" marB="34290" anchor="ctr">
                    <a:solidFill>
                      <a:srgbClr val="F2F4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effectLst/>
                        </a:rPr>
                        <a:t>181,562,056</a:t>
                      </a:r>
                      <a:endParaRPr lang="en-US" sz="1600" b="0" dirty="0" smtClean="0"/>
                    </a:p>
                  </a:txBody>
                  <a:tcPr marL="68580" marR="68580" marT="34290" marB="34290" anchor="ctr">
                    <a:solidFill>
                      <a:srgbClr val="F2F4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effectLst/>
                        </a:rPr>
                        <a:t>1,251,695,584</a:t>
                      </a:r>
                      <a:endParaRPr lang="en-US" sz="1600" b="0" dirty="0"/>
                    </a:p>
                  </a:txBody>
                  <a:tcPr marL="68580" marR="68580" marT="34290" marB="34290" anchor="ctr">
                    <a:solidFill>
                      <a:srgbClr val="F2F4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effectLst/>
                        </a:rPr>
                        <a:t>321,368,864</a:t>
                      </a:r>
                      <a:endParaRPr lang="en-US" sz="1600" b="0" dirty="0"/>
                    </a:p>
                  </a:txBody>
                  <a:tcPr marL="68580" marR="68580" marT="34290" marB="34290" anchor="ctr">
                    <a:solidFill>
                      <a:srgbClr val="F2F4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effectLst/>
                        </a:rPr>
                        <a:t>64,088,222</a:t>
                      </a:r>
                      <a:endParaRPr lang="en-US" sz="1600" b="0" dirty="0"/>
                    </a:p>
                  </a:txBody>
                  <a:tcPr marL="68580" marR="68580" marT="34290" marB="34290" anchor="ctr">
                    <a:solidFill>
                      <a:srgbClr val="F2F4F9"/>
                    </a:solidFill>
                  </a:tcPr>
                </a:tc>
              </a:tr>
              <a:tr h="79316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Total Active</a:t>
                      </a:r>
                      <a:r>
                        <a:rPr lang="en-US" sz="1600" b="1" baseline="0" dirty="0" smtClean="0"/>
                        <a:t> Lines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(July 2015)</a:t>
                      </a:r>
                    </a:p>
                  </a:txBody>
                  <a:tcPr marL="68580" marR="68580" marT="34290" marB="34290" anchor="ctr">
                    <a:solidFill>
                      <a:srgbClr val="D9E0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effectLst/>
                        </a:rPr>
                        <a:t>150,741,005</a:t>
                      </a:r>
                      <a:endParaRPr lang="en-US" sz="1600" b="0" dirty="0" smtClean="0"/>
                    </a:p>
                  </a:txBody>
                  <a:tcPr marL="68580" marR="68580" marT="34290" marB="34290" anchor="ctr">
                    <a:solidFill>
                      <a:srgbClr val="D9E0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effectLst/>
                        </a:rPr>
                        <a:t>1,036,572,000</a:t>
                      </a:r>
                      <a:r>
                        <a:rPr lang="en-US" sz="1600" b="0" kern="1200" dirty="0" smtClean="0">
                          <a:effectLst/>
                        </a:rPr>
                        <a:t> </a:t>
                      </a:r>
                      <a:endParaRPr lang="en-US" sz="1600" b="0" dirty="0"/>
                    </a:p>
                  </a:txBody>
                  <a:tcPr marL="68580" marR="68580" marT="34290" marB="34290" anchor="ctr">
                    <a:solidFill>
                      <a:srgbClr val="D9E0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effectLst/>
                        </a:rPr>
                        <a:t>504,298,000</a:t>
                      </a:r>
                      <a:endParaRPr lang="en-US" sz="1600" b="0" dirty="0"/>
                    </a:p>
                  </a:txBody>
                  <a:tcPr marL="68580" marR="68580" marT="34290" marB="34290" anchor="ctr">
                    <a:solidFill>
                      <a:srgbClr val="D9E0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effectLst/>
                        </a:rPr>
                        <a:t>113,897,000</a:t>
                      </a:r>
                      <a:endParaRPr lang="en-US" sz="1600" b="0" dirty="0"/>
                    </a:p>
                  </a:txBody>
                  <a:tcPr marL="68580" marR="68580" marT="34290" marB="34290" anchor="ctr">
                    <a:solidFill>
                      <a:srgbClr val="D9E0EE"/>
                    </a:solidFill>
                  </a:tcPr>
                </a:tc>
              </a:tr>
              <a:tr h="76875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Number</a:t>
                      </a:r>
                      <a:r>
                        <a:rPr lang="en-US" sz="1600" b="1" baseline="0" dirty="0" smtClean="0"/>
                        <a:t> of Base Stations </a:t>
                      </a:r>
                      <a:br>
                        <a:rPr lang="en-US" sz="1600" b="1" baseline="0" dirty="0" smtClean="0"/>
                      </a:br>
                      <a:r>
                        <a:rPr lang="en-US" sz="1600" b="1" baseline="0" dirty="0" smtClean="0"/>
                        <a:t>(2015 est.)</a:t>
                      </a:r>
                      <a:endParaRPr lang="en-US" sz="1600" b="1" dirty="0" smtClean="0"/>
                    </a:p>
                  </a:txBody>
                  <a:tcPr marL="68580" marR="68580" marT="34290" marB="34290" anchor="ctr">
                    <a:solidFill>
                      <a:srgbClr val="F2F4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49,096</a:t>
                      </a:r>
                      <a:endParaRPr lang="en-US" sz="18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rgbClr val="F2F4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400,000</a:t>
                      </a:r>
                      <a:endParaRPr lang="en-US" sz="18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rgbClr val="F2F4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215,000</a:t>
                      </a:r>
                      <a:endParaRPr lang="en-US" sz="18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rgbClr val="F2F4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52,500</a:t>
                      </a:r>
                      <a:endParaRPr lang="en-US" sz="18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rgbClr val="F2F4F9"/>
                    </a:solidFill>
                  </a:tcPr>
                </a:tc>
              </a:tr>
              <a:tr h="68333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Ratio of Subscriptions to Base Stations</a:t>
                      </a:r>
                    </a:p>
                  </a:txBody>
                  <a:tcPr marL="68580" marR="68580" marT="34290" marB="34290" anchor="ctr">
                    <a:solidFill>
                      <a:srgbClr val="D9E0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3070.33</a:t>
                      </a:r>
                      <a:endParaRPr lang="en-US" sz="1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rgbClr val="D9E0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2591.43</a:t>
                      </a:r>
                      <a:endParaRPr lang="en-US" sz="1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rgbClr val="D9E0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2345.57</a:t>
                      </a:r>
                      <a:endParaRPr lang="en-US" sz="1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rgbClr val="D9E0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2169.47</a:t>
                      </a:r>
                      <a:endParaRPr lang="en-US" sz="1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rgbClr val="D9E0EE"/>
                    </a:solidFill>
                  </a:tcPr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3CDF4-A631-4A47-BAF5-157294AA05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66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Straight Connector 65"/>
          <p:cNvCxnSpPr/>
          <p:nvPr/>
        </p:nvCxnSpPr>
        <p:spPr>
          <a:xfrm flipV="1">
            <a:off x="6553200" y="2367109"/>
            <a:ext cx="0" cy="66548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5170874" y="1986748"/>
            <a:ext cx="1188537" cy="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759153" y="3033704"/>
            <a:ext cx="2559693" cy="244490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113195" y="1295400"/>
            <a:ext cx="3068405" cy="4108703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1" name="Elbow Connector 80"/>
          <p:cNvCxnSpPr/>
          <p:nvPr/>
        </p:nvCxnSpPr>
        <p:spPr>
          <a:xfrm>
            <a:off x="3888559" y="4693729"/>
            <a:ext cx="2201387" cy="179864"/>
          </a:xfrm>
          <a:prstGeom prst="bentConnector3">
            <a:avLst>
              <a:gd name="adj1" fmla="val 70362"/>
            </a:avLst>
          </a:prstGeom>
          <a:ln w="31750">
            <a:solidFill>
              <a:srgbClr val="5482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2667000" y="3114809"/>
            <a:ext cx="857254" cy="754679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 flipV="1">
            <a:off x="2762775" y="3126985"/>
            <a:ext cx="800272" cy="742502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915849" y="2819400"/>
            <a:ext cx="538809" cy="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3657600" y="3126984"/>
            <a:ext cx="0" cy="754679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3657809" y="2177866"/>
            <a:ext cx="0" cy="565334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3747919" y="3114809"/>
            <a:ext cx="747881" cy="766675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7" idx="3"/>
          </p:cNvCxnSpPr>
          <p:nvPr/>
        </p:nvCxnSpPr>
        <p:spPr>
          <a:xfrm>
            <a:off x="1746541" y="4693729"/>
            <a:ext cx="603968" cy="0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915849" y="4693729"/>
            <a:ext cx="449444" cy="0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553200" y="4873593"/>
            <a:ext cx="914400" cy="0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816" y="1600199"/>
            <a:ext cx="838200" cy="77309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162" y="-79027"/>
            <a:ext cx="9067800" cy="1325563"/>
          </a:xfrm>
        </p:spPr>
        <p:txBody>
          <a:bodyPr>
            <a:normAutofit/>
          </a:bodyPr>
          <a:lstStyle/>
          <a:p>
            <a:r>
              <a:rPr lang="en-US" altLang="en-US" sz="3600" dirty="0" smtClean="0"/>
              <a:t>GSM NETWORK COMPONENTS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BCD27-1B85-4806-8D8B-DBAD3C0F6E0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530472"/>
            <a:ext cx="838200" cy="773098"/>
          </a:xfrm>
          <a:prstGeom prst="rect">
            <a:avLst/>
          </a:prstGeom>
        </p:spPr>
      </p:pic>
      <p:pic>
        <p:nvPicPr>
          <p:cNvPr id="8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83" y="2532829"/>
            <a:ext cx="838200" cy="773098"/>
          </a:xfrm>
          <a:prstGeom prst="rect">
            <a:avLst/>
          </a:prstGeom>
        </p:spPr>
      </p:pic>
      <p:pic>
        <p:nvPicPr>
          <p:cNvPr id="9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546" y="2531962"/>
            <a:ext cx="838200" cy="7730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620" y="3160460"/>
            <a:ext cx="1161826" cy="19933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306" y="1380718"/>
            <a:ext cx="1506662" cy="11552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418" y="3733799"/>
            <a:ext cx="748670" cy="13617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733799"/>
            <a:ext cx="748670" cy="13617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092" y="3886200"/>
            <a:ext cx="748669" cy="136170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060" y="4025736"/>
            <a:ext cx="891998" cy="151585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585270" y="2373868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VLR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627639" y="2359050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dirty="0" smtClean="0"/>
              <a:t>LR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578444" y="237147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EIR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529768" y="1397151"/>
            <a:ext cx="585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AUC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265361" y="4947131"/>
            <a:ext cx="688125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GMSC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333045" y="4947131"/>
            <a:ext cx="555514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MSC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089946" y="5100238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SC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306375" y="5109281"/>
            <a:ext cx="521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BTS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220990" y="1106686"/>
            <a:ext cx="1587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NMC and OMC</a:t>
            </a:r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>
            <a:off x="462184" y="4233629"/>
            <a:ext cx="1284357" cy="920200"/>
          </a:xfrm>
          <a:prstGeom prst="roundRect">
            <a:avLst/>
          </a:prstGeom>
          <a:solidFill>
            <a:schemeClr val="bg1"/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45830" y="4376856"/>
            <a:ext cx="1081706" cy="5155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dirty="0" smtClean="0"/>
              <a:t>Other</a:t>
            </a:r>
          </a:p>
          <a:p>
            <a:pPr algn="ctr">
              <a:lnSpc>
                <a:spcPts val="800"/>
              </a:lnSpc>
            </a:pPr>
            <a:r>
              <a:rPr lang="en-US" dirty="0" smtClean="0"/>
              <a:t>Networks</a:t>
            </a:r>
            <a:endParaRPr lang="en-US" dirty="0"/>
          </a:p>
        </p:txBody>
      </p:sp>
      <p:sp>
        <p:nvSpPr>
          <p:cNvPr id="67" name="Lightning Bolt 66"/>
          <p:cNvSpPr/>
          <p:nvPr/>
        </p:nvSpPr>
        <p:spPr>
          <a:xfrm>
            <a:off x="7939228" y="3881485"/>
            <a:ext cx="957171" cy="495372"/>
          </a:xfrm>
          <a:prstGeom prst="lightningBolt">
            <a:avLst/>
          </a:prstGeom>
          <a:solidFill>
            <a:srgbClr val="92D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2158016" y="1248505"/>
            <a:ext cx="824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SS</a:t>
            </a:r>
            <a:endParaRPr lang="en-US" sz="400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5759152" y="2955198"/>
            <a:ext cx="1093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BSS</a:t>
            </a:r>
            <a:endParaRPr lang="en-US" sz="40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8970899" y="3768944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2333064" y="5700324"/>
            <a:ext cx="26217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 smtClean="0"/>
              <a:t>SS</a:t>
            </a:r>
            <a:r>
              <a:rPr lang="en-US" sz="1700" dirty="0" smtClean="0"/>
              <a:t>:    </a:t>
            </a:r>
            <a:r>
              <a:rPr lang="en-US" sz="1200" dirty="0" smtClean="0"/>
              <a:t> </a:t>
            </a:r>
            <a:r>
              <a:rPr lang="en-US" sz="1700" dirty="0" smtClean="0"/>
              <a:t>Switching System</a:t>
            </a:r>
          </a:p>
          <a:p>
            <a:r>
              <a:rPr lang="en-US" sz="1700" b="1" dirty="0" smtClean="0"/>
              <a:t>BSS</a:t>
            </a:r>
            <a:r>
              <a:rPr lang="en-US" sz="1700" dirty="0" smtClean="0"/>
              <a:t>:  Base Station System</a:t>
            </a:r>
            <a:endParaRPr lang="en-US" sz="1700" dirty="0"/>
          </a:p>
        </p:txBody>
      </p:sp>
      <p:cxnSp>
        <p:nvCxnSpPr>
          <p:cNvPr id="88" name="Straight Connector 87"/>
          <p:cNvCxnSpPr/>
          <p:nvPr/>
        </p:nvCxnSpPr>
        <p:spPr>
          <a:xfrm>
            <a:off x="5425531" y="5867400"/>
            <a:ext cx="594269" cy="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5410200" y="6172200"/>
            <a:ext cx="603968" cy="0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019800" y="5664843"/>
            <a:ext cx="215918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/>
              <a:t>Signaling Transmission</a:t>
            </a:r>
            <a:endParaRPr lang="en-US" sz="1700" dirty="0"/>
          </a:p>
        </p:txBody>
      </p:sp>
      <p:sp>
        <p:nvSpPr>
          <p:cNvPr id="92" name="TextBox 91"/>
          <p:cNvSpPr txBox="1"/>
          <p:nvPr/>
        </p:nvSpPr>
        <p:spPr>
          <a:xfrm>
            <a:off x="6019800" y="5986046"/>
            <a:ext cx="379264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/>
              <a:t>Call Connection &amp; Signaling Transmission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904786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1311"/>
            <a:ext cx="9067800" cy="1325563"/>
          </a:xfrm>
        </p:spPr>
        <p:txBody>
          <a:bodyPr>
            <a:normAutofit/>
          </a:bodyPr>
          <a:lstStyle/>
          <a:p>
            <a:r>
              <a:rPr lang="en-US" altLang="en-US" sz="3600" dirty="0" smtClean="0"/>
              <a:t>BASE TRANSCEIVER STATION</a:t>
            </a:r>
            <a:r>
              <a:rPr lang="de-DE" altLang="en-US" sz="3600" dirty="0" smtClean="0"/>
              <a:t> </a:t>
            </a:r>
            <a:r>
              <a:rPr lang="de-DE" altLang="en-US" sz="3600" dirty="0"/>
              <a:t>(BTS</a:t>
            </a:r>
            <a:r>
              <a:rPr lang="en-US" altLang="en-US" sz="3600" dirty="0"/>
              <a:t>) </a:t>
            </a:r>
            <a:br>
              <a:rPr lang="en-US" altLang="en-US" sz="3600" dirty="0"/>
            </a:b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BCD27-1B85-4806-8D8B-DBAD3C0F6E02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337" y="365127"/>
            <a:ext cx="6579863" cy="6293782"/>
          </a:xfrm>
        </p:spPr>
      </p:pic>
      <p:sp>
        <p:nvSpPr>
          <p:cNvPr id="10" name="Rectangle 9"/>
          <p:cNvSpPr/>
          <p:nvPr/>
        </p:nvSpPr>
        <p:spPr>
          <a:xfrm>
            <a:off x="838200" y="1402697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Gadugi" panose="020B0502040204020203" pitchFamily="34" charset="0"/>
              </a:rPr>
              <a:t>More than </a:t>
            </a:r>
            <a:r>
              <a:rPr lang="en-US" sz="2400" b="1" dirty="0">
                <a:solidFill>
                  <a:srgbClr val="2C55A0"/>
                </a:solidFill>
                <a:latin typeface="Gadugi" panose="020B0502040204020203" pitchFamily="34" charset="0"/>
              </a:rPr>
              <a:t>50,000</a:t>
            </a:r>
            <a:r>
              <a:rPr lang="en-US" sz="2400" dirty="0">
                <a:latin typeface="Gadugi" panose="020B0502040204020203" pitchFamily="34" charset="0"/>
              </a:rPr>
              <a:t> Base Transceiver Stations (BTS) </a:t>
            </a:r>
            <a:r>
              <a:rPr lang="en-US" sz="2400" dirty="0" smtClean="0">
                <a:latin typeface="Gadugi" panose="020B0502040204020203" pitchFamily="34" charset="0"/>
              </a:rPr>
              <a:t>spread </a:t>
            </a:r>
            <a:r>
              <a:rPr lang="en-US" sz="2400" dirty="0">
                <a:latin typeface="Gadugi" panose="020B0502040204020203" pitchFamily="34" charset="0"/>
              </a:rPr>
              <a:t>across the country.</a:t>
            </a:r>
          </a:p>
        </p:txBody>
      </p:sp>
    </p:spTree>
    <p:extLst>
      <p:ext uri="{BB962C8B-B14F-4D97-AF65-F5344CB8AC3E}">
        <p14:creationId xmlns:p14="http://schemas.microsoft.com/office/powerpoint/2010/main" val="2546660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6501"/>
            <a:ext cx="9067800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RADIO WAVES ARE ALL AROUND US …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BCD27-1B85-4806-8D8B-DBAD3C0F6E02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28" y="1041049"/>
            <a:ext cx="7814647" cy="4351338"/>
          </a:xfrm>
        </p:spPr>
      </p:pic>
      <p:sp>
        <p:nvSpPr>
          <p:cNvPr id="9" name="TextBox 8"/>
          <p:cNvSpPr txBox="1"/>
          <p:nvPr/>
        </p:nvSpPr>
        <p:spPr>
          <a:xfrm>
            <a:off x="1007883" y="4706268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Radar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9774" y="2819137"/>
            <a:ext cx="846707" cy="534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dirty="0" smtClean="0"/>
              <a:t>Mobile</a:t>
            </a:r>
          </a:p>
          <a:p>
            <a:pPr algn="ctr">
              <a:lnSpc>
                <a:spcPts val="1700"/>
              </a:lnSpc>
            </a:pPr>
            <a:r>
              <a:rPr lang="en-US" dirty="0" smtClean="0"/>
              <a:t>Phone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966779" y="4503465"/>
            <a:ext cx="818622" cy="52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dirty="0" err="1" smtClean="0"/>
              <a:t>WiFi</a:t>
            </a:r>
            <a:endParaRPr lang="en-US" dirty="0" smtClean="0"/>
          </a:p>
          <a:p>
            <a:pPr algn="ctr">
              <a:lnSpc>
                <a:spcPts val="1700"/>
              </a:lnSpc>
            </a:pPr>
            <a:r>
              <a:rPr lang="en-US" dirty="0" smtClean="0"/>
              <a:t>Router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814869" y="4706268"/>
            <a:ext cx="846578" cy="52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dirty="0" smtClean="0"/>
              <a:t>Base</a:t>
            </a:r>
          </a:p>
          <a:p>
            <a:pPr algn="ctr">
              <a:lnSpc>
                <a:spcPts val="1700"/>
              </a:lnSpc>
            </a:pPr>
            <a:r>
              <a:rPr lang="en-US" dirty="0" smtClean="0"/>
              <a:t>Station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315129" y="1910683"/>
            <a:ext cx="937372" cy="3167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dirty="0" smtClean="0"/>
              <a:t>Satellite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674391" y="1597636"/>
            <a:ext cx="1111010" cy="52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dirty="0" smtClean="0"/>
              <a:t>Broadcast</a:t>
            </a:r>
          </a:p>
          <a:p>
            <a:pPr algn="ctr">
              <a:lnSpc>
                <a:spcPts val="1700"/>
              </a:lnSpc>
            </a:pPr>
            <a:r>
              <a:rPr lang="en-US" dirty="0" smtClean="0"/>
              <a:t>Tower</a:t>
            </a:r>
            <a:endParaRPr lang="en-US" dirty="0"/>
          </a:p>
        </p:txBody>
      </p:sp>
      <p:sp>
        <p:nvSpPr>
          <p:cNvPr id="3" name="Sun 2"/>
          <p:cNvSpPr/>
          <p:nvPr/>
        </p:nvSpPr>
        <p:spPr>
          <a:xfrm>
            <a:off x="8421772" y="460149"/>
            <a:ext cx="1828800" cy="1872695"/>
          </a:xfrm>
          <a:prstGeom prst="sun">
            <a:avLst/>
          </a:prstGeom>
          <a:solidFill>
            <a:srgbClr val="00A3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407503" y="2022503"/>
            <a:ext cx="534122" cy="3103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dirty="0" smtClean="0"/>
              <a:t>Sun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2173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redeterminad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c template 3.pptx" id="{266D3397-A9D1-4CA9-ABA4-9B09588E3EEA}" vid="{05AC4FD5-FC8F-4330-BA42-02C9E79F246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3471</TotalTime>
  <Words>1727</Words>
  <Application>Microsoft Office PowerPoint</Application>
  <PresentationFormat>Widescreen</PresentationFormat>
  <Paragraphs>545</Paragraphs>
  <Slides>40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宋体</vt:lpstr>
      <vt:lpstr>Arial</vt:lpstr>
      <vt:lpstr>Arial Black</vt:lpstr>
      <vt:lpstr>Calibri</vt:lpstr>
      <vt:lpstr>Calibri Light</vt:lpstr>
      <vt:lpstr>Gadugi</vt:lpstr>
      <vt:lpstr>Tahoma</vt:lpstr>
      <vt:lpstr>Times New Roman</vt:lpstr>
      <vt:lpstr>Custom Design</vt:lpstr>
      <vt:lpstr>Diseño predeterminado</vt:lpstr>
      <vt:lpstr>HEALTH IMPLICATION OF THE MOUNTING OF TELECOMMUNICATIONS MAST  CLOSE TO BUILDINGS</vt:lpstr>
      <vt:lpstr>OBJECTIVES OF THIS PRESENTATION</vt:lpstr>
      <vt:lpstr>INTRODUCTION </vt:lpstr>
      <vt:lpstr>INTRODUCTION CON’T</vt:lpstr>
      <vt:lpstr> </vt:lpstr>
      <vt:lpstr>COUNTRY BENCHMARK STATISTICS</vt:lpstr>
      <vt:lpstr>GSM NETWORK COMPONENTS</vt:lpstr>
      <vt:lpstr>BASE TRANSCEIVER STATION (BTS)  </vt:lpstr>
      <vt:lpstr>RADIO WAVES ARE ALL AROUND US …</vt:lpstr>
      <vt:lpstr>ELECTROMAGNETIC FIELDS (EMF) </vt:lpstr>
      <vt:lpstr>TYPES OF RADIATION</vt:lpstr>
      <vt:lpstr>IONIZING RADIATION</vt:lpstr>
      <vt:lpstr>NON-IONIZING RADIATION</vt:lpstr>
      <vt:lpstr> </vt:lpstr>
      <vt:lpstr>COMMON SOURCES OF EMF EXPOSURE</vt:lpstr>
      <vt:lpstr>ICNIRP GUIDELINES</vt:lpstr>
      <vt:lpstr>SUMMARY FOR ICNIRP GUIDELINE</vt:lpstr>
      <vt:lpstr>MAST SETBACK FROM DOMICILE BUILDINGS</vt:lpstr>
      <vt:lpstr>A TYPICAL COMPLIANCE BOUNDARY</vt:lpstr>
      <vt:lpstr>ACTUAL DEPLOYMENT CONDITIONS</vt:lpstr>
      <vt:lpstr>BASE STATIONS INSTALLATIONS</vt:lpstr>
      <vt:lpstr>ANTENNA MAP OF NEW YORK CITY</vt:lpstr>
      <vt:lpstr>ANTENNAS ON BUILDINGS (NEW YORK CITY)</vt:lpstr>
      <vt:lpstr>WORLD HEALTH ORGANISATION (WHO)</vt:lpstr>
      <vt:lpstr>MOBILE PHONES AND HEALTH </vt:lpstr>
      <vt:lpstr>BASE STATIONS AND HEALTH</vt:lpstr>
      <vt:lpstr>BASE STATIONS AND HEALTH</vt:lpstr>
      <vt:lpstr>BASE STATIONS AND HEALTH</vt:lpstr>
      <vt:lpstr>NCC STRATEGIES FOR MINIMIZING EFFECTS OF RADIATION</vt:lpstr>
      <vt:lpstr>PRACTICAL FIELD MEASUREMENTS</vt:lpstr>
      <vt:lpstr>TYPICAL POWER DENSITY (Watt/m2) MEASUREMENT</vt:lpstr>
      <vt:lpstr>PowerPoint Presentation</vt:lpstr>
      <vt:lpstr>COMPARISON BETWEEN MEASURED VALUES AND ICNIRP LIMITS ON POWER DENSITY</vt:lpstr>
      <vt:lpstr>ELECTRIC FIELD STRENGTH MEASUREMENTS</vt:lpstr>
      <vt:lpstr>COLOCATION SITE – Utako, Abuja</vt:lpstr>
      <vt:lpstr>COLOCATION SITE - Karkasara, Kano.</vt:lpstr>
      <vt:lpstr>COLOCATION SITE - Anifowoshe, Ikeja, Lagos.</vt:lpstr>
      <vt:lpstr>COLOCATION SITE - Akugbo Street, Port Harcourt</vt:lpstr>
      <vt:lpstr>CONCLUSION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king</dc:creator>
  <cp:lastModifiedBy>Olutosin Oduneye</cp:lastModifiedBy>
  <cp:revision>283</cp:revision>
  <dcterms:created xsi:type="dcterms:W3CDTF">2014-10-08T16:23:07Z</dcterms:created>
  <dcterms:modified xsi:type="dcterms:W3CDTF">2017-08-21T13:49:40Z</dcterms:modified>
</cp:coreProperties>
</file>